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6" r:id="rId1"/>
    <p:sldMasterId id="2147483680" r:id="rId2"/>
  </p:sldMasterIdLst>
  <p:notesMasterIdLst>
    <p:notesMasterId r:id="rId125"/>
  </p:notesMasterIdLst>
  <p:handoutMasterIdLst>
    <p:handoutMasterId r:id="rId126"/>
  </p:handoutMasterIdLst>
  <p:sldIdLst>
    <p:sldId id="1298" r:id="rId3"/>
    <p:sldId id="1254" r:id="rId4"/>
    <p:sldId id="1231" r:id="rId5"/>
    <p:sldId id="1264" r:id="rId6"/>
    <p:sldId id="1192" r:id="rId7"/>
    <p:sldId id="6682" r:id="rId8"/>
    <p:sldId id="1200" r:id="rId9"/>
    <p:sldId id="1193" r:id="rId10"/>
    <p:sldId id="1270" r:id="rId11"/>
    <p:sldId id="1255" r:id="rId12"/>
    <p:sldId id="1224" r:id="rId13"/>
    <p:sldId id="1195" r:id="rId14"/>
    <p:sldId id="1220" r:id="rId15"/>
    <p:sldId id="1221" r:id="rId16"/>
    <p:sldId id="1222" r:id="rId17"/>
    <p:sldId id="6689" r:id="rId18"/>
    <p:sldId id="1198" r:id="rId19"/>
    <p:sldId id="1243" r:id="rId20"/>
    <p:sldId id="6710" r:id="rId21"/>
    <p:sldId id="6690" r:id="rId22"/>
    <p:sldId id="6691" r:id="rId23"/>
    <p:sldId id="1352" r:id="rId24"/>
    <p:sldId id="6692" r:id="rId25"/>
    <p:sldId id="1354" r:id="rId26"/>
    <p:sldId id="6697" r:id="rId27"/>
    <p:sldId id="6698" r:id="rId28"/>
    <p:sldId id="6699" r:id="rId29"/>
    <p:sldId id="1358" r:id="rId30"/>
    <p:sldId id="1359" r:id="rId31"/>
    <p:sldId id="1360" r:id="rId32"/>
    <p:sldId id="1361" r:id="rId33"/>
    <p:sldId id="1362" r:id="rId34"/>
    <p:sldId id="1292" r:id="rId35"/>
    <p:sldId id="1293" r:id="rId36"/>
    <p:sldId id="1294" r:id="rId37"/>
    <p:sldId id="6694" r:id="rId38"/>
    <p:sldId id="1355" r:id="rId39"/>
    <p:sldId id="6719" r:id="rId40"/>
    <p:sldId id="1363" r:id="rId41"/>
    <p:sldId id="1364" r:id="rId42"/>
    <p:sldId id="1365" r:id="rId43"/>
    <p:sldId id="1366" r:id="rId44"/>
    <p:sldId id="1367" r:id="rId45"/>
    <p:sldId id="1368" r:id="rId46"/>
    <p:sldId id="1369" r:id="rId47"/>
    <p:sldId id="1370" r:id="rId48"/>
    <p:sldId id="1371" r:id="rId49"/>
    <p:sldId id="1372" r:id="rId50"/>
    <p:sldId id="1374" r:id="rId51"/>
    <p:sldId id="6695" r:id="rId52"/>
    <p:sldId id="1301" r:id="rId53"/>
    <p:sldId id="1302" r:id="rId54"/>
    <p:sldId id="6687" r:id="rId55"/>
    <p:sldId id="6696" r:id="rId56"/>
    <p:sldId id="1356" r:id="rId57"/>
    <p:sldId id="1290" r:id="rId58"/>
    <p:sldId id="1291" r:id="rId59"/>
    <p:sldId id="1357" r:id="rId60"/>
    <p:sldId id="1381" r:id="rId61"/>
    <p:sldId id="1383" r:id="rId62"/>
    <p:sldId id="1384" r:id="rId63"/>
    <p:sldId id="1385" r:id="rId64"/>
    <p:sldId id="1386" r:id="rId65"/>
    <p:sldId id="1305" r:id="rId66"/>
    <p:sldId id="1345" r:id="rId67"/>
    <p:sldId id="1347" r:id="rId68"/>
    <p:sldId id="1309" r:id="rId69"/>
    <p:sldId id="1323" r:id="rId70"/>
    <p:sldId id="6688" r:id="rId71"/>
    <p:sldId id="6686" r:id="rId72"/>
    <p:sldId id="1269" r:id="rId73"/>
    <p:sldId id="1330" r:id="rId74"/>
    <p:sldId id="1331" r:id="rId75"/>
    <p:sldId id="1332" r:id="rId76"/>
    <p:sldId id="1335" r:id="rId77"/>
    <p:sldId id="1313" r:id="rId78"/>
    <p:sldId id="1273" r:id="rId79"/>
    <p:sldId id="1274" r:id="rId80"/>
    <p:sldId id="1275" r:id="rId81"/>
    <p:sldId id="1276" r:id="rId82"/>
    <p:sldId id="1277" r:id="rId83"/>
    <p:sldId id="1278" r:id="rId84"/>
    <p:sldId id="1279" r:id="rId85"/>
    <p:sldId id="1280" r:id="rId86"/>
    <p:sldId id="1281" r:id="rId87"/>
    <p:sldId id="1282" r:id="rId88"/>
    <p:sldId id="1387" r:id="rId89"/>
    <p:sldId id="1322" r:id="rId90"/>
    <p:sldId id="1315" r:id="rId91"/>
    <p:sldId id="1316" r:id="rId92"/>
    <p:sldId id="1317" r:id="rId93"/>
    <p:sldId id="1318" r:id="rId94"/>
    <p:sldId id="1319" r:id="rId95"/>
    <p:sldId id="1320" r:id="rId96"/>
    <p:sldId id="1321" r:id="rId97"/>
    <p:sldId id="6705" r:id="rId98"/>
    <p:sldId id="6713" r:id="rId99"/>
    <p:sldId id="6704" r:id="rId100"/>
    <p:sldId id="6711" r:id="rId101"/>
    <p:sldId id="6717" r:id="rId102"/>
    <p:sldId id="6716" r:id="rId103"/>
    <p:sldId id="1375" r:id="rId104"/>
    <p:sldId id="1380" r:id="rId105"/>
    <p:sldId id="6700" r:id="rId106"/>
    <p:sldId id="6701" r:id="rId107"/>
    <p:sldId id="6702" r:id="rId108"/>
    <p:sldId id="6703" r:id="rId109"/>
    <p:sldId id="1390" r:id="rId110"/>
    <p:sldId id="1391" r:id="rId111"/>
    <p:sldId id="1392" r:id="rId112"/>
    <p:sldId id="1393" r:id="rId113"/>
    <p:sldId id="1394" r:id="rId114"/>
    <p:sldId id="869" r:id="rId115"/>
    <p:sldId id="870" r:id="rId116"/>
    <p:sldId id="871" r:id="rId117"/>
    <p:sldId id="872" r:id="rId118"/>
    <p:sldId id="6720" r:id="rId119"/>
    <p:sldId id="6718" r:id="rId120"/>
    <p:sldId id="1395" r:id="rId121"/>
    <p:sldId id="1397" r:id="rId122"/>
    <p:sldId id="1398" r:id="rId123"/>
    <p:sldId id="1336" r:id="rId124"/>
  </p:sldIdLst>
  <p:sldSz cx="9144000" cy="6858000" type="screen4x3"/>
  <p:notesSz cx="7302500" cy="9586913"/>
  <p:custDataLst>
    <p:tags r:id="rId127"/>
  </p:custDataLst>
  <p:defaultTex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p:defaultTextStyle>
  <p:extLst>
    <p:ext uri="{EFAFB233-063F-42B5-8137-9DF3F51BA10A}">
      <p15:sldGuideLst xmlns:p15="http://schemas.microsoft.com/office/powerpoint/2012/main">
        <p15:guide id="1" orient="horz" pos="1728">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E0E0E0"/>
    <a:srgbClr val="FFFFFF"/>
    <a:srgbClr val="FCFCFC"/>
    <a:srgbClr val="DF9F98"/>
    <a:srgbClr val="D6CDEE"/>
    <a:srgbClr val="F7F5CD"/>
    <a:srgbClr val="FFABAA"/>
    <a:srgbClr val="000000"/>
    <a:srgbClr val="B2E6B2"/>
    <a:srgbClr val="DEDF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46" autoAdjust="0"/>
    <p:restoredTop sz="91765" autoAdjust="0"/>
  </p:normalViewPr>
  <p:slideViewPr>
    <p:cSldViewPr snapToGrid="0" snapToObjects="1">
      <p:cViewPr varScale="1">
        <p:scale>
          <a:sx n="61" d="100"/>
          <a:sy n="61" d="100"/>
        </p:scale>
        <p:origin x="1326" y="36"/>
      </p:cViewPr>
      <p:guideLst>
        <p:guide orient="horz" pos="1728"/>
        <p:guide pos="2880"/>
      </p:guideLst>
    </p:cSldViewPr>
  </p:slideViewPr>
  <p:outlineViewPr>
    <p:cViewPr>
      <p:scale>
        <a:sx n="33" d="100"/>
        <a:sy n="33" d="100"/>
      </p:scale>
      <p:origin x="0" y="-2592"/>
    </p:cViewPr>
  </p:outlineViewPr>
  <p:notesTextViewPr>
    <p:cViewPr>
      <p:scale>
        <a:sx n="3" d="2"/>
        <a:sy n="3" d="2"/>
      </p:scale>
      <p:origin x="0" y="0"/>
    </p:cViewPr>
  </p:notesTextViewPr>
  <p:sorterViewPr>
    <p:cViewPr varScale="1">
      <p:scale>
        <a:sx n="1" d="1"/>
        <a:sy n="1" d="1"/>
      </p:scale>
      <p:origin x="0" y="-38856"/>
    </p:cViewPr>
  </p:sorterViewPr>
  <p:notesViewPr>
    <p:cSldViewPr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slide" Target="slides/slide110.xml"/><Relationship Id="rId16" Type="http://schemas.openxmlformats.org/officeDocument/2006/relationships/slide" Target="slides/slide14.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28" Type="http://schemas.openxmlformats.org/officeDocument/2006/relationships/presProps" Target="presProps.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slide" Target="slides/slide122.xml"/><Relationship Id="rId129" Type="http://schemas.openxmlformats.org/officeDocument/2006/relationships/viewProps" Target="viewProp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theme" Target="theme/theme1.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tableStyles" Target="tableStyles.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handoutMaster" Target="handoutMasters/handout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tags" Target="tags/tag1.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s>
</file>

<file path=ppt/charts/_rels/chart1.xml.rels><?xml version="1.0" encoding="UTF-8" standalone="yes"?>
<Relationships xmlns="http://schemas.openxmlformats.org/package/2006/relationships"><Relationship Id="rId2" Type="http://schemas.openxmlformats.org/officeDocument/2006/relationships/oleObject" Target="Macintosh%20HD:Users:droh:Google%20Drive:ics3:mountains:corei7mountain4x4.xlsx" TargetMode="External"/><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oleObject" Target="Macintosh%20HD:Users:droh:Google%20Drive:ics3:mem:corei7mm.xlsx" TargetMode="External"/><Relationship Id="rId1" Type="http://schemas.openxmlformats.org/officeDocument/2006/relationships/themeOverride" Target="../theme/themeOverrid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view3D>
      <c:rotX val="15"/>
      <c:rotY val="45"/>
      <c:rAngAx val="0"/>
    </c:view3D>
    <c:floor>
      <c:thickness val="0"/>
      <c:spPr>
        <a:solidFill>
          <a:schemeClr val="bg1">
            <a:lumMod val="85000"/>
          </a:schemeClr>
        </a:solidFill>
      </c:spPr>
    </c:floor>
    <c:sideWall>
      <c:thickness val="0"/>
    </c:sideWall>
    <c:backWall>
      <c:thickness val="0"/>
    </c:backWall>
    <c:plotArea>
      <c:layout>
        <c:manualLayout>
          <c:layoutTarget val="inner"/>
          <c:xMode val="edge"/>
          <c:yMode val="edge"/>
          <c:x val="0.128498920968212"/>
          <c:y val="2.8386075383512899E-2"/>
          <c:w val="0.69976389617964396"/>
          <c:h val="0.921287118521949"/>
        </c:manualLayout>
      </c:layout>
      <c:surface3DChart>
        <c:wireframe val="0"/>
        <c:ser>
          <c:idx val="0"/>
          <c:order val="0"/>
          <c:tx>
            <c:strRef>
              <c:f>data!$A$2</c:f>
              <c:strCache>
                <c:ptCount val="1"/>
                <c:pt idx="0">
                  <c:v>128m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data!$B$2:$M$2</c:f>
              <c:numCache>
                <c:formatCode>General</c:formatCode>
                <c:ptCount val="12"/>
                <c:pt idx="0">
                  <c:v>8350</c:v>
                </c:pt>
                <c:pt idx="1">
                  <c:v>4750</c:v>
                </c:pt>
                <c:pt idx="2">
                  <c:v>3096</c:v>
                </c:pt>
                <c:pt idx="3">
                  <c:v>2286</c:v>
                </c:pt>
                <c:pt idx="4">
                  <c:v>1817</c:v>
                </c:pt>
                <c:pt idx="5">
                  <c:v>1512</c:v>
                </c:pt>
                <c:pt idx="6">
                  <c:v>1293</c:v>
                </c:pt>
                <c:pt idx="7">
                  <c:v>1131</c:v>
                </c:pt>
                <c:pt idx="8">
                  <c:v>1055</c:v>
                </c:pt>
                <c:pt idx="9">
                  <c:v>995</c:v>
                </c:pt>
                <c:pt idx="10">
                  <c:v>945</c:v>
                </c:pt>
                <c:pt idx="11">
                  <c:v>900</c:v>
                </c:pt>
              </c:numCache>
            </c:numRef>
          </c:val>
          <c:extLst>
            <c:ext xmlns:c16="http://schemas.microsoft.com/office/drawing/2014/chart" uri="{C3380CC4-5D6E-409C-BE32-E72D297353CC}">
              <c16:uniqueId val="{00000000-C529-4335-9095-4471089D0018}"/>
            </c:ext>
          </c:extLst>
        </c:ser>
        <c:ser>
          <c:idx val="1"/>
          <c:order val="1"/>
          <c:tx>
            <c:strRef>
              <c:f>data!$A$3</c:f>
              <c:strCache>
                <c:ptCount val="1"/>
                <c:pt idx="0">
                  <c:v>64m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data!$B$3:$M$3</c:f>
              <c:numCache>
                <c:formatCode>General</c:formatCode>
                <c:ptCount val="12"/>
                <c:pt idx="0">
                  <c:v>8352</c:v>
                </c:pt>
                <c:pt idx="1">
                  <c:v>4750</c:v>
                </c:pt>
                <c:pt idx="2">
                  <c:v>3092</c:v>
                </c:pt>
                <c:pt idx="3">
                  <c:v>2287</c:v>
                </c:pt>
                <c:pt idx="4">
                  <c:v>1816</c:v>
                </c:pt>
                <c:pt idx="5">
                  <c:v>1510</c:v>
                </c:pt>
                <c:pt idx="6">
                  <c:v>1291</c:v>
                </c:pt>
                <c:pt idx="7">
                  <c:v>1129</c:v>
                </c:pt>
                <c:pt idx="8">
                  <c:v>1051</c:v>
                </c:pt>
                <c:pt idx="9">
                  <c:v>989</c:v>
                </c:pt>
                <c:pt idx="10">
                  <c:v>938</c:v>
                </c:pt>
                <c:pt idx="11">
                  <c:v>894</c:v>
                </c:pt>
              </c:numCache>
            </c:numRef>
          </c:val>
          <c:extLst>
            <c:ext xmlns:c16="http://schemas.microsoft.com/office/drawing/2014/chart" uri="{C3380CC4-5D6E-409C-BE32-E72D297353CC}">
              <c16:uniqueId val="{00000001-C529-4335-9095-4471089D0018}"/>
            </c:ext>
          </c:extLst>
        </c:ser>
        <c:ser>
          <c:idx val="2"/>
          <c:order val="2"/>
          <c:tx>
            <c:strRef>
              <c:f>data!$A$4</c:f>
              <c:strCache>
                <c:ptCount val="1"/>
                <c:pt idx="0">
                  <c:v>32m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data!$B$4:$M$4</c:f>
              <c:numCache>
                <c:formatCode>General</c:formatCode>
                <c:ptCount val="12"/>
                <c:pt idx="0">
                  <c:v>8406</c:v>
                </c:pt>
                <c:pt idx="1">
                  <c:v>4787</c:v>
                </c:pt>
                <c:pt idx="2">
                  <c:v>3098</c:v>
                </c:pt>
                <c:pt idx="3">
                  <c:v>2289</c:v>
                </c:pt>
                <c:pt idx="4">
                  <c:v>1823</c:v>
                </c:pt>
                <c:pt idx="5">
                  <c:v>1512</c:v>
                </c:pt>
                <c:pt idx="6">
                  <c:v>1295</c:v>
                </c:pt>
                <c:pt idx="7">
                  <c:v>1133</c:v>
                </c:pt>
                <c:pt idx="8">
                  <c:v>1052</c:v>
                </c:pt>
                <c:pt idx="9">
                  <c:v>989</c:v>
                </c:pt>
                <c:pt idx="10">
                  <c:v>938</c:v>
                </c:pt>
                <c:pt idx="11">
                  <c:v>892</c:v>
                </c:pt>
              </c:numCache>
            </c:numRef>
          </c:val>
          <c:extLst>
            <c:ext xmlns:c16="http://schemas.microsoft.com/office/drawing/2014/chart" uri="{C3380CC4-5D6E-409C-BE32-E72D297353CC}">
              <c16:uniqueId val="{00000002-C529-4335-9095-4471089D0018}"/>
            </c:ext>
          </c:extLst>
        </c:ser>
        <c:ser>
          <c:idx val="3"/>
          <c:order val="3"/>
          <c:tx>
            <c:strRef>
              <c:f>data!$A$5</c:f>
              <c:strCache>
                <c:ptCount val="1"/>
                <c:pt idx="0">
                  <c:v>16m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data!$B$5:$M$5</c:f>
              <c:numCache>
                <c:formatCode>General</c:formatCode>
                <c:ptCount val="12"/>
                <c:pt idx="0">
                  <c:v>8556</c:v>
                </c:pt>
                <c:pt idx="1">
                  <c:v>4990</c:v>
                </c:pt>
                <c:pt idx="2">
                  <c:v>3204</c:v>
                </c:pt>
                <c:pt idx="3">
                  <c:v>2376</c:v>
                </c:pt>
                <c:pt idx="4">
                  <c:v>1891</c:v>
                </c:pt>
                <c:pt idx="5">
                  <c:v>1579</c:v>
                </c:pt>
                <c:pt idx="6">
                  <c:v>1356</c:v>
                </c:pt>
                <c:pt idx="7">
                  <c:v>1198</c:v>
                </c:pt>
                <c:pt idx="8">
                  <c:v>1127</c:v>
                </c:pt>
                <c:pt idx="9">
                  <c:v>1070</c:v>
                </c:pt>
                <c:pt idx="10">
                  <c:v>1028</c:v>
                </c:pt>
                <c:pt idx="11">
                  <c:v>994</c:v>
                </c:pt>
              </c:numCache>
            </c:numRef>
          </c:val>
          <c:extLst>
            <c:ext xmlns:c16="http://schemas.microsoft.com/office/drawing/2014/chart" uri="{C3380CC4-5D6E-409C-BE32-E72D297353CC}">
              <c16:uniqueId val="{00000003-C529-4335-9095-4471089D0018}"/>
            </c:ext>
          </c:extLst>
        </c:ser>
        <c:ser>
          <c:idx val="4"/>
          <c:order val="4"/>
          <c:tx>
            <c:strRef>
              <c:f>data!$A$6</c:f>
              <c:strCache>
                <c:ptCount val="1"/>
                <c:pt idx="0">
                  <c:v>8m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data!$B$6:$M$6</c:f>
              <c:numCache>
                <c:formatCode>General</c:formatCode>
                <c:ptCount val="12"/>
                <c:pt idx="0">
                  <c:v>8998</c:v>
                </c:pt>
                <c:pt idx="1">
                  <c:v>5447</c:v>
                </c:pt>
                <c:pt idx="2">
                  <c:v>3570</c:v>
                </c:pt>
                <c:pt idx="3">
                  <c:v>2643</c:v>
                </c:pt>
                <c:pt idx="4">
                  <c:v>2104</c:v>
                </c:pt>
                <c:pt idx="5">
                  <c:v>1743</c:v>
                </c:pt>
                <c:pt idx="6">
                  <c:v>1477</c:v>
                </c:pt>
                <c:pt idx="7">
                  <c:v>1300</c:v>
                </c:pt>
                <c:pt idx="8">
                  <c:v>1217</c:v>
                </c:pt>
                <c:pt idx="9">
                  <c:v>1158</c:v>
                </c:pt>
                <c:pt idx="10">
                  <c:v>1128</c:v>
                </c:pt>
                <c:pt idx="11">
                  <c:v>1096</c:v>
                </c:pt>
              </c:numCache>
            </c:numRef>
          </c:val>
          <c:extLst>
            <c:ext xmlns:c16="http://schemas.microsoft.com/office/drawing/2014/chart" uri="{C3380CC4-5D6E-409C-BE32-E72D297353CC}">
              <c16:uniqueId val="{00000004-C529-4335-9095-4471089D0018}"/>
            </c:ext>
          </c:extLst>
        </c:ser>
        <c:ser>
          <c:idx val="5"/>
          <c:order val="5"/>
          <c:tx>
            <c:strRef>
              <c:f>data!$A$7</c:f>
              <c:strCache>
                <c:ptCount val="1"/>
                <c:pt idx="0">
                  <c:v>4m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data!$B$7:$M$7</c:f>
              <c:numCache>
                <c:formatCode>General</c:formatCode>
                <c:ptCount val="12"/>
                <c:pt idx="0">
                  <c:v>11494</c:v>
                </c:pt>
                <c:pt idx="1">
                  <c:v>7921</c:v>
                </c:pt>
                <c:pt idx="2">
                  <c:v>5664</c:v>
                </c:pt>
                <c:pt idx="3">
                  <c:v>4319</c:v>
                </c:pt>
                <c:pt idx="4">
                  <c:v>3524</c:v>
                </c:pt>
                <c:pt idx="5">
                  <c:v>2991</c:v>
                </c:pt>
                <c:pt idx="6">
                  <c:v>2592</c:v>
                </c:pt>
                <c:pt idx="7">
                  <c:v>2298</c:v>
                </c:pt>
                <c:pt idx="8">
                  <c:v>2208</c:v>
                </c:pt>
                <c:pt idx="9">
                  <c:v>2148</c:v>
                </c:pt>
                <c:pt idx="10">
                  <c:v>2117</c:v>
                </c:pt>
                <c:pt idx="11">
                  <c:v>2077</c:v>
                </c:pt>
              </c:numCache>
            </c:numRef>
          </c:val>
          <c:extLst>
            <c:ext xmlns:c16="http://schemas.microsoft.com/office/drawing/2014/chart" uri="{C3380CC4-5D6E-409C-BE32-E72D297353CC}">
              <c16:uniqueId val="{00000005-C529-4335-9095-4471089D0018}"/>
            </c:ext>
          </c:extLst>
        </c:ser>
        <c:ser>
          <c:idx val="6"/>
          <c:order val="6"/>
          <c:tx>
            <c:strRef>
              <c:f>data!$A$8</c:f>
              <c:strCache>
                <c:ptCount val="1"/>
                <c:pt idx="0">
                  <c:v>2m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data!$B$8:$M$8</c:f>
              <c:numCache>
                <c:formatCode>General</c:formatCode>
                <c:ptCount val="12"/>
                <c:pt idx="0">
                  <c:v>12297</c:v>
                </c:pt>
                <c:pt idx="1">
                  <c:v>8417</c:v>
                </c:pt>
                <c:pt idx="2">
                  <c:v>5940</c:v>
                </c:pt>
                <c:pt idx="3">
                  <c:v>4573</c:v>
                </c:pt>
                <c:pt idx="4">
                  <c:v>3734</c:v>
                </c:pt>
                <c:pt idx="5">
                  <c:v>3174</c:v>
                </c:pt>
                <c:pt idx="6">
                  <c:v>2763</c:v>
                </c:pt>
                <c:pt idx="7">
                  <c:v>2446</c:v>
                </c:pt>
                <c:pt idx="8">
                  <c:v>2349</c:v>
                </c:pt>
                <c:pt idx="9">
                  <c:v>2272</c:v>
                </c:pt>
                <c:pt idx="10">
                  <c:v>2213</c:v>
                </c:pt>
                <c:pt idx="11">
                  <c:v>2160</c:v>
                </c:pt>
              </c:numCache>
            </c:numRef>
          </c:val>
          <c:extLst>
            <c:ext xmlns:c16="http://schemas.microsoft.com/office/drawing/2014/chart" uri="{C3380CC4-5D6E-409C-BE32-E72D297353CC}">
              <c16:uniqueId val="{00000006-C529-4335-9095-4471089D0018}"/>
            </c:ext>
          </c:extLst>
        </c:ser>
        <c:ser>
          <c:idx val="7"/>
          <c:order val="7"/>
          <c:tx>
            <c:strRef>
              <c:f>data!$A$9</c:f>
              <c:strCache>
                <c:ptCount val="1"/>
                <c:pt idx="0">
                  <c:v>1024k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data!$B$9:$M$9</c:f>
              <c:numCache>
                <c:formatCode>General</c:formatCode>
                <c:ptCount val="12"/>
                <c:pt idx="0">
                  <c:v>12422</c:v>
                </c:pt>
                <c:pt idx="1">
                  <c:v>8398</c:v>
                </c:pt>
                <c:pt idx="2">
                  <c:v>5971</c:v>
                </c:pt>
                <c:pt idx="3">
                  <c:v>4569</c:v>
                </c:pt>
                <c:pt idx="4">
                  <c:v>3740</c:v>
                </c:pt>
                <c:pt idx="5">
                  <c:v>3172</c:v>
                </c:pt>
                <c:pt idx="6">
                  <c:v>2756</c:v>
                </c:pt>
                <c:pt idx="7">
                  <c:v>2446</c:v>
                </c:pt>
                <c:pt idx="8">
                  <c:v>2351</c:v>
                </c:pt>
                <c:pt idx="9">
                  <c:v>2271</c:v>
                </c:pt>
                <c:pt idx="10">
                  <c:v>2209</c:v>
                </c:pt>
                <c:pt idx="11">
                  <c:v>2162</c:v>
                </c:pt>
              </c:numCache>
            </c:numRef>
          </c:val>
          <c:extLst>
            <c:ext xmlns:c16="http://schemas.microsoft.com/office/drawing/2014/chart" uri="{C3380CC4-5D6E-409C-BE32-E72D297353CC}">
              <c16:uniqueId val="{00000007-C529-4335-9095-4471089D0018}"/>
            </c:ext>
          </c:extLst>
        </c:ser>
        <c:ser>
          <c:idx val="8"/>
          <c:order val="8"/>
          <c:tx>
            <c:strRef>
              <c:f>data!$A$10</c:f>
              <c:strCache>
                <c:ptCount val="1"/>
                <c:pt idx="0">
                  <c:v>512k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data!$B$10:$M$10</c:f>
              <c:numCache>
                <c:formatCode>General</c:formatCode>
                <c:ptCount val="12"/>
                <c:pt idx="0">
                  <c:v>12432</c:v>
                </c:pt>
                <c:pt idx="1">
                  <c:v>8472</c:v>
                </c:pt>
                <c:pt idx="2">
                  <c:v>5950</c:v>
                </c:pt>
                <c:pt idx="3">
                  <c:v>4573</c:v>
                </c:pt>
                <c:pt idx="4">
                  <c:v>3726</c:v>
                </c:pt>
                <c:pt idx="5">
                  <c:v>3165</c:v>
                </c:pt>
                <c:pt idx="6">
                  <c:v>2758</c:v>
                </c:pt>
                <c:pt idx="7">
                  <c:v>2447</c:v>
                </c:pt>
                <c:pt idx="8">
                  <c:v>2341</c:v>
                </c:pt>
                <c:pt idx="9">
                  <c:v>2267</c:v>
                </c:pt>
                <c:pt idx="10">
                  <c:v>2210</c:v>
                </c:pt>
                <c:pt idx="11">
                  <c:v>2162</c:v>
                </c:pt>
              </c:numCache>
            </c:numRef>
          </c:val>
          <c:extLst>
            <c:ext xmlns:c16="http://schemas.microsoft.com/office/drawing/2014/chart" uri="{C3380CC4-5D6E-409C-BE32-E72D297353CC}">
              <c16:uniqueId val="{00000008-C529-4335-9095-4471089D0018}"/>
            </c:ext>
          </c:extLst>
        </c:ser>
        <c:ser>
          <c:idx val="9"/>
          <c:order val="9"/>
          <c:tx>
            <c:strRef>
              <c:f>data!$A$11</c:f>
              <c:strCache>
                <c:ptCount val="1"/>
                <c:pt idx="0">
                  <c:v>256k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data!$B$11:$M$11</c:f>
              <c:numCache>
                <c:formatCode>General</c:formatCode>
                <c:ptCount val="12"/>
                <c:pt idx="0">
                  <c:v>12564</c:v>
                </c:pt>
                <c:pt idx="1">
                  <c:v>10037</c:v>
                </c:pt>
                <c:pt idx="2">
                  <c:v>8679</c:v>
                </c:pt>
                <c:pt idx="3">
                  <c:v>7175</c:v>
                </c:pt>
                <c:pt idx="4">
                  <c:v>5915</c:v>
                </c:pt>
                <c:pt idx="5">
                  <c:v>5022</c:v>
                </c:pt>
                <c:pt idx="6">
                  <c:v>4345</c:v>
                </c:pt>
                <c:pt idx="7">
                  <c:v>3856</c:v>
                </c:pt>
                <c:pt idx="8">
                  <c:v>3895</c:v>
                </c:pt>
                <c:pt idx="9">
                  <c:v>3981</c:v>
                </c:pt>
                <c:pt idx="10">
                  <c:v>4001</c:v>
                </c:pt>
                <c:pt idx="11">
                  <c:v>4404</c:v>
                </c:pt>
              </c:numCache>
            </c:numRef>
          </c:val>
          <c:extLst>
            <c:ext xmlns:c16="http://schemas.microsoft.com/office/drawing/2014/chart" uri="{C3380CC4-5D6E-409C-BE32-E72D297353CC}">
              <c16:uniqueId val="{00000009-C529-4335-9095-4471089D0018}"/>
            </c:ext>
          </c:extLst>
        </c:ser>
        <c:ser>
          <c:idx val="10"/>
          <c:order val="10"/>
          <c:tx>
            <c:strRef>
              <c:f>data!$A$12</c:f>
              <c:strCache>
                <c:ptCount val="1"/>
                <c:pt idx="0">
                  <c:v>128k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data!$B$12:$M$12</c:f>
              <c:numCache>
                <c:formatCode>General</c:formatCode>
                <c:ptCount val="12"/>
                <c:pt idx="0">
                  <c:v>12711</c:v>
                </c:pt>
                <c:pt idx="1">
                  <c:v>10750</c:v>
                </c:pt>
                <c:pt idx="2">
                  <c:v>10271</c:v>
                </c:pt>
                <c:pt idx="3">
                  <c:v>8649</c:v>
                </c:pt>
                <c:pt idx="4">
                  <c:v>7525</c:v>
                </c:pt>
                <c:pt idx="5">
                  <c:v>6374</c:v>
                </c:pt>
                <c:pt idx="6">
                  <c:v>5482</c:v>
                </c:pt>
                <c:pt idx="7">
                  <c:v>4854</c:v>
                </c:pt>
                <c:pt idx="8">
                  <c:v>4901</c:v>
                </c:pt>
                <c:pt idx="9">
                  <c:v>4933</c:v>
                </c:pt>
                <c:pt idx="10">
                  <c:v>4917</c:v>
                </c:pt>
                <c:pt idx="11">
                  <c:v>4924</c:v>
                </c:pt>
              </c:numCache>
            </c:numRef>
          </c:val>
          <c:extLst>
            <c:ext xmlns:c16="http://schemas.microsoft.com/office/drawing/2014/chart" uri="{C3380CC4-5D6E-409C-BE32-E72D297353CC}">
              <c16:uniqueId val="{0000000A-C529-4335-9095-4471089D0018}"/>
            </c:ext>
          </c:extLst>
        </c:ser>
        <c:ser>
          <c:idx val="11"/>
          <c:order val="11"/>
          <c:tx>
            <c:strRef>
              <c:f>data!$A$13</c:f>
              <c:strCache>
                <c:ptCount val="1"/>
                <c:pt idx="0">
                  <c:v>64k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data!$B$13:$M$13</c:f>
              <c:numCache>
                <c:formatCode>General</c:formatCode>
                <c:ptCount val="12"/>
                <c:pt idx="0">
                  <c:v>12687</c:v>
                </c:pt>
                <c:pt idx="1">
                  <c:v>10689</c:v>
                </c:pt>
                <c:pt idx="2">
                  <c:v>10208</c:v>
                </c:pt>
                <c:pt idx="3">
                  <c:v>8768</c:v>
                </c:pt>
                <c:pt idx="4">
                  <c:v>7570</c:v>
                </c:pt>
                <c:pt idx="5">
                  <c:v>6352</c:v>
                </c:pt>
                <c:pt idx="6">
                  <c:v>5460</c:v>
                </c:pt>
                <c:pt idx="7">
                  <c:v>4830</c:v>
                </c:pt>
                <c:pt idx="8">
                  <c:v>4885</c:v>
                </c:pt>
                <c:pt idx="9">
                  <c:v>4885</c:v>
                </c:pt>
                <c:pt idx="10">
                  <c:v>4823</c:v>
                </c:pt>
                <c:pt idx="11">
                  <c:v>4868</c:v>
                </c:pt>
              </c:numCache>
            </c:numRef>
          </c:val>
          <c:extLst>
            <c:ext xmlns:c16="http://schemas.microsoft.com/office/drawing/2014/chart" uri="{C3380CC4-5D6E-409C-BE32-E72D297353CC}">
              <c16:uniqueId val="{0000000B-C529-4335-9095-4471089D0018}"/>
            </c:ext>
          </c:extLst>
        </c:ser>
        <c:ser>
          <c:idx val="12"/>
          <c:order val="12"/>
          <c:tx>
            <c:strRef>
              <c:f>data!$A$14</c:f>
              <c:strCache>
                <c:ptCount val="1"/>
                <c:pt idx="0">
                  <c:v>32k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data!$B$14:$M$14</c:f>
              <c:numCache>
                <c:formatCode>General</c:formatCode>
                <c:ptCount val="12"/>
                <c:pt idx="0">
                  <c:v>14101</c:v>
                </c:pt>
                <c:pt idx="1">
                  <c:v>13686</c:v>
                </c:pt>
                <c:pt idx="2">
                  <c:v>13524</c:v>
                </c:pt>
                <c:pt idx="3">
                  <c:v>13092</c:v>
                </c:pt>
                <c:pt idx="4">
                  <c:v>13144</c:v>
                </c:pt>
                <c:pt idx="5">
                  <c:v>12771</c:v>
                </c:pt>
                <c:pt idx="6">
                  <c:v>12783</c:v>
                </c:pt>
                <c:pt idx="7">
                  <c:v>12466</c:v>
                </c:pt>
                <c:pt idx="8">
                  <c:v>12230</c:v>
                </c:pt>
                <c:pt idx="9">
                  <c:v>12716</c:v>
                </c:pt>
                <c:pt idx="10">
                  <c:v>12238</c:v>
                </c:pt>
                <c:pt idx="11">
                  <c:v>12409</c:v>
                </c:pt>
              </c:numCache>
            </c:numRef>
          </c:val>
          <c:extLst>
            <c:ext xmlns:c16="http://schemas.microsoft.com/office/drawing/2014/chart" uri="{C3380CC4-5D6E-409C-BE32-E72D297353CC}">
              <c16:uniqueId val="{0000000C-C529-4335-9095-4471089D0018}"/>
            </c:ext>
          </c:extLst>
        </c:ser>
        <c:ser>
          <c:idx val="13"/>
          <c:order val="13"/>
          <c:tx>
            <c:strRef>
              <c:f>data!$A$15</c:f>
              <c:strCache>
                <c:ptCount val="1"/>
                <c:pt idx="0">
                  <c:v>16k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data!$B$15:$M$15</c:f>
              <c:numCache>
                <c:formatCode>General</c:formatCode>
                <c:ptCount val="12"/>
                <c:pt idx="0">
                  <c:v>13958</c:v>
                </c:pt>
                <c:pt idx="1">
                  <c:v>13986</c:v>
                </c:pt>
                <c:pt idx="2">
                  <c:v>13366</c:v>
                </c:pt>
                <c:pt idx="3">
                  <c:v>13033</c:v>
                </c:pt>
                <c:pt idx="4">
                  <c:v>12835</c:v>
                </c:pt>
                <c:pt idx="5">
                  <c:v>12409</c:v>
                </c:pt>
                <c:pt idx="6">
                  <c:v>11784</c:v>
                </c:pt>
                <c:pt idx="7">
                  <c:v>10833</c:v>
                </c:pt>
                <c:pt idx="8">
                  <c:v>10414</c:v>
                </c:pt>
                <c:pt idx="9">
                  <c:v>11543</c:v>
                </c:pt>
                <c:pt idx="10">
                  <c:v>10857</c:v>
                </c:pt>
                <c:pt idx="11">
                  <c:v>10129</c:v>
                </c:pt>
              </c:numCache>
            </c:numRef>
          </c:val>
          <c:extLst>
            <c:ext xmlns:c16="http://schemas.microsoft.com/office/drawing/2014/chart" uri="{C3380CC4-5D6E-409C-BE32-E72D297353CC}">
              <c16:uniqueId val="{0000000D-C529-4335-9095-4471089D0018}"/>
            </c:ext>
          </c:extLst>
        </c:ser>
        <c:bandFmts/>
        <c:axId val="315956864"/>
        <c:axId val="315957424"/>
        <c:axId val="242341280"/>
      </c:surface3DChart>
      <c:catAx>
        <c:axId val="315956864"/>
        <c:scaling>
          <c:orientation val="minMax"/>
        </c:scaling>
        <c:delete val="0"/>
        <c:axPos val="b"/>
        <c:title>
          <c:tx>
            <c:rich>
              <a:bodyPr/>
              <a:lstStyle/>
              <a:p>
                <a:pPr>
                  <a:defRPr sz="1200">
                    <a:latin typeface="Arial"/>
                  </a:defRPr>
                </a:pPr>
                <a:r>
                  <a:rPr lang="en-US" sz="1200">
                    <a:latin typeface="Arial"/>
                  </a:rPr>
                  <a:t>Stride (x8 bytes)</a:t>
                </a:r>
              </a:p>
            </c:rich>
          </c:tx>
          <c:layout>
            <c:manualLayout>
              <c:xMode val="edge"/>
              <c:yMode val="edge"/>
              <c:x val="0.13657770709015099"/>
              <c:y val="0.84909405264439197"/>
            </c:manualLayout>
          </c:layout>
          <c:overlay val="0"/>
        </c:title>
        <c:numFmt formatCode="General" sourceLinked="0"/>
        <c:majorTickMark val="out"/>
        <c:minorTickMark val="none"/>
        <c:tickLblPos val="nextTo"/>
        <c:txPr>
          <a:bodyPr rot="0" vert="horz" anchor="b" anchorCtr="1"/>
          <a:lstStyle/>
          <a:p>
            <a:pPr>
              <a:defRPr sz="1200">
                <a:latin typeface="Arial"/>
              </a:defRPr>
            </a:pPr>
            <a:endParaRPr lang="zh-CN"/>
          </a:p>
        </c:txPr>
        <c:crossAx val="315957424"/>
        <c:crosses val="autoZero"/>
        <c:auto val="1"/>
        <c:lblAlgn val="ctr"/>
        <c:lblOffset val="100"/>
        <c:noMultiLvlLbl val="0"/>
      </c:catAx>
      <c:valAx>
        <c:axId val="315957424"/>
        <c:scaling>
          <c:orientation val="minMax"/>
          <c:max val="17000"/>
          <c:min val="0"/>
        </c:scaling>
        <c:delete val="0"/>
        <c:axPos val="l"/>
        <c:majorGridlines/>
        <c:title>
          <c:tx>
            <c:rich>
              <a:bodyPr rot="-5400000" vert="horz"/>
              <a:lstStyle/>
              <a:p>
                <a:pPr>
                  <a:defRPr sz="1200">
                    <a:latin typeface="Arial"/>
                  </a:defRPr>
                </a:pPr>
                <a:r>
                  <a:rPr lang="en-US" sz="1200">
                    <a:latin typeface="Arial"/>
                  </a:rPr>
                  <a:t>Read throughput (MB/s)</a:t>
                </a:r>
              </a:p>
              <a:p>
                <a:pPr>
                  <a:defRPr sz="1200">
                    <a:latin typeface="Arial"/>
                  </a:defRPr>
                </a:pPr>
                <a:endParaRPr lang="en-US" sz="1200">
                  <a:latin typeface="Arial"/>
                </a:endParaRPr>
              </a:p>
            </c:rich>
          </c:tx>
          <c:layout>
            <c:manualLayout>
              <c:xMode val="edge"/>
              <c:yMode val="edge"/>
              <c:x val="2.9427050902444098E-2"/>
              <c:y val="0.26170156211100198"/>
            </c:manualLayout>
          </c:layout>
          <c:overlay val="0"/>
        </c:title>
        <c:numFmt formatCode="General" sourceLinked="1"/>
        <c:majorTickMark val="out"/>
        <c:minorTickMark val="none"/>
        <c:tickLblPos val="nextTo"/>
        <c:txPr>
          <a:bodyPr/>
          <a:lstStyle/>
          <a:p>
            <a:pPr>
              <a:defRPr sz="1200">
                <a:latin typeface="Arial"/>
              </a:defRPr>
            </a:pPr>
            <a:endParaRPr lang="zh-CN"/>
          </a:p>
        </c:txPr>
        <c:crossAx val="315956864"/>
        <c:crosses val="autoZero"/>
        <c:crossBetween val="midCat"/>
        <c:majorUnit val="2000"/>
        <c:minorUnit val="500"/>
      </c:valAx>
      <c:serAx>
        <c:axId val="242341280"/>
        <c:scaling>
          <c:orientation val="minMax"/>
        </c:scaling>
        <c:delete val="0"/>
        <c:axPos val="b"/>
        <c:title>
          <c:tx>
            <c:rich>
              <a:bodyPr rot="0" vert="horz"/>
              <a:lstStyle/>
              <a:p>
                <a:pPr>
                  <a:defRPr sz="1200">
                    <a:latin typeface="Arial"/>
                  </a:defRPr>
                </a:pPr>
                <a:r>
                  <a:rPr lang="en-US" sz="1200">
                    <a:latin typeface="Arial"/>
                  </a:rPr>
                  <a:t>Size (bytes)</a:t>
                </a:r>
              </a:p>
            </c:rich>
          </c:tx>
          <c:layout>
            <c:manualLayout>
              <c:xMode val="edge"/>
              <c:yMode val="edge"/>
              <c:x val="0.64497276173811602"/>
              <c:y val="0.855644760091263"/>
            </c:manualLayout>
          </c:layout>
          <c:overlay val="0"/>
        </c:title>
        <c:majorTickMark val="out"/>
        <c:minorTickMark val="none"/>
        <c:tickLblPos val="nextTo"/>
        <c:txPr>
          <a:bodyPr rot="0" vert="horz" lIns="2">
            <a:spAutoFit/>
          </a:bodyPr>
          <a:lstStyle/>
          <a:p>
            <a:pPr>
              <a:defRPr sz="1200">
                <a:latin typeface="Arial"/>
              </a:defRPr>
            </a:pPr>
            <a:endParaRPr lang="zh-CN"/>
          </a:p>
        </c:txPr>
        <c:crossAx val="315957424"/>
        <c:crosses val="autoZero"/>
        <c:tickLblSkip val="2"/>
        <c:tickMarkSkip val="1"/>
      </c:serAx>
    </c:plotArea>
    <c:plotVisOnly val="1"/>
    <c:dispBlanksAs val="zero"/>
    <c:showDLblsOverMax val="0"/>
  </c:chart>
  <c:spPr>
    <a:ln w="9525">
      <a:noFill/>
    </a:ln>
  </c:sp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5.2446470506976102E-2"/>
          <c:y val="2.981041113296817E-2"/>
          <c:w val="0.92164709674448586"/>
          <c:h val="0.84545352569321564"/>
        </c:manualLayout>
      </c:layout>
      <c:lineChart>
        <c:grouping val="standard"/>
        <c:varyColors val="0"/>
        <c:ser>
          <c:idx val="0"/>
          <c:order val="0"/>
          <c:tx>
            <c:strRef>
              <c:f>data!$B$1</c:f>
              <c:strCache>
                <c:ptCount val="1"/>
                <c:pt idx="0">
                  <c:v>jki</c:v>
                </c:pt>
              </c:strCache>
            </c:strRef>
          </c:tx>
          <c:spPr>
            <a:ln w="38100">
              <a:solidFill>
                <a:srgbClr val="C00000"/>
              </a:solidFill>
            </a:ln>
          </c:spPr>
          <c:marker>
            <c:symbol val="triangle"/>
            <c:size val="8"/>
            <c:spPr>
              <a:solidFill>
                <a:srgbClr val="C00000"/>
              </a:solidFill>
              <a:ln>
                <a:noFill/>
              </a:ln>
            </c:spPr>
          </c:marker>
          <c:cat>
            <c:numRef>
              <c:f>data!$A$2:$A$15</c:f>
              <c:numCache>
                <c:formatCode>General</c:formatCode>
                <c:ptCount val="14"/>
                <c:pt idx="0">
                  <c:v>50</c:v>
                </c:pt>
                <c:pt idx="1">
                  <c:v>100</c:v>
                </c:pt>
                <c:pt idx="2">
                  <c:v>150</c:v>
                </c:pt>
                <c:pt idx="3">
                  <c:v>200</c:v>
                </c:pt>
                <c:pt idx="4">
                  <c:v>250</c:v>
                </c:pt>
                <c:pt idx="5">
                  <c:v>300</c:v>
                </c:pt>
                <c:pt idx="6">
                  <c:v>350</c:v>
                </c:pt>
                <c:pt idx="7">
                  <c:v>400</c:v>
                </c:pt>
                <c:pt idx="8">
                  <c:v>450</c:v>
                </c:pt>
                <c:pt idx="9">
                  <c:v>500</c:v>
                </c:pt>
                <c:pt idx="10">
                  <c:v>550</c:v>
                </c:pt>
                <c:pt idx="11">
                  <c:v>600</c:v>
                </c:pt>
                <c:pt idx="12">
                  <c:v>650</c:v>
                </c:pt>
                <c:pt idx="13">
                  <c:v>700</c:v>
                </c:pt>
              </c:numCache>
            </c:numRef>
          </c:cat>
          <c:val>
            <c:numRef>
              <c:f>data!$B$2:$B$15</c:f>
              <c:numCache>
                <c:formatCode>General</c:formatCode>
                <c:ptCount val="14"/>
                <c:pt idx="0">
                  <c:v>4.8</c:v>
                </c:pt>
                <c:pt idx="1">
                  <c:v>4.68</c:v>
                </c:pt>
                <c:pt idx="2">
                  <c:v>4.6499999999999977</c:v>
                </c:pt>
                <c:pt idx="3">
                  <c:v>4.8</c:v>
                </c:pt>
                <c:pt idx="4">
                  <c:v>6.84</c:v>
                </c:pt>
                <c:pt idx="5">
                  <c:v>15.03</c:v>
                </c:pt>
                <c:pt idx="6">
                  <c:v>22.78</c:v>
                </c:pt>
                <c:pt idx="7">
                  <c:v>29.39</c:v>
                </c:pt>
                <c:pt idx="8">
                  <c:v>40.39</c:v>
                </c:pt>
                <c:pt idx="9">
                  <c:v>57.06</c:v>
                </c:pt>
                <c:pt idx="10">
                  <c:v>60.54</c:v>
                </c:pt>
                <c:pt idx="11">
                  <c:v>63.33</c:v>
                </c:pt>
                <c:pt idx="12">
                  <c:v>65.61</c:v>
                </c:pt>
                <c:pt idx="13">
                  <c:v>67.489999999999995</c:v>
                </c:pt>
              </c:numCache>
            </c:numRef>
          </c:val>
          <c:smooth val="0"/>
          <c:extLst>
            <c:ext xmlns:c16="http://schemas.microsoft.com/office/drawing/2014/chart" uri="{C3380CC4-5D6E-409C-BE32-E72D297353CC}">
              <c16:uniqueId val="{00000000-AC95-426C-A97F-7AB94C07456F}"/>
            </c:ext>
          </c:extLst>
        </c:ser>
        <c:ser>
          <c:idx val="1"/>
          <c:order val="1"/>
          <c:tx>
            <c:strRef>
              <c:f>data!$C$1</c:f>
              <c:strCache>
                <c:ptCount val="1"/>
                <c:pt idx="0">
                  <c:v>kji</c:v>
                </c:pt>
              </c:strCache>
            </c:strRef>
          </c:tx>
          <c:spPr>
            <a:ln w="38100">
              <a:solidFill>
                <a:srgbClr val="C00000"/>
              </a:solidFill>
            </a:ln>
          </c:spPr>
          <c:marker>
            <c:symbol val="diamond"/>
            <c:size val="9"/>
            <c:spPr>
              <a:solidFill>
                <a:srgbClr val="C00000"/>
              </a:solidFill>
            </c:spPr>
          </c:marker>
          <c:cat>
            <c:numRef>
              <c:f>data!$A$2:$A$15</c:f>
              <c:numCache>
                <c:formatCode>General</c:formatCode>
                <c:ptCount val="14"/>
                <c:pt idx="0">
                  <c:v>50</c:v>
                </c:pt>
                <c:pt idx="1">
                  <c:v>100</c:v>
                </c:pt>
                <c:pt idx="2">
                  <c:v>150</c:v>
                </c:pt>
                <c:pt idx="3">
                  <c:v>200</c:v>
                </c:pt>
                <c:pt idx="4">
                  <c:v>250</c:v>
                </c:pt>
                <c:pt idx="5">
                  <c:v>300</c:v>
                </c:pt>
                <c:pt idx="6">
                  <c:v>350</c:v>
                </c:pt>
                <c:pt idx="7">
                  <c:v>400</c:v>
                </c:pt>
                <c:pt idx="8">
                  <c:v>450</c:v>
                </c:pt>
                <c:pt idx="9">
                  <c:v>500</c:v>
                </c:pt>
                <c:pt idx="10">
                  <c:v>550</c:v>
                </c:pt>
                <c:pt idx="11">
                  <c:v>600</c:v>
                </c:pt>
                <c:pt idx="12">
                  <c:v>650</c:v>
                </c:pt>
                <c:pt idx="13">
                  <c:v>700</c:v>
                </c:pt>
              </c:numCache>
            </c:numRef>
          </c:cat>
          <c:val>
            <c:numRef>
              <c:f>data!$C$2:$C$15</c:f>
              <c:numCache>
                <c:formatCode>General</c:formatCode>
                <c:ptCount val="14"/>
                <c:pt idx="0">
                  <c:v>4.83</c:v>
                </c:pt>
                <c:pt idx="1">
                  <c:v>4.72</c:v>
                </c:pt>
                <c:pt idx="2">
                  <c:v>4.6399999999999997</c:v>
                </c:pt>
                <c:pt idx="3">
                  <c:v>4.6899999999999986</c:v>
                </c:pt>
                <c:pt idx="4">
                  <c:v>6.83</c:v>
                </c:pt>
                <c:pt idx="5">
                  <c:v>15.1</c:v>
                </c:pt>
                <c:pt idx="6">
                  <c:v>22.68</c:v>
                </c:pt>
                <c:pt idx="7">
                  <c:v>29.18</c:v>
                </c:pt>
                <c:pt idx="8">
                  <c:v>40.26</c:v>
                </c:pt>
                <c:pt idx="9">
                  <c:v>57.02</c:v>
                </c:pt>
                <c:pt idx="10">
                  <c:v>60.53</c:v>
                </c:pt>
                <c:pt idx="11">
                  <c:v>63.34</c:v>
                </c:pt>
                <c:pt idx="12">
                  <c:v>65.62</c:v>
                </c:pt>
                <c:pt idx="13">
                  <c:v>67.53</c:v>
                </c:pt>
              </c:numCache>
            </c:numRef>
          </c:val>
          <c:smooth val="0"/>
          <c:extLst>
            <c:ext xmlns:c16="http://schemas.microsoft.com/office/drawing/2014/chart" uri="{C3380CC4-5D6E-409C-BE32-E72D297353CC}">
              <c16:uniqueId val="{00000001-AC95-426C-A97F-7AB94C07456F}"/>
            </c:ext>
          </c:extLst>
        </c:ser>
        <c:ser>
          <c:idx val="2"/>
          <c:order val="2"/>
          <c:tx>
            <c:strRef>
              <c:f>data!$D$1</c:f>
              <c:strCache>
                <c:ptCount val="1"/>
                <c:pt idx="0">
                  <c:v>ijk</c:v>
                </c:pt>
              </c:strCache>
            </c:strRef>
          </c:tx>
          <c:spPr>
            <a:ln w="38100">
              <a:solidFill>
                <a:srgbClr val="336699"/>
              </a:solidFill>
            </a:ln>
          </c:spPr>
          <c:marker>
            <c:symbol val="diamond"/>
            <c:size val="8"/>
            <c:spPr>
              <a:solidFill>
                <a:srgbClr val="336699"/>
              </a:solidFill>
              <a:ln>
                <a:noFill/>
              </a:ln>
            </c:spPr>
          </c:marker>
          <c:cat>
            <c:numRef>
              <c:f>data!$A$2:$A$15</c:f>
              <c:numCache>
                <c:formatCode>General</c:formatCode>
                <c:ptCount val="14"/>
                <c:pt idx="0">
                  <c:v>50</c:v>
                </c:pt>
                <c:pt idx="1">
                  <c:v>100</c:v>
                </c:pt>
                <c:pt idx="2">
                  <c:v>150</c:v>
                </c:pt>
                <c:pt idx="3">
                  <c:v>200</c:v>
                </c:pt>
                <c:pt idx="4">
                  <c:v>250</c:v>
                </c:pt>
                <c:pt idx="5">
                  <c:v>300</c:v>
                </c:pt>
                <c:pt idx="6">
                  <c:v>350</c:v>
                </c:pt>
                <c:pt idx="7">
                  <c:v>400</c:v>
                </c:pt>
                <c:pt idx="8">
                  <c:v>450</c:v>
                </c:pt>
                <c:pt idx="9">
                  <c:v>500</c:v>
                </c:pt>
                <c:pt idx="10">
                  <c:v>550</c:v>
                </c:pt>
                <c:pt idx="11">
                  <c:v>600</c:v>
                </c:pt>
                <c:pt idx="12">
                  <c:v>650</c:v>
                </c:pt>
                <c:pt idx="13">
                  <c:v>700</c:v>
                </c:pt>
              </c:numCache>
            </c:numRef>
          </c:cat>
          <c:val>
            <c:numRef>
              <c:f>data!$D$2:$D$15</c:f>
              <c:numCache>
                <c:formatCode>General</c:formatCode>
                <c:ptCount val="14"/>
                <c:pt idx="0">
                  <c:v>3.75</c:v>
                </c:pt>
                <c:pt idx="1">
                  <c:v>4.08</c:v>
                </c:pt>
                <c:pt idx="2">
                  <c:v>4.33</c:v>
                </c:pt>
                <c:pt idx="3">
                  <c:v>4.45</c:v>
                </c:pt>
                <c:pt idx="4">
                  <c:v>4.45</c:v>
                </c:pt>
                <c:pt idx="5">
                  <c:v>4.45</c:v>
                </c:pt>
                <c:pt idx="6">
                  <c:v>4.45</c:v>
                </c:pt>
                <c:pt idx="7">
                  <c:v>4.47</c:v>
                </c:pt>
                <c:pt idx="8">
                  <c:v>7.73</c:v>
                </c:pt>
                <c:pt idx="9">
                  <c:v>18.77</c:v>
                </c:pt>
                <c:pt idx="10">
                  <c:v>20.36</c:v>
                </c:pt>
                <c:pt idx="11">
                  <c:v>21.67</c:v>
                </c:pt>
                <c:pt idx="12">
                  <c:v>22.76</c:v>
                </c:pt>
                <c:pt idx="13">
                  <c:v>23.71</c:v>
                </c:pt>
              </c:numCache>
            </c:numRef>
          </c:val>
          <c:smooth val="0"/>
          <c:extLst>
            <c:ext xmlns:c16="http://schemas.microsoft.com/office/drawing/2014/chart" uri="{C3380CC4-5D6E-409C-BE32-E72D297353CC}">
              <c16:uniqueId val="{00000002-AC95-426C-A97F-7AB94C07456F}"/>
            </c:ext>
          </c:extLst>
        </c:ser>
        <c:ser>
          <c:idx val="3"/>
          <c:order val="3"/>
          <c:tx>
            <c:strRef>
              <c:f>data!$E$1</c:f>
              <c:strCache>
                <c:ptCount val="1"/>
                <c:pt idx="0">
                  <c:v>jik</c:v>
                </c:pt>
              </c:strCache>
            </c:strRef>
          </c:tx>
          <c:spPr>
            <a:ln w="38100">
              <a:solidFill>
                <a:srgbClr val="336699"/>
              </a:solidFill>
            </a:ln>
          </c:spPr>
          <c:marker>
            <c:symbol val="triangle"/>
            <c:size val="5"/>
            <c:spPr>
              <a:solidFill>
                <a:srgbClr val="336699"/>
              </a:solidFill>
              <a:ln>
                <a:noFill/>
              </a:ln>
            </c:spPr>
          </c:marker>
          <c:cat>
            <c:numRef>
              <c:f>data!$A$2:$A$15</c:f>
              <c:numCache>
                <c:formatCode>General</c:formatCode>
                <c:ptCount val="14"/>
                <c:pt idx="0">
                  <c:v>50</c:v>
                </c:pt>
                <c:pt idx="1">
                  <c:v>100</c:v>
                </c:pt>
                <c:pt idx="2">
                  <c:v>150</c:v>
                </c:pt>
                <c:pt idx="3">
                  <c:v>200</c:v>
                </c:pt>
                <c:pt idx="4">
                  <c:v>250</c:v>
                </c:pt>
                <c:pt idx="5">
                  <c:v>300</c:v>
                </c:pt>
                <c:pt idx="6">
                  <c:v>350</c:v>
                </c:pt>
                <c:pt idx="7">
                  <c:v>400</c:v>
                </c:pt>
                <c:pt idx="8">
                  <c:v>450</c:v>
                </c:pt>
                <c:pt idx="9">
                  <c:v>500</c:v>
                </c:pt>
                <c:pt idx="10">
                  <c:v>550</c:v>
                </c:pt>
                <c:pt idx="11">
                  <c:v>600</c:v>
                </c:pt>
                <c:pt idx="12">
                  <c:v>650</c:v>
                </c:pt>
                <c:pt idx="13">
                  <c:v>700</c:v>
                </c:pt>
              </c:numCache>
            </c:numRef>
          </c:cat>
          <c:val>
            <c:numRef>
              <c:f>data!$E$2:$E$15</c:f>
              <c:numCache>
                <c:formatCode>General</c:formatCode>
                <c:ptCount val="14"/>
                <c:pt idx="0">
                  <c:v>3.93</c:v>
                </c:pt>
                <c:pt idx="1">
                  <c:v>4.1399999999999997</c:v>
                </c:pt>
                <c:pt idx="2">
                  <c:v>4.3599999999999977</c:v>
                </c:pt>
                <c:pt idx="3">
                  <c:v>4.47</c:v>
                </c:pt>
                <c:pt idx="4">
                  <c:v>4.5199999999999996</c:v>
                </c:pt>
                <c:pt idx="5">
                  <c:v>4.5599999999999996</c:v>
                </c:pt>
                <c:pt idx="6">
                  <c:v>4.57</c:v>
                </c:pt>
                <c:pt idx="7">
                  <c:v>4.5999999999999996</c:v>
                </c:pt>
                <c:pt idx="8">
                  <c:v>7.96</c:v>
                </c:pt>
                <c:pt idx="9">
                  <c:v>19.05</c:v>
                </c:pt>
                <c:pt idx="10">
                  <c:v>20.59</c:v>
                </c:pt>
                <c:pt idx="11">
                  <c:v>21.86</c:v>
                </c:pt>
                <c:pt idx="12">
                  <c:v>22.92</c:v>
                </c:pt>
                <c:pt idx="13">
                  <c:v>23.82</c:v>
                </c:pt>
              </c:numCache>
            </c:numRef>
          </c:val>
          <c:smooth val="0"/>
          <c:extLst>
            <c:ext xmlns:c16="http://schemas.microsoft.com/office/drawing/2014/chart" uri="{C3380CC4-5D6E-409C-BE32-E72D297353CC}">
              <c16:uniqueId val="{00000003-AC95-426C-A97F-7AB94C07456F}"/>
            </c:ext>
          </c:extLst>
        </c:ser>
        <c:ser>
          <c:idx val="4"/>
          <c:order val="4"/>
          <c:tx>
            <c:strRef>
              <c:f>data!$F$1</c:f>
              <c:strCache>
                <c:ptCount val="1"/>
                <c:pt idx="0">
                  <c:v>kij</c:v>
                </c:pt>
              </c:strCache>
            </c:strRef>
          </c:tx>
          <c:spPr>
            <a:ln w="38100">
              <a:solidFill>
                <a:srgbClr val="008000"/>
              </a:solidFill>
            </a:ln>
          </c:spPr>
          <c:marker>
            <c:symbol val="diamond"/>
            <c:size val="8"/>
            <c:spPr>
              <a:solidFill>
                <a:srgbClr val="008000"/>
              </a:solidFill>
              <a:ln>
                <a:noFill/>
              </a:ln>
            </c:spPr>
          </c:marker>
          <c:cat>
            <c:numRef>
              <c:f>data!$A$2:$A$15</c:f>
              <c:numCache>
                <c:formatCode>General</c:formatCode>
                <c:ptCount val="14"/>
                <c:pt idx="0">
                  <c:v>50</c:v>
                </c:pt>
                <c:pt idx="1">
                  <c:v>100</c:v>
                </c:pt>
                <c:pt idx="2">
                  <c:v>150</c:v>
                </c:pt>
                <c:pt idx="3">
                  <c:v>200</c:v>
                </c:pt>
                <c:pt idx="4">
                  <c:v>250</c:v>
                </c:pt>
                <c:pt idx="5">
                  <c:v>300</c:v>
                </c:pt>
                <c:pt idx="6">
                  <c:v>350</c:v>
                </c:pt>
                <c:pt idx="7">
                  <c:v>400</c:v>
                </c:pt>
                <c:pt idx="8">
                  <c:v>450</c:v>
                </c:pt>
                <c:pt idx="9">
                  <c:v>500</c:v>
                </c:pt>
                <c:pt idx="10">
                  <c:v>550</c:v>
                </c:pt>
                <c:pt idx="11">
                  <c:v>600</c:v>
                </c:pt>
                <c:pt idx="12">
                  <c:v>650</c:v>
                </c:pt>
                <c:pt idx="13">
                  <c:v>700</c:v>
                </c:pt>
              </c:numCache>
            </c:numRef>
          </c:cat>
          <c:val>
            <c:numRef>
              <c:f>data!$F$2:$F$15</c:f>
              <c:numCache>
                <c:formatCode>General</c:formatCode>
                <c:ptCount val="14"/>
                <c:pt idx="0">
                  <c:v>1.86</c:v>
                </c:pt>
                <c:pt idx="1">
                  <c:v>1.78</c:v>
                </c:pt>
                <c:pt idx="2">
                  <c:v>2.14</c:v>
                </c:pt>
                <c:pt idx="3">
                  <c:v>2.2999999999999998</c:v>
                </c:pt>
                <c:pt idx="4">
                  <c:v>2.23</c:v>
                </c:pt>
                <c:pt idx="5">
                  <c:v>2.1800000000000002</c:v>
                </c:pt>
                <c:pt idx="6">
                  <c:v>2.14</c:v>
                </c:pt>
                <c:pt idx="7">
                  <c:v>2.12</c:v>
                </c:pt>
                <c:pt idx="8">
                  <c:v>2.12</c:v>
                </c:pt>
                <c:pt idx="9">
                  <c:v>2.13</c:v>
                </c:pt>
                <c:pt idx="10">
                  <c:v>2.13</c:v>
                </c:pt>
                <c:pt idx="11">
                  <c:v>2.14</c:v>
                </c:pt>
                <c:pt idx="12">
                  <c:v>2.16</c:v>
                </c:pt>
                <c:pt idx="13">
                  <c:v>2.2200000000000002</c:v>
                </c:pt>
              </c:numCache>
            </c:numRef>
          </c:val>
          <c:smooth val="0"/>
          <c:extLst>
            <c:ext xmlns:c16="http://schemas.microsoft.com/office/drawing/2014/chart" uri="{C3380CC4-5D6E-409C-BE32-E72D297353CC}">
              <c16:uniqueId val="{00000004-AC95-426C-A97F-7AB94C07456F}"/>
            </c:ext>
          </c:extLst>
        </c:ser>
        <c:ser>
          <c:idx val="5"/>
          <c:order val="5"/>
          <c:tx>
            <c:strRef>
              <c:f>data!$G$1</c:f>
              <c:strCache>
                <c:ptCount val="1"/>
                <c:pt idx="0">
                  <c:v>ikj</c:v>
                </c:pt>
              </c:strCache>
            </c:strRef>
          </c:tx>
          <c:spPr>
            <a:ln w="38100">
              <a:solidFill>
                <a:srgbClr val="008000"/>
              </a:solidFill>
            </a:ln>
          </c:spPr>
          <c:marker>
            <c:symbol val="triangle"/>
            <c:size val="8"/>
            <c:spPr>
              <a:solidFill>
                <a:srgbClr val="008000"/>
              </a:solidFill>
              <a:ln>
                <a:noFill/>
              </a:ln>
            </c:spPr>
          </c:marker>
          <c:cat>
            <c:numRef>
              <c:f>data!$A$2:$A$15</c:f>
              <c:numCache>
                <c:formatCode>General</c:formatCode>
                <c:ptCount val="14"/>
                <c:pt idx="0">
                  <c:v>50</c:v>
                </c:pt>
                <c:pt idx="1">
                  <c:v>100</c:v>
                </c:pt>
                <c:pt idx="2">
                  <c:v>150</c:v>
                </c:pt>
                <c:pt idx="3">
                  <c:v>200</c:v>
                </c:pt>
                <c:pt idx="4">
                  <c:v>250</c:v>
                </c:pt>
                <c:pt idx="5">
                  <c:v>300</c:v>
                </c:pt>
                <c:pt idx="6">
                  <c:v>350</c:v>
                </c:pt>
                <c:pt idx="7">
                  <c:v>400</c:v>
                </c:pt>
                <c:pt idx="8">
                  <c:v>450</c:v>
                </c:pt>
                <c:pt idx="9">
                  <c:v>500</c:v>
                </c:pt>
                <c:pt idx="10">
                  <c:v>550</c:v>
                </c:pt>
                <c:pt idx="11">
                  <c:v>600</c:v>
                </c:pt>
                <c:pt idx="12">
                  <c:v>650</c:v>
                </c:pt>
                <c:pt idx="13">
                  <c:v>700</c:v>
                </c:pt>
              </c:numCache>
            </c:numRef>
          </c:cat>
          <c:val>
            <c:numRef>
              <c:f>data!$G$2:$G$15</c:f>
              <c:numCache>
                <c:formatCode>General</c:formatCode>
                <c:ptCount val="14"/>
                <c:pt idx="0">
                  <c:v>1.78</c:v>
                </c:pt>
                <c:pt idx="1">
                  <c:v>1.8</c:v>
                </c:pt>
                <c:pt idx="2">
                  <c:v>2.12</c:v>
                </c:pt>
                <c:pt idx="3">
                  <c:v>2.0299999999999998</c:v>
                </c:pt>
                <c:pt idx="4">
                  <c:v>1.96</c:v>
                </c:pt>
                <c:pt idx="5">
                  <c:v>1.92</c:v>
                </c:pt>
                <c:pt idx="6">
                  <c:v>1.89</c:v>
                </c:pt>
                <c:pt idx="7">
                  <c:v>1.86</c:v>
                </c:pt>
                <c:pt idx="8">
                  <c:v>1.86</c:v>
                </c:pt>
                <c:pt idx="9">
                  <c:v>1.88</c:v>
                </c:pt>
                <c:pt idx="10">
                  <c:v>1.89</c:v>
                </c:pt>
                <c:pt idx="11">
                  <c:v>1.9</c:v>
                </c:pt>
                <c:pt idx="12">
                  <c:v>1.91</c:v>
                </c:pt>
                <c:pt idx="13">
                  <c:v>1.95</c:v>
                </c:pt>
              </c:numCache>
            </c:numRef>
          </c:val>
          <c:smooth val="0"/>
          <c:extLst>
            <c:ext xmlns:c16="http://schemas.microsoft.com/office/drawing/2014/chart" uri="{C3380CC4-5D6E-409C-BE32-E72D297353CC}">
              <c16:uniqueId val="{00000005-AC95-426C-A97F-7AB94C07456F}"/>
            </c:ext>
          </c:extLst>
        </c:ser>
        <c:dLbls>
          <c:showLegendKey val="0"/>
          <c:showVal val="0"/>
          <c:showCatName val="0"/>
          <c:showSerName val="0"/>
          <c:showPercent val="0"/>
          <c:showBubbleSize val="0"/>
        </c:dLbls>
        <c:marker val="1"/>
        <c:smooth val="0"/>
        <c:axId val="71194112"/>
        <c:axId val="71204864"/>
      </c:lineChart>
      <c:catAx>
        <c:axId val="71194112"/>
        <c:scaling>
          <c:orientation val="minMax"/>
        </c:scaling>
        <c:delete val="0"/>
        <c:axPos val="b"/>
        <c:title>
          <c:tx>
            <c:rich>
              <a:bodyPr/>
              <a:lstStyle/>
              <a:p>
                <a:pPr>
                  <a:defRPr/>
                </a:pPr>
                <a:r>
                  <a:rPr lang="en-US"/>
                  <a:t>Array size (n)</a:t>
                </a:r>
              </a:p>
            </c:rich>
          </c:tx>
          <c:overlay val="0"/>
        </c:title>
        <c:numFmt formatCode="General" sourceLinked="1"/>
        <c:majorTickMark val="out"/>
        <c:minorTickMark val="none"/>
        <c:tickLblPos val="nextTo"/>
        <c:spPr>
          <a:ln w="31750" cap="sq"/>
        </c:spPr>
        <c:txPr>
          <a:bodyPr/>
          <a:lstStyle/>
          <a:p>
            <a:pPr>
              <a:defRPr sz="1600" b="1">
                <a:latin typeface="Calibri" panose="020F0502020204030204" pitchFamily="34" charset="0"/>
              </a:defRPr>
            </a:pPr>
            <a:endParaRPr lang="zh-CN"/>
          </a:p>
        </c:txPr>
        <c:crossAx val="71204864"/>
        <c:crossesAt val="0"/>
        <c:auto val="1"/>
        <c:lblAlgn val="ctr"/>
        <c:lblOffset val="100"/>
        <c:noMultiLvlLbl val="0"/>
      </c:catAx>
      <c:valAx>
        <c:axId val="71204864"/>
        <c:scaling>
          <c:logBase val="10"/>
          <c:orientation val="minMax"/>
          <c:min val="1"/>
        </c:scaling>
        <c:delete val="0"/>
        <c:axPos val="l"/>
        <c:majorGridlines>
          <c:spPr>
            <a:ln w="25400">
              <a:solidFill>
                <a:srgbClr val="FFFFFF"/>
              </a:solidFill>
            </a:ln>
          </c:spPr>
        </c:majorGridlines>
        <c:minorGridlines>
          <c:spPr>
            <a:ln w="25400">
              <a:solidFill>
                <a:srgbClr val="FFFFFF"/>
              </a:solidFill>
            </a:ln>
          </c:spPr>
        </c:minorGridlines>
        <c:numFmt formatCode="General" sourceLinked="1"/>
        <c:majorTickMark val="out"/>
        <c:minorTickMark val="out"/>
        <c:tickLblPos val="nextTo"/>
        <c:spPr>
          <a:ln>
            <a:noFill/>
          </a:ln>
        </c:spPr>
        <c:txPr>
          <a:bodyPr/>
          <a:lstStyle/>
          <a:p>
            <a:pPr>
              <a:defRPr sz="1600" b="1">
                <a:latin typeface="Calibri" panose="020F0502020204030204" pitchFamily="34" charset="0"/>
              </a:defRPr>
            </a:pPr>
            <a:endParaRPr lang="zh-CN"/>
          </a:p>
        </c:txPr>
        <c:crossAx val="71194112"/>
        <c:crosses val="autoZero"/>
        <c:crossBetween val="midCat"/>
        <c:minorUnit val="10"/>
      </c:valAx>
      <c:spPr>
        <a:solidFill>
          <a:srgbClr val="FFFFFF">
            <a:lumMod val="95000"/>
          </a:srgbClr>
        </a:solidFill>
      </c:spPr>
    </c:plotArea>
    <c:legend>
      <c:legendPos val="r"/>
      <c:layout>
        <c:manualLayout>
          <c:xMode val="edge"/>
          <c:yMode val="edge"/>
          <c:x val="0.11315789473684212"/>
          <c:y val="0.11451644449980126"/>
          <c:w val="0.1134502923976608"/>
          <c:h val="0.28239216893937535"/>
        </c:manualLayout>
      </c:layout>
      <c:overlay val="0"/>
      <c:spPr>
        <a:ln>
          <a:noFill/>
        </a:ln>
      </c:spPr>
      <c:txPr>
        <a:bodyPr/>
        <a:lstStyle/>
        <a:p>
          <a:pPr>
            <a:defRPr sz="1600" b="1">
              <a:latin typeface="Courier New" panose="02070309020205020404" pitchFamily="49" charset="0"/>
              <a:cs typeface="Courier New" panose="02070309020205020404" pitchFamily="49" charset="0"/>
            </a:defRPr>
          </a:pPr>
          <a:endParaRPr lang="zh-CN"/>
        </a:p>
      </c:txPr>
    </c:legend>
    <c:plotVisOnly val="1"/>
    <c:dispBlanksAs val="gap"/>
    <c:showDLblsOverMax val="0"/>
  </c:chart>
  <c:spPr>
    <a:noFill/>
    <a:ln>
      <a:noFill/>
    </a:ln>
  </c:spPr>
  <c:txPr>
    <a:bodyPr/>
    <a:lstStyle/>
    <a:p>
      <a:pPr>
        <a:defRPr sz="1200">
          <a:latin typeface="Arial"/>
        </a:defRPr>
      </a:pPr>
      <a:endParaRPr lang="zh-CN"/>
    </a:p>
  </c:txPr>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2930" name="Rectangle 2"/>
          <p:cNvSpPr>
            <a:spLocks noGrp="1" noChangeArrowheads="1"/>
          </p:cNvSpPr>
          <p:nvPr>
            <p:ph type="hdr" sz="quarter"/>
          </p:nvPr>
        </p:nvSpPr>
        <p:spPr bwMode="auto">
          <a:xfrm>
            <a:off x="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defTabSz="965200">
              <a:defRPr sz="1200" smtClean="0">
                <a:latin typeface="Times New Roman" pitchFamily="18" charset="0"/>
              </a:defRPr>
            </a:lvl1pPr>
          </a:lstStyle>
          <a:p>
            <a:pPr>
              <a:defRPr/>
            </a:pPr>
            <a:r>
              <a:rPr lang="en-US"/>
              <a:t>DAC 2001 Tutorial</a:t>
            </a:r>
          </a:p>
        </p:txBody>
      </p:sp>
      <p:sp>
        <p:nvSpPr>
          <p:cNvPr id="252931" name="Rectangle 3"/>
          <p:cNvSpPr>
            <a:spLocks noGrp="1" noChangeArrowheads="1"/>
          </p:cNvSpPr>
          <p:nvPr>
            <p:ph type="dt" sz="quarter" idx="1"/>
          </p:nvPr>
        </p:nvSpPr>
        <p:spPr bwMode="auto">
          <a:xfrm>
            <a:off x="417195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algn="r" defTabSz="965200">
              <a:defRPr sz="1200" smtClean="0">
                <a:latin typeface="Times New Roman" pitchFamily="18" charset="0"/>
              </a:defRPr>
            </a:lvl1pPr>
          </a:lstStyle>
          <a:p>
            <a:pPr>
              <a:defRPr/>
            </a:pPr>
            <a:endParaRPr lang="en-US"/>
          </a:p>
        </p:txBody>
      </p:sp>
      <p:sp>
        <p:nvSpPr>
          <p:cNvPr id="252932" name="Rectangle 4"/>
          <p:cNvSpPr>
            <a:spLocks noGrp="1" noChangeArrowheads="1"/>
          </p:cNvSpPr>
          <p:nvPr>
            <p:ph type="ftr" sz="quarter" idx="2"/>
          </p:nvPr>
        </p:nvSpPr>
        <p:spPr bwMode="auto">
          <a:xfrm>
            <a:off x="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defTabSz="965200">
              <a:defRPr sz="1200" smtClean="0">
                <a:latin typeface="Times New Roman" pitchFamily="18" charset="0"/>
                <a:cs typeface="Times New Roman" pitchFamily="18" charset="0"/>
              </a:defRPr>
            </a:lvl1pPr>
          </a:lstStyle>
          <a:p>
            <a:pPr>
              <a:defRPr/>
            </a:pPr>
            <a:r>
              <a:rPr lang="en-US"/>
              <a:t>©R.A. Rutenbar, 2001</a:t>
            </a:r>
          </a:p>
        </p:txBody>
      </p:sp>
      <p:sp>
        <p:nvSpPr>
          <p:cNvPr id="252933" name="Rectangle 5"/>
          <p:cNvSpPr>
            <a:spLocks noGrp="1" noChangeArrowheads="1"/>
          </p:cNvSpPr>
          <p:nvPr>
            <p:ph type="sldNum" sz="quarter" idx="3"/>
          </p:nvPr>
        </p:nvSpPr>
        <p:spPr bwMode="auto">
          <a:xfrm>
            <a:off x="417195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algn="r" defTabSz="965200">
              <a:defRPr sz="1200" smtClean="0">
                <a:latin typeface="Times New Roman" pitchFamily="18" charset="0"/>
              </a:defRPr>
            </a:lvl1pPr>
          </a:lstStyle>
          <a:p>
            <a:pPr>
              <a:defRPr/>
            </a:pPr>
            <a:fld id="{83587096-7852-44F5-9A71-D621B1FF2472}" type="slidenum">
              <a:rPr lang="en-US"/>
              <a:pPr>
                <a:defRPr/>
              </a:pPr>
              <a:t>‹#›</a:t>
            </a:fld>
            <a:endParaRPr lang="en-US"/>
          </a:p>
        </p:txBody>
      </p:sp>
    </p:spTree>
    <p:extLst>
      <p:ext uri="{BB962C8B-B14F-4D97-AF65-F5344CB8AC3E}">
        <p14:creationId xmlns:p14="http://schemas.microsoft.com/office/powerpoint/2010/main" val="345333367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tmp>
</file>

<file path=ppt/media/image4.png>
</file>

<file path=ppt/media/image5.png>
</file>

<file path=ppt/media/image6.png>
</file>

<file path=ppt/media/image65.png>
</file>

<file path=ppt/media/image66.png>
</file>

<file path=ppt/media/image67.png>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8578" name="Rectangle 2"/>
          <p:cNvSpPr>
            <a:spLocks noGrp="1" noChangeArrowheads="1"/>
          </p:cNvSpPr>
          <p:nvPr>
            <p:ph type="hdr" sz="quarter"/>
          </p:nvPr>
        </p:nvSpPr>
        <p:spPr bwMode="auto">
          <a:xfrm>
            <a:off x="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79" name="Rectangle 3"/>
          <p:cNvSpPr>
            <a:spLocks noGrp="1" noChangeArrowheads="1"/>
          </p:cNvSpPr>
          <p:nvPr>
            <p:ph type="dt" idx="1"/>
          </p:nvPr>
        </p:nvSpPr>
        <p:spPr bwMode="auto">
          <a:xfrm>
            <a:off x="411480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smtClean="0">
                <a:latin typeface="Times New Roman" pitchFamily="18" charset="0"/>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219200" y="685800"/>
            <a:ext cx="4876800" cy="3657600"/>
          </a:xfrm>
          <a:prstGeom prst="rect">
            <a:avLst/>
          </a:prstGeom>
          <a:noFill/>
          <a:ln w="9525">
            <a:solidFill>
              <a:srgbClr val="000000"/>
            </a:solidFill>
            <a:miter lim="800000"/>
            <a:headEnd/>
            <a:tailEnd/>
          </a:ln>
        </p:spPr>
      </p:sp>
      <p:sp>
        <p:nvSpPr>
          <p:cNvPr id="408581" name="Rectangle 5"/>
          <p:cNvSpPr>
            <a:spLocks noGrp="1" noChangeArrowheads="1"/>
          </p:cNvSpPr>
          <p:nvPr>
            <p:ph type="body" sz="quarter" idx="3"/>
          </p:nvPr>
        </p:nvSpPr>
        <p:spPr bwMode="auto">
          <a:xfrm>
            <a:off x="990600" y="4572000"/>
            <a:ext cx="5334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08582" name="Rectangle 6"/>
          <p:cNvSpPr>
            <a:spLocks noGrp="1" noChangeArrowheads="1"/>
          </p:cNvSpPr>
          <p:nvPr>
            <p:ph type="ftr" sz="quarter" idx="4"/>
          </p:nvPr>
        </p:nvSpPr>
        <p:spPr bwMode="auto">
          <a:xfrm>
            <a:off x="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83" name="Rectangle 7"/>
          <p:cNvSpPr>
            <a:spLocks noGrp="1" noChangeArrowheads="1"/>
          </p:cNvSpPr>
          <p:nvPr>
            <p:ph type="sldNum" sz="quarter" idx="5"/>
          </p:nvPr>
        </p:nvSpPr>
        <p:spPr bwMode="auto">
          <a:xfrm>
            <a:off x="411480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smtClean="0">
                <a:latin typeface="Times New Roman" pitchFamily="18" charset="0"/>
              </a:defRPr>
            </a:lvl1pPr>
          </a:lstStyle>
          <a:p>
            <a:pPr>
              <a:defRPr/>
            </a:pPr>
            <a:fld id="{40F64717-A5A5-4C4E-9291-2F18B7410B06}" type="slidenum">
              <a:rPr lang="en-US"/>
              <a:pPr>
                <a:defRPr/>
              </a:pPr>
              <a:t>‹#›</a:t>
            </a:fld>
            <a:endParaRPr lang="en-US"/>
          </a:p>
        </p:txBody>
      </p:sp>
    </p:spTree>
    <p:extLst>
      <p:ext uri="{BB962C8B-B14F-4D97-AF65-F5344CB8AC3E}">
        <p14:creationId xmlns:p14="http://schemas.microsoft.com/office/powerpoint/2010/main" val="109348283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FB8D727D-C838-2A41-2538-CC832A6FA9A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Comic Sans MS" panose="030F0702030302020204" pitchFamily="66" charset="0"/>
                <a:ea typeface="宋体" panose="02010600030101010101" pitchFamily="2" charset="-122"/>
              </a:defRPr>
            </a:lvl1pPr>
            <a:lvl2pPr marL="742950" indent="-285750">
              <a:defRPr sz="2000" b="1">
                <a:solidFill>
                  <a:schemeClr val="tx1"/>
                </a:solidFill>
                <a:latin typeface="Comic Sans MS" panose="030F0702030302020204" pitchFamily="66" charset="0"/>
                <a:ea typeface="宋体" panose="02010600030101010101" pitchFamily="2" charset="-122"/>
              </a:defRPr>
            </a:lvl2pPr>
            <a:lvl3pPr marL="1143000" indent="-228600">
              <a:defRPr sz="2000" b="1">
                <a:solidFill>
                  <a:schemeClr val="tx1"/>
                </a:solidFill>
                <a:latin typeface="Comic Sans MS" panose="030F0702030302020204" pitchFamily="66" charset="0"/>
                <a:ea typeface="宋体" panose="02010600030101010101" pitchFamily="2" charset="-122"/>
              </a:defRPr>
            </a:lvl3pPr>
            <a:lvl4pPr marL="1600200" indent="-228600">
              <a:defRPr sz="2000" b="1">
                <a:solidFill>
                  <a:schemeClr val="tx1"/>
                </a:solidFill>
                <a:latin typeface="Comic Sans MS" panose="030F0702030302020204" pitchFamily="66" charset="0"/>
                <a:ea typeface="宋体" panose="02010600030101010101" pitchFamily="2" charset="-122"/>
              </a:defRPr>
            </a:lvl4pPr>
            <a:lvl5pPr marL="2057400" indent="-228600">
              <a:defRPr sz="2000" b="1">
                <a:solidFill>
                  <a:schemeClr val="tx1"/>
                </a:solidFill>
                <a:latin typeface="Comic Sans MS" panose="030F0702030302020204" pitchFamily="66" charset="0"/>
                <a:ea typeface="宋体" panose="02010600030101010101" pitchFamily="2" charset="-122"/>
              </a:defRPr>
            </a:lvl5pPr>
            <a:lvl6pPr marL="25146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6pPr>
            <a:lvl7pPr marL="29718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7pPr>
            <a:lvl8pPr marL="34290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8pPr>
            <a:lvl9pPr marL="38862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303C826E-2193-44BB-9FE3-51AD3A3C2551}" type="slidenum">
              <a:rPr kumimoji="0" lang="zh-CN"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宋体" panose="02010600030101010101" pitchFamily="2" charset="-122"/>
                <a:cs typeface="+mn-cs"/>
                <a:sym typeface="Gill Sans" charset="0"/>
              </a:rPr>
              <a:pPr marL="0" marR="0" lvl="0" indent="0" algn="r" defTabSz="914400" rtl="0" eaLnBrk="0" fontAlgn="base" latinLnBrk="0" hangingPunct="0">
                <a:lnSpc>
                  <a:spcPct val="100000"/>
                </a:lnSpc>
                <a:spcBef>
                  <a:spcPct val="0"/>
                </a:spcBef>
                <a:spcAft>
                  <a:spcPct val="0"/>
                </a:spcAft>
                <a:buClrTx/>
                <a:buSzTx/>
                <a:buFontTx/>
                <a:buNone/>
                <a:tabLst/>
                <a:defRPr/>
              </a:pPr>
              <a:t>1</a:t>
            </a:fld>
            <a:endParaRPr kumimoji="0" lang="en-US" altLang="zh-CN" sz="1200" b="0"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sym typeface="Gill Sans" charset="0"/>
            </a:endParaRPr>
          </a:p>
        </p:txBody>
      </p:sp>
      <p:sp>
        <p:nvSpPr>
          <p:cNvPr id="20483" name="Rectangle 2">
            <a:extLst>
              <a:ext uri="{FF2B5EF4-FFF2-40B4-BE49-F238E27FC236}">
                <a16:creationId xmlns:a16="http://schemas.microsoft.com/office/drawing/2014/main" id="{0043D263-B207-2E0F-F010-A398C5DA5A81}"/>
              </a:ext>
            </a:extLst>
          </p:cNvPr>
          <p:cNvSpPr>
            <a:spLocks noGrp="1" noRot="1" noChangeAspect="1" noChangeArrowheads="1" noTextEdit="1"/>
          </p:cNvSpPr>
          <p:nvPr>
            <p:ph type="sldImg"/>
          </p:nvPr>
        </p:nvSpPr>
        <p:spPr>
          <a:ln/>
        </p:spPr>
      </p:sp>
      <p:sp>
        <p:nvSpPr>
          <p:cNvPr id="20484" name="Rectangle 3">
            <a:extLst>
              <a:ext uri="{FF2B5EF4-FFF2-40B4-BE49-F238E27FC236}">
                <a16:creationId xmlns:a16="http://schemas.microsoft.com/office/drawing/2014/main" id="{7AE76F8C-0808-0060-32CE-A8BBC2EAEC1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Rectangle 2"/>
          <p:cNvSpPr>
            <a:spLocks noGrp="1" noRot="1" noChangeAspect="1" noChangeArrowheads="1" noTextEdit="1"/>
          </p:cNvSpPr>
          <p:nvPr>
            <p:ph type="sldImg"/>
          </p:nvPr>
        </p:nvSpPr>
        <p:spPr>
          <a:ln/>
        </p:spPr>
      </p:sp>
      <p:sp>
        <p:nvSpPr>
          <p:cNvPr id="18944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8447042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13</a:t>
            </a:fld>
            <a:endParaRPr lang="en-US"/>
          </a:p>
        </p:txBody>
      </p:sp>
    </p:spTree>
    <p:extLst>
      <p:ext uri="{BB962C8B-B14F-4D97-AF65-F5344CB8AC3E}">
        <p14:creationId xmlns:p14="http://schemas.microsoft.com/office/powerpoint/2010/main" val="20766163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14</a:t>
            </a:fld>
            <a:endParaRPr lang="en-US"/>
          </a:p>
        </p:txBody>
      </p:sp>
    </p:spTree>
    <p:extLst>
      <p:ext uri="{BB962C8B-B14F-4D97-AF65-F5344CB8AC3E}">
        <p14:creationId xmlns:p14="http://schemas.microsoft.com/office/powerpoint/2010/main" val="7866625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15</a:t>
            </a:fld>
            <a:endParaRPr lang="en-US"/>
          </a:p>
        </p:txBody>
      </p:sp>
    </p:spTree>
    <p:extLst>
      <p:ext uri="{BB962C8B-B14F-4D97-AF65-F5344CB8AC3E}">
        <p14:creationId xmlns:p14="http://schemas.microsoft.com/office/powerpoint/2010/main" val="15283822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Rectangle 2"/>
          <p:cNvSpPr>
            <a:spLocks noGrp="1" noRot="1" noChangeAspect="1" noChangeArrowheads="1" noTextEdit="1"/>
          </p:cNvSpPr>
          <p:nvPr>
            <p:ph type="sldImg"/>
          </p:nvPr>
        </p:nvSpPr>
        <p:spPr>
          <a:ln/>
        </p:spPr>
      </p:sp>
      <p:sp>
        <p:nvSpPr>
          <p:cNvPr id="192515"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468002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Rot="1" noChangeAspect="1" noChangeArrowheads="1" noTextEdit="1"/>
          </p:cNvSpPr>
          <p:nvPr>
            <p:ph type="sldImg"/>
          </p:nvPr>
        </p:nvSpPr>
        <p:spPr>
          <a:ln/>
        </p:spPr>
      </p:sp>
      <p:sp>
        <p:nvSpPr>
          <p:cNvPr id="212995"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0240507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19</a:t>
            </a:fld>
            <a:endParaRPr lang="en-US"/>
          </a:p>
        </p:txBody>
      </p:sp>
    </p:spTree>
    <p:extLst>
      <p:ext uri="{BB962C8B-B14F-4D97-AF65-F5344CB8AC3E}">
        <p14:creationId xmlns:p14="http://schemas.microsoft.com/office/powerpoint/2010/main" val="27352083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33</a:t>
            </a:fld>
            <a:endParaRPr lang="en-US"/>
          </a:p>
        </p:txBody>
      </p:sp>
    </p:spTree>
    <p:extLst>
      <p:ext uri="{BB962C8B-B14F-4D97-AF65-F5344CB8AC3E}">
        <p14:creationId xmlns:p14="http://schemas.microsoft.com/office/powerpoint/2010/main" val="5106757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34</a:t>
            </a:fld>
            <a:endParaRPr lang="en-US"/>
          </a:p>
        </p:txBody>
      </p:sp>
    </p:spTree>
    <p:extLst>
      <p:ext uri="{BB962C8B-B14F-4D97-AF65-F5344CB8AC3E}">
        <p14:creationId xmlns:p14="http://schemas.microsoft.com/office/powerpoint/2010/main" val="1581987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35</a:t>
            </a:fld>
            <a:endParaRPr lang="en-US"/>
          </a:p>
        </p:txBody>
      </p:sp>
    </p:spTree>
    <p:extLst>
      <p:ext uri="{BB962C8B-B14F-4D97-AF65-F5344CB8AC3E}">
        <p14:creationId xmlns:p14="http://schemas.microsoft.com/office/powerpoint/2010/main" val="473097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2</a:t>
            </a:fld>
            <a:endParaRPr lang="en-US"/>
          </a:p>
        </p:txBody>
      </p:sp>
    </p:spTree>
    <p:extLst>
      <p:ext uri="{BB962C8B-B14F-4D97-AF65-F5344CB8AC3E}">
        <p14:creationId xmlns:p14="http://schemas.microsoft.com/office/powerpoint/2010/main" val="12990001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2"/>
          <p:cNvSpPr>
            <a:spLocks noGrp="1" noRot="1" noChangeAspect="1" noChangeArrowheads="1" noTextEdit="1"/>
          </p:cNvSpPr>
          <p:nvPr>
            <p:ph type="sldImg"/>
          </p:nvPr>
        </p:nvSpPr>
        <p:spPr>
          <a:xfrm>
            <a:off x="1268413" y="727075"/>
            <a:ext cx="4773612" cy="3581400"/>
          </a:xfrm>
          <a:ln/>
        </p:spPr>
      </p:sp>
      <p:sp>
        <p:nvSpPr>
          <p:cNvPr id="150531" name="Rectangle 3"/>
          <p:cNvSpPr>
            <a:spLocks noGrp="1" noChangeArrowheads="1"/>
          </p:cNvSpPr>
          <p:nvPr>
            <p:ph type="body" idx="1"/>
          </p:nvPr>
        </p:nvSpPr>
        <p:spPr>
          <a:xfrm>
            <a:off x="973778" y="4551798"/>
            <a:ext cx="5354947" cy="4315104"/>
          </a:xfrm>
        </p:spPr>
        <p:txBody>
          <a:bodyPr/>
          <a:lstStyle/>
          <a:p>
            <a:r>
              <a:rPr lang="en-US" dirty="0"/>
              <a:t>Pause at the end of this slide to consider that M[0] and M[8] have nothing to do with one another, but that they interfere with one </a:t>
            </a:r>
            <a:r>
              <a:rPr lang="en-US" dirty="0" err="1"/>
              <a:t>anothers</a:t>
            </a:r>
            <a:r>
              <a:rPr lang="en-US" dirty="0"/>
              <a:t>’ existences in the cache.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51</a:t>
            </a:fld>
            <a:endParaRPr lang="en-US"/>
          </a:p>
        </p:txBody>
      </p:sp>
    </p:spTree>
    <p:extLst>
      <p:ext uri="{BB962C8B-B14F-4D97-AF65-F5344CB8AC3E}">
        <p14:creationId xmlns:p14="http://schemas.microsoft.com/office/powerpoint/2010/main" val="6505823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52</a:t>
            </a:fld>
            <a:endParaRPr lang="en-US"/>
          </a:p>
        </p:txBody>
      </p:sp>
    </p:spTree>
    <p:extLst>
      <p:ext uri="{BB962C8B-B14F-4D97-AF65-F5344CB8AC3E}">
        <p14:creationId xmlns:p14="http://schemas.microsoft.com/office/powerpoint/2010/main" val="14977213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53</a:t>
            </a:fld>
            <a:endParaRPr lang="en-US"/>
          </a:p>
        </p:txBody>
      </p:sp>
    </p:spTree>
    <p:extLst>
      <p:ext uri="{BB962C8B-B14F-4D97-AF65-F5344CB8AC3E}">
        <p14:creationId xmlns:p14="http://schemas.microsoft.com/office/powerpoint/2010/main" val="15465332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Rectangle 2"/>
          <p:cNvSpPr>
            <a:spLocks noGrp="1" noRot="1" noChangeAspect="1" noChangeArrowheads="1" noTextEdit="1"/>
          </p:cNvSpPr>
          <p:nvPr>
            <p:ph type="sldImg"/>
          </p:nvPr>
        </p:nvSpPr>
        <p:spPr>
          <a:xfrm>
            <a:off x="1268413" y="727075"/>
            <a:ext cx="4773612" cy="3581400"/>
          </a:xfrm>
          <a:ln/>
        </p:spPr>
      </p:sp>
      <p:sp>
        <p:nvSpPr>
          <p:cNvPr id="203779" name="Rectangle 3"/>
          <p:cNvSpPr>
            <a:spLocks noGrp="1" noChangeArrowheads="1"/>
          </p:cNvSpPr>
          <p:nvPr>
            <p:ph type="body" idx="1"/>
          </p:nvPr>
        </p:nvSpPr>
        <p:spPr>
          <a:xfrm>
            <a:off x="973778" y="4551798"/>
            <a:ext cx="5354947" cy="4315104"/>
          </a:xfrm>
        </p:spPr>
        <p:txBody>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56</a:t>
            </a:fld>
            <a:endParaRPr lang="en-US"/>
          </a:p>
        </p:txBody>
      </p:sp>
    </p:spTree>
    <p:extLst>
      <p:ext uri="{BB962C8B-B14F-4D97-AF65-F5344CB8AC3E}">
        <p14:creationId xmlns:p14="http://schemas.microsoft.com/office/powerpoint/2010/main" val="23856123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57</a:t>
            </a:fld>
            <a:endParaRPr lang="en-US"/>
          </a:p>
        </p:txBody>
      </p:sp>
    </p:spTree>
    <p:extLst>
      <p:ext uri="{BB962C8B-B14F-4D97-AF65-F5344CB8AC3E}">
        <p14:creationId xmlns:p14="http://schemas.microsoft.com/office/powerpoint/2010/main" val="20665479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4514" name="Text Box 1"/>
          <p:cNvSpPr txBox="1">
            <a:spLocks noChangeArrowheads="1"/>
          </p:cNvSpPr>
          <p:nvPr/>
        </p:nvSpPr>
        <p:spPr bwMode="auto">
          <a:xfrm>
            <a:off x="1276247" y="726094"/>
            <a:ext cx="4752421" cy="3580528"/>
          </a:xfrm>
          <a:prstGeom prst="rect">
            <a:avLst/>
          </a:prstGeom>
          <a:solidFill>
            <a:srgbClr val="FFFFFF"/>
          </a:solidFill>
          <a:ln w="9525">
            <a:solidFill>
              <a:srgbClr val="000000"/>
            </a:solidFill>
            <a:miter lim="800000"/>
            <a:headEnd/>
            <a:tailEnd/>
          </a:ln>
        </p:spPr>
        <p:txBody>
          <a:bodyPr wrap="none" anchor="ctr"/>
          <a:lstStyle/>
          <a:p>
            <a:endParaRPr lang="en-US"/>
          </a:p>
        </p:txBody>
      </p:sp>
      <p:sp>
        <p:nvSpPr>
          <p:cNvPr id="64515" name="Rectangle 2"/>
          <p:cNvSpPr txBox="1">
            <a:spLocks noGrp="1" noChangeArrowheads="1"/>
          </p:cNvSpPr>
          <p:nvPr>
            <p:ph type="body"/>
          </p:nvPr>
        </p:nvSpPr>
        <p:spPr>
          <a:xfrm>
            <a:off x="974391" y="4554201"/>
            <a:ext cx="5354925" cy="4314943"/>
          </a:xfrm>
          <a:noFill/>
          <a:ln/>
        </p:spPr>
        <p:txBody>
          <a:bodyPr wrap="none" lIns="95308" tIns="47654" rIns="95308" bIns="47654" anchor="ct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60</a:t>
            </a:fld>
            <a:endParaRPr lang="en-US"/>
          </a:p>
        </p:txBody>
      </p:sp>
    </p:spTree>
    <p:extLst>
      <p:ext uri="{BB962C8B-B14F-4D97-AF65-F5344CB8AC3E}">
        <p14:creationId xmlns:p14="http://schemas.microsoft.com/office/powerpoint/2010/main" val="19799687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16byte direct mapped $, 4B blocks -&gt; must be 4 sets to account for all 16B of cache </a:t>
            </a:r>
          </a:p>
        </p:txBody>
      </p:sp>
      <p:sp>
        <p:nvSpPr>
          <p:cNvPr id="4" name="Slide Number Placeholder 3"/>
          <p:cNvSpPr>
            <a:spLocks noGrp="1"/>
          </p:cNvSpPr>
          <p:nvPr>
            <p:ph type="sldNum" sz="quarter" idx="5"/>
          </p:nvPr>
        </p:nvSpPr>
        <p:spPr/>
        <p:txBody>
          <a:bodyPr/>
          <a:lstStyle/>
          <a:p>
            <a:pPr>
              <a:defRPr/>
            </a:pPr>
            <a:fld id="{40F64717-A5A5-4C4E-9291-2F18B7410B06}" type="slidenum">
              <a:rPr lang="en-US" smtClean="0"/>
              <a:pPr>
                <a:defRPr/>
              </a:pPr>
              <a:t>61</a:t>
            </a:fld>
            <a:endParaRPr lang="en-US"/>
          </a:p>
        </p:txBody>
      </p:sp>
    </p:spTree>
    <p:extLst>
      <p:ext uri="{BB962C8B-B14F-4D97-AF65-F5344CB8AC3E}">
        <p14:creationId xmlns:p14="http://schemas.microsoft.com/office/powerpoint/2010/main" val="4113253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a:t>
            </a:fld>
            <a:endParaRPr lang="en-US"/>
          </a:p>
        </p:txBody>
      </p:sp>
    </p:spTree>
    <p:extLst>
      <p:ext uri="{BB962C8B-B14F-4D97-AF65-F5344CB8AC3E}">
        <p14:creationId xmlns:p14="http://schemas.microsoft.com/office/powerpoint/2010/main" val="4242160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from block with set index bits 00 to 01, displace the line sitting in set 0 from the block with set index 00.</a:t>
            </a:r>
          </a:p>
        </p:txBody>
      </p:sp>
      <p:sp>
        <p:nvSpPr>
          <p:cNvPr id="4" name="Slide Number Placeholder 3"/>
          <p:cNvSpPr>
            <a:spLocks noGrp="1"/>
          </p:cNvSpPr>
          <p:nvPr>
            <p:ph type="sldNum" sz="quarter" idx="5"/>
          </p:nvPr>
        </p:nvSpPr>
        <p:spPr/>
        <p:txBody>
          <a:bodyPr/>
          <a:lstStyle/>
          <a:p>
            <a:pPr>
              <a:defRPr/>
            </a:pPr>
            <a:fld id="{40F64717-A5A5-4C4E-9291-2F18B7410B06}" type="slidenum">
              <a:rPr lang="en-US" smtClean="0"/>
              <a:pPr>
                <a:defRPr/>
              </a:pPr>
              <a:t>63</a:t>
            </a:fld>
            <a:endParaRPr lang="en-US"/>
          </a:p>
        </p:txBody>
      </p:sp>
    </p:spTree>
    <p:extLst>
      <p:ext uri="{BB962C8B-B14F-4D97-AF65-F5344CB8AC3E}">
        <p14:creationId xmlns:p14="http://schemas.microsoft.com/office/powerpoint/2010/main" val="26308346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B = 64 (2^6)</a:t>
            </a:r>
          </a:p>
          <a:p>
            <a:r>
              <a:rPr lang="en-US" dirty="0"/>
              <a:t>E = 8 (2^3)</a:t>
            </a:r>
          </a:p>
          <a:p>
            <a:r>
              <a:rPr lang="en-US" dirty="0"/>
              <a:t>S = 64 (2^6) [need to infer from B, E, and Cache Size]</a:t>
            </a:r>
          </a:p>
          <a:p>
            <a:r>
              <a:rPr lang="en-US" dirty="0"/>
              <a:t>Cache Size = 2^15 (32768)</a:t>
            </a:r>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65</a:t>
            </a:fld>
            <a:endParaRPr lang="en-US"/>
          </a:p>
        </p:txBody>
      </p:sp>
    </p:spTree>
    <p:extLst>
      <p:ext uri="{BB962C8B-B14F-4D97-AF65-F5344CB8AC3E}">
        <p14:creationId xmlns:p14="http://schemas.microsoft.com/office/powerpoint/2010/main" val="8321275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0x010 =&gt; 0000 0001 0000, say that it awkwardly segments the bits, but that’s ok</a:t>
            </a:r>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66</a:t>
            </a:fld>
            <a:endParaRPr lang="en-US"/>
          </a:p>
        </p:txBody>
      </p:sp>
    </p:spTree>
    <p:extLst>
      <p:ext uri="{BB962C8B-B14F-4D97-AF65-F5344CB8AC3E}">
        <p14:creationId xmlns:p14="http://schemas.microsoft.com/office/powerpoint/2010/main" val="28856605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938" name="Rectangle 2"/>
          <p:cNvSpPr>
            <a:spLocks noGrp="1" noChangeArrowheads="1"/>
          </p:cNvSpPr>
          <p:nvPr>
            <p:ph type="body"/>
          </p:nvPr>
        </p:nvSpPr>
        <p:spPr>
          <a:xfrm>
            <a:off x="974391" y="4554201"/>
            <a:ext cx="5354925" cy="4314943"/>
          </a:xfrm>
          <a:noFill/>
          <a:ln/>
        </p:spPr>
        <p:txBody>
          <a:bodyPr wrap="none" anchor="ctr"/>
          <a:lstStyle/>
          <a:p>
            <a:endParaRPr lang="en-US"/>
          </a:p>
        </p:txBody>
      </p:sp>
      <p:sp>
        <p:nvSpPr>
          <p:cNvPr id="39939" name="Text Box 3"/>
          <p:cNvSpPr txBox="1">
            <a:spLocks noChangeArrowheads="1"/>
          </p:cNvSpPr>
          <p:nvPr/>
        </p:nvSpPr>
        <p:spPr bwMode="auto">
          <a:xfrm>
            <a:off x="1278663" y="726094"/>
            <a:ext cx="4754835" cy="3582609"/>
          </a:xfrm>
          <a:prstGeom prst="rect">
            <a:avLst/>
          </a:prstGeom>
          <a:solidFill>
            <a:srgbClr val="FFFFFF"/>
          </a:solidFill>
          <a:ln w="9525">
            <a:solidFill>
              <a:srgbClr val="000000"/>
            </a:solidFill>
            <a:miter lim="800000"/>
            <a:headEnd/>
            <a:tailEnd/>
          </a:ln>
        </p:spPr>
        <p:txBody>
          <a:bodyPr wrap="none" anchor="ctr"/>
          <a:lstStyle/>
          <a:p>
            <a:endParaRPr lang="en-US"/>
          </a:p>
        </p:txBody>
      </p:sp>
    </p:spTree>
    <p:extLst>
      <p:ext uri="{BB962C8B-B14F-4D97-AF65-F5344CB8AC3E}">
        <p14:creationId xmlns:p14="http://schemas.microsoft.com/office/powerpoint/2010/main" val="14426014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body" idx="1"/>
          </p:nvPr>
        </p:nvSpPr>
        <p:spPr>
          <a:xfrm>
            <a:off x="973184" y="4554201"/>
            <a:ext cx="5356133" cy="4314943"/>
          </a:xfrm>
          <a:noFill/>
          <a:ln/>
        </p:spPr>
        <p:txBody>
          <a:bodyPr lIns="95683" tIns="47003" rIns="95683" bIns="47003"/>
          <a:lstStyle/>
          <a:p>
            <a:endParaRPr lang="en-US"/>
          </a:p>
        </p:txBody>
      </p:sp>
      <p:sp>
        <p:nvSpPr>
          <p:cNvPr id="40963" name="Rectangle 3"/>
          <p:cNvSpPr>
            <a:spLocks noGrp="1" noRot="1" noChangeAspect="1" noChangeArrowheads="1" noTextEdit="1"/>
          </p:cNvSpPr>
          <p:nvPr>
            <p:ph type="sldImg"/>
          </p:nvPr>
        </p:nvSpPr>
        <p:spPr>
          <a:xfrm>
            <a:off x="1254125" y="715963"/>
            <a:ext cx="4795838" cy="3598862"/>
          </a:xfrm>
          <a:ln w="12700" cap="flat">
            <a:solidFill>
              <a:schemeClr val="tx1"/>
            </a:solidFill>
          </a:ln>
        </p:spPr>
      </p:sp>
    </p:spTree>
    <p:extLst>
      <p:ext uri="{BB962C8B-B14F-4D97-AF65-F5344CB8AC3E}">
        <p14:creationId xmlns:p14="http://schemas.microsoft.com/office/powerpoint/2010/main" val="7126325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Rectangle 2"/>
          <p:cNvSpPr>
            <a:spLocks noGrp="1" noRot="1" noChangeAspect="1" noChangeArrowheads="1" noTextEdit="1"/>
          </p:cNvSpPr>
          <p:nvPr>
            <p:ph type="sldImg"/>
          </p:nvPr>
        </p:nvSpPr>
        <p:spPr>
          <a:ln/>
        </p:spPr>
      </p:sp>
      <p:sp>
        <p:nvSpPr>
          <p:cNvPr id="23040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69816179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40F64717-A5A5-4C4E-9291-2F18B7410B06}" type="slidenum">
              <a:rPr lang="en-US" smtClean="0"/>
              <a:pPr>
                <a:defRPr/>
              </a:pPr>
              <a:t>70</a:t>
            </a:fld>
            <a:endParaRPr lang="en-US"/>
          </a:p>
        </p:txBody>
      </p:sp>
    </p:spTree>
    <p:extLst>
      <p:ext uri="{BB962C8B-B14F-4D97-AF65-F5344CB8AC3E}">
        <p14:creationId xmlns:p14="http://schemas.microsoft.com/office/powerpoint/2010/main" val="2187222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#include "</a:t>
            </a:r>
            <a:r>
              <a:rPr lang="en-US" altLang="zh-CN" dirty="0" err="1"/>
              <a:t>vec.h</a:t>
            </a:r>
            <a:r>
              <a:rPr lang="en-US" altLang="zh-CN" dirty="0"/>
              <a:t>"</a:t>
            </a:r>
          </a:p>
          <a:p>
            <a:r>
              <a:rPr lang="en-US" altLang="zh-CN" dirty="0"/>
              <a:t>#include "</a:t>
            </a:r>
            <a:r>
              <a:rPr lang="en-US" altLang="zh-CN" dirty="0" err="1"/>
              <a:t>stdio.h</a:t>
            </a:r>
            <a:r>
              <a:rPr lang="en-US" altLang="zh-CN" dirty="0"/>
              <a:t>"</a:t>
            </a:r>
          </a:p>
          <a:p>
            <a:r>
              <a:rPr lang="en-US" altLang="zh-CN" dirty="0"/>
              <a:t>#include "</a:t>
            </a:r>
            <a:r>
              <a:rPr lang="en-US" altLang="zh-CN" dirty="0" err="1"/>
              <a:t>stdlib.h</a:t>
            </a:r>
            <a:r>
              <a:rPr lang="en-US" altLang="zh-CN" dirty="0"/>
              <a:t>"</a:t>
            </a:r>
          </a:p>
          <a:p>
            <a:r>
              <a:rPr lang="en-US" altLang="zh-CN" dirty="0"/>
              <a:t>#include "</a:t>
            </a:r>
            <a:r>
              <a:rPr lang="en-US" altLang="zh-CN" dirty="0" err="1"/>
              <a:t>time.h</a:t>
            </a:r>
            <a:r>
              <a:rPr lang="en-US" altLang="zh-CN" dirty="0"/>
              <a:t>"</a:t>
            </a:r>
          </a:p>
          <a:p>
            <a:r>
              <a:rPr lang="en-US" altLang="zh-CN" dirty="0"/>
              <a:t>#include "</a:t>
            </a:r>
            <a:r>
              <a:rPr lang="en-US" altLang="zh-CN" dirty="0" err="1"/>
              <a:t>Rdtsc.h</a:t>
            </a:r>
            <a:r>
              <a:rPr lang="en-US" altLang="zh-CN" dirty="0"/>
              <a:t>"              /* </a:t>
            </a:r>
            <a:r>
              <a:rPr lang="en-US" altLang="zh-CN" dirty="0" err="1"/>
              <a:t>startTimer</a:t>
            </a:r>
            <a:r>
              <a:rPr lang="en-US" altLang="zh-CN" dirty="0"/>
              <a:t>, </a:t>
            </a:r>
            <a:r>
              <a:rPr lang="en-US" altLang="zh-CN" dirty="0" err="1"/>
              <a:t>stopTimer</a:t>
            </a:r>
            <a:r>
              <a:rPr lang="en-US" altLang="zh-CN" dirty="0"/>
              <a:t> */</a:t>
            </a:r>
          </a:p>
          <a:p>
            <a:r>
              <a:rPr lang="en-US" altLang="zh-CN" dirty="0"/>
              <a:t>#define N 1024</a:t>
            </a:r>
          </a:p>
          <a:p>
            <a:r>
              <a:rPr lang="en-US" altLang="zh-CN" dirty="0"/>
              <a:t>#define M 256</a:t>
            </a:r>
          </a:p>
          <a:p>
            <a:r>
              <a:rPr lang="en-US" altLang="zh-CN" dirty="0"/>
              <a:t>typedef struct{</a:t>
            </a:r>
          </a:p>
          <a:p>
            <a:r>
              <a:rPr lang="en-US" altLang="zh-CN" dirty="0"/>
              <a:t>	int vel[M];</a:t>
            </a:r>
          </a:p>
          <a:p>
            <a:r>
              <a:rPr lang="en-US" altLang="zh-CN" dirty="0"/>
              <a:t>	int acc[M];</a:t>
            </a:r>
          </a:p>
          <a:p>
            <a:r>
              <a:rPr lang="en-US" altLang="zh-CN" dirty="0"/>
              <a:t>}point;</a:t>
            </a:r>
          </a:p>
          <a:p>
            <a:r>
              <a:rPr lang="en-US" altLang="zh-CN" dirty="0"/>
              <a:t>point p[N];</a:t>
            </a:r>
          </a:p>
          <a:p>
            <a:r>
              <a:rPr lang="en-US" altLang="zh-CN" dirty="0"/>
              <a:t>void clear1(point *p, int n){</a:t>
            </a:r>
          </a:p>
          <a:p>
            <a:r>
              <a:rPr lang="en-US" altLang="zh-CN" dirty="0"/>
              <a:t>	int </a:t>
            </a:r>
            <a:r>
              <a:rPr lang="en-US" altLang="zh-CN" dirty="0" err="1"/>
              <a:t>i,j</a:t>
            </a:r>
            <a:r>
              <a:rPr lang="en-US" altLang="zh-CN" dirty="0"/>
              <a:t>;</a:t>
            </a:r>
          </a:p>
          <a:p>
            <a:r>
              <a:rPr lang="en-US" altLang="zh-CN" dirty="0"/>
              <a:t>	for (</a:t>
            </a:r>
            <a:r>
              <a:rPr lang="en-US" altLang="zh-CN" dirty="0" err="1"/>
              <a:t>i</a:t>
            </a:r>
            <a:r>
              <a:rPr lang="en-US" altLang="zh-CN" dirty="0"/>
              <a:t>=0;i&lt;</a:t>
            </a:r>
            <a:r>
              <a:rPr lang="en-US" altLang="zh-CN" dirty="0" err="1"/>
              <a:t>n;i</a:t>
            </a:r>
            <a:r>
              <a:rPr lang="en-US" altLang="zh-CN" dirty="0"/>
              <a:t>++){</a:t>
            </a:r>
          </a:p>
          <a:p>
            <a:r>
              <a:rPr lang="en-US" altLang="zh-CN" dirty="0"/>
              <a:t>		for (j=0;j&lt;</a:t>
            </a:r>
            <a:r>
              <a:rPr lang="en-US" altLang="zh-CN" dirty="0" err="1"/>
              <a:t>M;j</a:t>
            </a:r>
            <a:r>
              <a:rPr lang="en-US" altLang="zh-CN" dirty="0"/>
              <a:t>++)</a:t>
            </a:r>
          </a:p>
          <a:p>
            <a:r>
              <a:rPr lang="en-US" altLang="zh-CN" dirty="0"/>
              <a:t>			p[</a:t>
            </a:r>
            <a:r>
              <a:rPr lang="en-US" altLang="zh-CN" dirty="0" err="1"/>
              <a:t>i</a:t>
            </a:r>
            <a:r>
              <a:rPr lang="en-US" altLang="zh-CN" dirty="0"/>
              <a:t>].vel[j]=0;</a:t>
            </a:r>
          </a:p>
          <a:p>
            <a:r>
              <a:rPr lang="en-US" altLang="zh-CN" dirty="0"/>
              <a:t>		for (j=0;j&lt;</a:t>
            </a:r>
            <a:r>
              <a:rPr lang="en-US" altLang="zh-CN" dirty="0" err="1"/>
              <a:t>M;j</a:t>
            </a:r>
            <a:r>
              <a:rPr lang="en-US" altLang="zh-CN" dirty="0"/>
              <a:t>++)</a:t>
            </a:r>
          </a:p>
          <a:p>
            <a:r>
              <a:rPr lang="en-US" altLang="zh-CN" dirty="0"/>
              <a:t>			p[</a:t>
            </a:r>
            <a:r>
              <a:rPr lang="en-US" altLang="zh-CN" dirty="0" err="1"/>
              <a:t>i</a:t>
            </a:r>
            <a:r>
              <a:rPr lang="en-US" altLang="zh-CN" dirty="0"/>
              <a:t>].acc[j]=0;</a:t>
            </a:r>
          </a:p>
          <a:p>
            <a:r>
              <a:rPr lang="en-US" altLang="zh-CN" dirty="0"/>
              <a:t>	}</a:t>
            </a:r>
          </a:p>
          <a:p>
            <a:r>
              <a:rPr lang="en-US" altLang="zh-CN" dirty="0"/>
              <a:t>	return;</a:t>
            </a:r>
          </a:p>
          <a:p>
            <a:r>
              <a:rPr lang="en-US" altLang="zh-CN" dirty="0"/>
              <a:t>}</a:t>
            </a:r>
          </a:p>
          <a:p>
            <a:r>
              <a:rPr lang="en-US" altLang="zh-CN" dirty="0"/>
              <a:t>void clear2(point *p, int n){</a:t>
            </a:r>
          </a:p>
          <a:p>
            <a:r>
              <a:rPr lang="en-US" altLang="zh-CN" dirty="0"/>
              <a:t>	int </a:t>
            </a:r>
            <a:r>
              <a:rPr lang="en-US" altLang="zh-CN" dirty="0" err="1"/>
              <a:t>i,j</a:t>
            </a:r>
            <a:r>
              <a:rPr lang="en-US" altLang="zh-CN" dirty="0"/>
              <a:t>;</a:t>
            </a:r>
          </a:p>
          <a:p>
            <a:r>
              <a:rPr lang="en-US" altLang="zh-CN" dirty="0"/>
              <a:t>	for (</a:t>
            </a:r>
            <a:r>
              <a:rPr lang="en-US" altLang="zh-CN" dirty="0" err="1"/>
              <a:t>i</a:t>
            </a:r>
            <a:r>
              <a:rPr lang="en-US" altLang="zh-CN" dirty="0"/>
              <a:t>=0;i&lt;</a:t>
            </a:r>
            <a:r>
              <a:rPr lang="en-US" altLang="zh-CN" dirty="0" err="1"/>
              <a:t>n;i</a:t>
            </a:r>
            <a:r>
              <a:rPr lang="en-US" altLang="zh-CN" dirty="0"/>
              <a:t>++){</a:t>
            </a:r>
          </a:p>
          <a:p>
            <a:r>
              <a:rPr lang="en-US" altLang="zh-CN" dirty="0"/>
              <a:t>		for (j=0;j&lt;</a:t>
            </a:r>
            <a:r>
              <a:rPr lang="en-US" altLang="zh-CN" dirty="0" err="1"/>
              <a:t>M;j</a:t>
            </a:r>
            <a:r>
              <a:rPr lang="en-US" altLang="zh-CN" dirty="0"/>
              <a:t>++){</a:t>
            </a:r>
          </a:p>
          <a:p>
            <a:r>
              <a:rPr lang="en-US" altLang="zh-CN" dirty="0"/>
              <a:t>			p[</a:t>
            </a:r>
            <a:r>
              <a:rPr lang="en-US" altLang="zh-CN" dirty="0" err="1"/>
              <a:t>i</a:t>
            </a:r>
            <a:r>
              <a:rPr lang="en-US" altLang="zh-CN" dirty="0"/>
              <a:t>].vel[j]=0;</a:t>
            </a:r>
          </a:p>
          <a:p>
            <a:r>
              <a:rPr lang="en-US" altLang="zh-CN" dirty="0"/>
              <a:t>			p[</a:t>
            </a:r>
            <a:r>
              <a:rPr lang="en-US" altLang="zh-CN" dirty="0" err="1"/>
              <a:t>i</a:t>
            </a:r>
            <a:r>
              <a:rPr lang="en-US" altLang="zh-CN" dirty="0"/>
              <a:t>].acc[j]=0;</a:t>
            </a:r>
          </a:p>
          <a:p>
            <a:r>
              <a:rPr lang="en-US" altLang="zh-CN" dirty="0"/>
              <a:t>		}</a:t>
            </a:r>
          </a:p>
          <a:p>
            <a:r>
              <a:rPr lang="en-US" altLang="zh-CN" dirty="0"/>
              <a:t>	}</a:t>
            </a:r>
          </a:p>
          <a:p>
            <a:r>
              <a:rPr lang="en-US" altLang="zh-CN" dirty="0"/>
              <a:t>	return;</a:t>
            </a:r>
          </a:p>
          <a:p>
            <a:r>
              <a:rPr lang="en-US" altLang="zh-CN" dirty="0"/>
              <a:t>}</a:t>
            </a:r>
          </a:p>
          <a:p>
            <a:r>
              <a:rPr lang="en-US" altLang="zh-CN" dirty="0"/>
              <a:t>void clear3(point *p, int n){</a:t>
            </a:r>
          </a:p>
          <a:p>
            <a:r>
              <a:rPr lang="en-US" altLang="zh-CN" dirty="0"/>
              <a:t>	int </a:t>
            </a:r>
            <a:r>
              <a:rPr lang="en-US" altLang="zh-CN" dirty="0" err="1"/>
              <a:t>i,j</a:t>
            </a:r>
            <a:r>
              <a:rPr lang="en-US" altLang="zh-CN" dirty="0"/>
              <a:t>;</a:t>
            </a:r>
          </a:p>
          <a:p>
            <a:r>
              <a:rPr lang="en-US" altLang="zh-CN" dirty="0"/>
              <a:t>	for (j=0;j&lt;</a:t>
            </a:r>
            <a:r>
              <a:rPr lang="en-US" altLang="zh-CN" dirty="0" err="1"/>
              <a:t>M;j</a:t>
            </a:r>
            <a:r>
              <a:rPr lang="en-US" altLang="zh-CN" dirty="0"/>
              <a:t>++){</a:t>
            </a:r>
          </a:p>
          <a:p>
            <a:r>
              <a:rPr lang="en-US" altLang="zh-CN" dirty="0"/>
              <a:t>		for (</a:t>
            </a:r>
            <a:r>
              <a:rPr lang="en-US" altLang="zh-CN" dirty="0" err="1"/>
              <a:t>i</a:t>
            </a:r>
            <a:r>
              <a:rPr lang="en-US" altLang="zh-CN" dirty="0"/>
              <a:t>=0;i&lt;</a:t>
            </a:r>
            <a:r>
              <a:rPr lang="en-US" altLang="zh-CN" dirty="0" err="1"/>
              <a:t>n;i</a:t>
            </a:r>
            <a:r>
              <a:rPr lang="en-US" altLang="zh-CN" dirty="0"/>
              <a:t>++)</a:t>
            </a:r>
          </a:p>
          <a:p>
            <a:r>
              <a:rPr lang="en-US" altLang="zh-CN" dirty="0"/>
              <a:t>			p[</a:t>
            </a:r>
            <a:r>
              <a:rPr lang="en-US" altLang="zh-CN" dirty="0" err="1"/>
              <a:t>i</a:t>
            </a:r>
            <a:r>
              <a:rPr lang="en-US" altLang="zh-CN" dirty="0"/>
              <a:t>].vel[j]=0;</a:t>
            </a:r>
          </a:p>
          <a:p>
            <a:r>
              <a:rPr lang="en-US" altLang="zh-CN" dirty="0"/>
              <a:t>		for (</a:t>
            </a:r>
            <a:r>
              <a:rPr lang="en-US" altLang="zh-CN" dirty="0" err="1"/>
              <a:t>i</a:t>
            </a:r>
            <a:r>
              <a:rPr lang="en-US" altLang="zh-CN" dirty="0"/>
              <a:t>=0;i&lt;</a:t>
            </a:r>
            <a:r>
              <a:rPr lang="en-US" altLang="zh-CN" dirty="0" err="1"/>
              <a:t>n;i</a:t>
            </a:r>
            <a:r>
              <a:rPr lang="en-US" altLang="zh-CN" dirty="0"/>
              <a:t>++)</a:t>
            </a:r>
          </a:p>
          <a:p>
            <a:r>
              <a:rPr lang="en-US" altLang="zh-CN" dirty="0"/>
              <a:t>			p[</a:t>
            </a:r>
            <a:r>
              <a:rPr lang="en-US" altLang="zh-CN" dirty="0" err="1"/>
              <a:t>i</a:t>
            </a:r>
            <a:r>
              <a:rPr lang="en-US" altLang="zh-CN" dirty="0"/>
              <a:t>].acc[j]=0;</a:t>
            </a:r>
          </a:p>
          <a:p>
            <a:r>
              <a:rPr lang="en-US" altLang="zh-CN" dirty="0"/>
              <a:t>	}</a:t>
            </a:r>
          </a:p>
          <a:p>
            <a:r>
              <a:rPr lang="en-US" altLang="zh-CN" dirty="0"/>
              <a:t>	return;</a:t>
            </a:r>
          </a:p>
          <a:p>
            <a:r>
              <a:rPr lang="en-US" altLang="zh-CN" dirty="0"/>
              <a:t>}</a:t>
            </a:r>
          </a:p>
          <a:p>
            <a:endParaRPr lang="en-US" altLang="zh-CN" dirty="0"/>
          </a:p>
          <a:p>
            <a:r>
              <a:rPr lang="en-US" altLang="zh-CN" dirty="0"/>
              <a:t>int main(){</a:t>
            </a:r>
          </a:p>
          <a:p>
            <a:r>
              <a:rPr lang="en-US" altLang="zh-CN" dirty="0"/>
              <a:t>	uint64_t timer;</a:t>
            </a:r>
          </a:p>
          <a:p>
            <a:r>
              <a:rPr lang="en-US" altLang="zh-CN" dirty="0"/>
              <a:t>	double </a:t>
            </a:r>
            <a:r>
              <a:rPr lang="en-US" altLang="zh-CN" dirty="0" err="1"/>
              <a:t>cycleselem</a:t>
            </a:r>
            <a:r>
              <a:rPr lang="en-US" altLang="zh-CN" dirty="0"/>
              <a:t>;</a:t>
            </a:r>
          </a:p>
          <a:p>
            <a:r>
              <a:rPr lang="en-US" altLang="zh-CN" dirty="0"/>
              <a:t>	</a:t>
            </a:r>
            <a:r>
              <a:rPr lang="en-US" altLang="zh-CN" dirty="0" err="1"/>
              <a:t>startTimer</a:t>
            </a:r>
            <a:r>
              <a:rPr lang="en-US" altLang="zh-CN" dirty="0"/>
              <a:t>(&amp;timer);</a:t>
            </a:r>
          </a:p>
          <a:p>
            <a:r>
              <a:rPr lang="en-US" altLang="zh-CN" dirty="0"/>
              <a:t>	clear1(</a:t>
            </a:r>
            <a:r>
              <a:rPr lang="en-US" altLang="zh-CN" dirty="0" err="1"/>
              <a:t>p,N</a:t>
            </a:r>
            <a:r>
              <a:rPr lang="en-US" altLang="zh-CN" dirty="0"/>
              <a:t>);</a:t>
            </a:r>
          </a:p>
          <a:p>
            <a:r>
              <a:rPr lang="en-US" altLang="zh-CN" dirty="0"/>
              <a:t>	</a:t>
            </a:r>
            <a:r>
              <a:rPr lang="en-US" altLang="zh-CN" dirty="0" err="1"/>
              <a:t>stopTimer</a:t>
            </a:r>
            <a:r>
              <a:rPr lang="en-US" altLang="zh-CN" dirty="0"/>
              <a:t>(&amp;timer); </a:t>
            </a:r>
          </a:p>
          <a:p>
            <a:r>
              <a:rPr lang="en-US" altLang="zh-CN" dirty="0"/>
              <a:t>	</a:t>
            </a:r>
            <a:r>
              <a:rPr lang="en-US" altLang="zh-CN" dirty="0" err="1"/>
              <a:t>cycleselem</a:t>
            </a:r>
            <a:r>
              <a:rPr lang="en-US" altLang="zh-CN" dirty="0"/>
              <a:t>=((double)timer)/(M*N);</a:t>
            </a:r>
          </a:p>
          <a:p>
            <a:r>
              <a:rPr lang="en-US" altLang="zh-CN" dirty="0"/>
              <a:t>	</a:t>
            </a:r>
            <a:r>
              <a:rPr lang="en-US" altLang="zh-CN" dirty="0" err="1"/>
              <a:t>printf</a:t>
            </a:r>
            <a:r>
              <a:rPr lang="en-US" altLang="zh-CN" dirty="0"/>
              <a:t>("clear1 function </a:t>
            </a:r>
            <a:r>
              <a:rPr lang="en-US" altLang="zh-CN" dirty="0" err="1"/>
              <a:t>cycles_per_elem</a:t>
            </a:r>
            <a:r>
              <a:rPr lang="en-US" altLang="zh-CN" dirty="0"/>
              <a:t>:%4.1lf\n",</a:t>
            </a:r>
            <a:r>
              <a:rPr lang="en-US" altLang="zh-CN" dirty="0" err="1"/>
              <a:t>cycleselem</a:t>
            </a:r>
            <a:r>
              <a:rPr lang="en-US" altLang="zh-CN" dirty="0"/>
              <a:t>);</a:t>
            </a:r>
          </a:p>
          <a:p>
            <a:r>
              <a:rPr lang="en-US" altLang="zh-CN" dirty="0"/>
              <a:t>	</a:t>
            </a:r>
            <a:r>
              <a:rPr lang="en-US" altLang="zh-CN" dirty="0" err="1"/>
              <a:t>startTimer</a:t>
            </a:r>
            <a:r>
              <a:rPr lang="en-US" altLang="zh-CN" dirty="0"/>
              <a:t>(&amp;timer);</a:t>
            </a:r>
          </a:p>
          <a:p>
            <a:r>
              <a:rPr lang="en-US" altLang="zh-CN" dirty="0"/>
              <a:t>	clear2(</a:t>
            </a:r>
            <a:r>
              <a:rPr lang="en-US" altLang="zh-CN" dirty="0" err="1"/>
              <a:t>p,N</a:t>
            </a:r>
            <a:r>
              <a:rPr lang="en-US" altLang="zh-CN" dirty="0"/>
              <a:t>);</a:t>
            </a:r>
          </a:p>
          <a:p>
            <a:r>
              <a:rPr lang="en-US" altLang="zh-CN" dirty="0"/>
              <a:t>	</a:t>
            </a:r>
            <a:r>
              <a:rPr lang="en-US" altLang="zh-CN" dirty="0" err="1"/>
              <a:t>stopTimer</a:t>
            </a:r>
            <a:r>
              <a:rPr lang="en-US" altLang="zh-CN" dirty="0"/>
              <a:t>(&amp;timer); </a:t>
            </a:r>
          </a:p>
          <a:p>
            <a:r>
              <a:rPr lang="en-US" altLang="zh-CN" dirty="0"/>
              <a:t>	</a:t>
            </a:r>
            <a:r>
              <a:rPr lang="en-US" altLang="zh-CN" dirty="0" err="1"/>
              <a:t>cycleselem</a:t>
            </a:r>
            <a:r>
              <a:rPr lang="en-US" altLang="zh-CN" dirty="0"/>
              <a:t>=((double)timer)/(M*N);</a:t>
            </a:r>
          </a:p>
          <a:p>
            <a:r>
              <a:rPr lang="en-US" altLang="zh-CN" dirty="0"/>
              <a:t>	</a:t>
            </a:r>
            <a:r>
              <a:rPr lang="en-US" altLang="zh-CN" dirty="0" err="1"/>
              <a:t>printf</a:t>
            </a:r>
            <a:r>
              <a:rPr lang="en-US" altLang="zh-CN" dirty="0"/>
              <a:t>("clear2 function </a:t>
            </a:r>
            <a:r>
              <a:rPr lang="en-US" altLang="zh-CN" dirty="0" err="1"/>
              <a:t>cycles_per_elem</a:t>
            </a:r>
            <a:r>
              <a:rPr lang="en-US" altLang="zh-CN" dirty="0"/>
              <a:t>:%4.1lf\n",</a:t>
            </a:r>
            <a:r>
              <a:rPr lang="en-US" altLang="zh-CN" dirty="0" err="1"/>
              <a:t>cycleselem</a:t>
            </a:r>
            <a:r>
              <a:rPr lang="en-US" altLang="zh-CN" dirty="0"/>
              <a:t>);</a:t>
            </a:r>
          </a:p>
          <a:p>
            <a:r>
              <a:rPr lang="en-US" altLang="zh-CN" dirty="0"/>
              <a:t>	</a:t>
            </a:r>
            <a:r>
              <a:rPr lang="en-US" altLang="zh-CN" dirty="0" err="1"/>
              <a:t>startTimer</a:t>
            </a:r>
            <a:r>
              <a:rPr lang="en-US" altLang="zh-CN" dirty="0"/>
              <a:t>(&amp;timer);</a:t>
            </a:r>
          </a:p>
          <a:p>
            <a:r>
              <a:rPr lang="en-US" altLang="zh-CN" dirty="0"/>
              <a:t>	clear3(</a:t>
            </a:r>
            <a:r>
              <a:rPr lang="en-US" altLang="zh-CN" dirty="0" err="1"/>
              <a:t>p,N</a:t>
            </a:r>
            <a:r>
              <a:rPr lang="en-US" altLang="zh-CN" dirty="0"/>
              <a:t>);</a:t>
            </a:r>
          </a:p>
          <a:p>
            <a:r>
              <a:rPr lang="en-US" altLang="zh-CN" dirty="0"/>
              <a:t>	</a:t>
            </a:r>
            <a:r>
              <a:rPr lang="en-US" altLang="zh-CN" dirty="0" err="1"/>
              <a:t>stopTimer</a:t>
            </a:r>
            <a:r>
              <a:rPr lang="en-US" altLang="zh-CN" dirty="0"/>
              <a:t>(&amp;timer); </a:t>
            </a:r>
          </a:p>
          <a:p>
            <a:r>
              <a:rPr lang="en-US" altLang="zh-CN" dirty="0"/>
              <a:t>	</a:t>
            </a:r>
            <a:r>
              <a:rPr lang="en-US" altLang="zh-CN" dirty="0" err="1"/>
              <a:t>cycleselem</a:t>
            </a:r>
            <a:r>
              <a:rPr lang="en-US" altLang="zh-CN" dirty="0"/>
              <a:t>=((double)timer)/(M*N);</a:t>
            </a:r>
          </a:p>
          <a:p>
            <a:r>
              <a:rPr lang="en-US" altLang="zh-CN" dirty="0"/>
              <a:t>	</a:t>
            </a:r>
            <a:r>
              <a:rPr lang="en-US" altLang="zh-CN" dirty="0" err="1"/>
              <a:t>printf</a:t>
            </a:r>
            <a:r>
              <a:rPr lang="en-US" altLang="zh-CN" dirty="0"/>
              <a:t>("clear3 function </a:t>
            </a:r>
            <a:r>
              <a:rPr lang="en-US" altLang="zh-CN" dirty="0" err="1"/>
              <a:t>cycles_per_elem</a:t>
            </a:r>
            <a:r>
              <a:rPr lang="en-US" altLang="zh-CN" dirty="0"/>
              <a:t>:%4.1lf\n",</a:t>
            </a:r>
            <a:r>
              <a:rPr lang="en-US" altLang="zh-CN" dirty="0" err="1"/>
              <a:t>cycleselem</a:t>
            </a:r>
            <a:r>
              <a:rPr lang="en-US" altLang="zh-CN" dirty="0"/>
              <a:t>);</a:t>
            </a:r>
          </a:p>
          <a:p>
            <a:r>
              <a:rPr lang="en-US" altLang="zh-CN" dirty="0"/>
              <a:t>	return 0;</a:t>
            </a:r>
          </a:p>
          <a:p>
            <a:r>
              <a:rPr lang="en-US" altLang="zh-CN" dirty="0"/>
              <a:t>}	</a:t>
            </a:r>
            <a:endParaRPr lang="zh-CN" altLang="en-US" dirty="0"/>
          </a:p>
        </p:txBody>
      </p:sp>
      <p:sp>
        <p:nvSpPr>
          <p:cNvPr id="4" name="灯片编号占位符 3"/>
          <p:cNvSpPr>
            <a:spLocks noGrp="1"/>
          </p:cNvSpPr>
          <p:nvPr>
            <p:ph type="sldNum" sz="quarter" idx="10"/>
          </p:nvPr>
        </p:nvSpPr>
        <p:spPr/>
        <p:txBody>
          <a:bodyPr/>
          <a:lstStyle/>
          <a:p>
            <a:fld id="{C16CEBB1-29F6-4DD0-A20A-49F07B6D6B29}" type="slidenum">
              <a:rPr lang="zh-CN" altLang="en-US" smtClean="0"/>
              <a:t>71</a:t>
            </a:fld>
            <a:endParaRPr lang="zh-CN" altLang="en-US"/>
          </a:p>
        </p:txBody>
      </p:sp>
    </p:spTree>
    <p:extLst>
      <p:ext uri="{BB962C8B-B14F-4D97-AF65-F5344CB8AC3E}">
        <p14:creationId xmlns:p14="http://schemas.microsoft.com/office/powerpoint/2010/main" val="30457252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72</a:t>
            </a:fld>
            <a:endParaRPr lang="en-US"/>
          </a:p>
        </p:txBody>
      </p:sp>
    </p:spTree>
    <p:extLst>
      <p:ext uri="{BB962C8B-B14F-4D97-AF65-F5344CB8AC3E}">
        <p14:creationId xmlns:p14="http://schemas.microsoft.com/office/powerpoint/2010/main" val="15464135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Rectangle 2"/>
          <p:cNvSpPr>
            <a:spLocks noGrp="1" noRot="1" noChangeAspect="1" noChangeArrowheads="1" noTextEdit="1"/>
          </p:cNvSpPr>
          <p:nvPr>
            <p:ph type="sldImg"/>
          </p:nvPr>
        </p:nvSpPr>
        <p:spPr>
          <a:ln/>
        </p:spPr>
      </p:sp>
      <p:sp>
        <p:nvSpPr>
          <p:cNvPr id="23245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602074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#include "</a:t>
            </a:r>
            <a:r>
              <a:rPr lang="en-US" altLang="zh-CN" dirty="0" err="1"/>
              <a:t>vec.h</a:t>
            </a:r>
            <a:r>
              <a:rPr lang="en-US" altLang="zh-CN" dirty="0"/>
              <a:t>"</a:t>
            </a:r>
          </a:p>
          <a:p>
            <a:r>
              <a:rPr lang="en-US" altLang="zh-CN" dirty="0"/>
              <a:t>#include "</a:t>
            </a:r>
            <a:r>
              <a:rPr lang="en-US" altLang="zh-CN" dirty="0" err="1"/>
              <a:t>stdio.h</a:t>
            </a:r>
            <a:r>
              <a:rPr lang="en-US" altLang="zh-CN" dirty="0"/>
              <a:t>"</a:t>
            </a:r>
          </a:p>
          <a:p>
            <a:r>
              <a:rPr lang="en-US" altLang="zh-CN" dirty="0"/>
              <a:t>#include "</a:t>
            </a:r>
            <a:r>
              <a:rPr lang="en-US" altLang="zh-CN" dirty="0" err="1"/>
              <a:t>stdlib.h</a:t>
            </a:r>
            <a:r>
              <a:rPr lang="en-US" altLang="zh-CN" dirty="0"/>
              <a:t>"</a:t>
            </a:r>
          </a:p>
          <a:p>
            <a:r>
              <a:rPr lang="en-US" altLang="zh-CN" dirty="0"/>
              <a:t>#include "</a:t>
            </a:r>
            <a:r>
              <a:rPr lang="en-US" altLang="zh-CN" dirty="0" err="1"/>
              <a:t>time.h</a:t>
            </a:r>
            <a:r>
              <a:rPr lang="en-US" altLang="zh-CN" dirty="0"/>
              <a:t>"</a:t>
            </a:r>
          </a:p>
          <a:p>
            <a:r>
              <a:rPr lang="en-US" altLang="zh-CN" dirty="0"/>
              <a:t>#include "</a:t>
            </a:r>
            <a:r>
              <a:rPr lang="en-US" altLang="zh-CN" dirty="0" err="1"/>
              <a:t>Rdtsc.h</a:t>
            </a:r>
            <a:r>
              <a:rPr lang="en-US" altLang="zh-CN" dirty="0"/>
              <a:t>"              /* </a:t>
            </a:r>
            <a:r>
              <a:rPr lang="en-US" altLang="zh-CN" dirty="0" err="1"/>
              <a:t>startTimer</a:t>
            </a:r>
            <a:r>
              <a:rPr lang="en-US" altLang="zh-CN" dirty="0"/>
              <a:t>, </a:t>
            </a:r>
            <a:r>
              <a:rPr lang="en-US" altLang="zh-CN" dirty="0" err="1"/>
              <a:t>stopTimer</a:t>
            </a:r>
            <a:r>
              <a:rPr lang="en-US" altLang="zh-CN" dirty="0"/>
              <a:t> */</a:t>
            </a:r>
          </a:p>
          <a:p>
            <a:r>
              <a:rPr lang="en-US" altLang="zh-CN" dirty="0"/>
              <a:t>#define M 64</a:t>
            </a:r>
          </a:p>
          <a:p>
            <a:r>
              <a:rPr lang="en-US" altLang="zh-CN" dirty="0"/>
              <a:t>#define N 1024</a:t>
            </a:r>
          </a:p>
          <a:p>
            <a:endParaRPr lang="en-US" altLang="zh-CN" dirty="0"/>
          </a:p>
          <a:p>
            <a:r>
              <a:rPr lang="en-US" altLang="zh-CN" dirty="0"/>
              <a:t>int </a:t>
            </a:r>
            <a:r>
              <a:rPr lang="en-US" altLang="zh-CN" dirty="0" err="1"/>
              <a:t>sumarrayrows</a:t>
            </a:r>
            <a:r>
              <a:rPr lang="en-US" altLang="zh-CN" dirty="0"/>
              <a:t>(int a[M][N]){</a:t>
            </a:r>
          </a:p>
          <a:p>
            <a:r>
              <a:rPr lang="en-US" altLang="zh-CN" dirty="0"/>
              <a:t>	int </a:t>
            </a:r>
            <a:r>
              <a:rPr lang="en-US" altLang="zh-CN" dirty="0" err="1"/>
              <a:t>i,j,sum</a:t>
            </a:r>
            <a:r>
              <a:rPr lang="en-US" altLang="zh-CN" dirty="0"/>
              <a:t>=0;</a:t>
            </a:r>
          </a:p>
          <a:p>
            <a:r>
              <a:rPr lang="en-US" altLang="zh-CN" dirty="0"/>
              <a:t>	for (</a:t>
            </a:r>
            <a:r>
              <a:rPr lang="en-US" altLang="zh-CN" dirty="0" err="1"/>
              <a:t>i</a:t>
            </a:r>
            <a:r>
              <a:rPr lang="en-US" altLang="zh-CN" dirty="0"/>
              <a:t>=0;i&lt;</a:t>
            </a:r>
            <a:r>
              <a:rPr lang="en-US" altLang="zh-CN" dirty="0" err="1"/>
              <a:t>M;i</a:t>
            </a:r>
            <a:r>
              <a:rPr lang="en-US" altLang="zh-CN" dirty="0"/>
              <a:t>++)</a:t>
            </a:r>
          </a:p>
          <a:p>
            <a:r>
              <a:rPr lang="en-US" altLang="zh-CN" dirty="0"/>
              <a:t>		for (j=0;j&lt;</a:t>
            </a:r>
            <a:r>
              <a:rPr lang="en-US" altLang="zh-CN" dirty="0" err="1"/>
              <a:t>N;j</a:t>
            </a:r>
            <a:r>
              <a:rPr lang="en-US" altLang="zh-CN" dirty="0"/>
              <a:t>++)</a:t>
            </a:r>
          </a:p>
          <a:p>
            <a:r>
              <a:rPr lang="en-US" altLang="zh-CN" dirty="0"/>
              <a:t>			sum+=a[</a:t>
            </a:r>
            <a:r>
              <a:rPr lang="en-US" altLang="zh-CN" dirty="0" err="1"/>
              <a:t>i</a:t>
            </a:r>
            <a:r>
              <a:rPr lang="en-US" altLang="zh-CN" dirty="0"/>
              <a:t>][j];</a:t>
            </a:r>
          </a:p>
          <a:p>
            <a:r>
              <a:rPr lang="en-US" altLang="zh-CN" dirty="0"/>
              <a:t>	return sum;</a:t>
            </a:r>
          </a:p>
          <a:p>
            <a:r>
              <a:rPr lang="en-US" altLang="zh-CN" dirty="0"/>
              <a:t>}</a:t>
            </a:r>
          </a:p>
          <a:p>
            <a:r>
              <a:rPr lang="en-US" altLang="zh-CN" dirty="0"/>
              <a:t>int </a:t>
            </a:r>
            <a:r>
              <a:rPr lang="en-US" altLang="zh-CN" dirty="0" err="1"/>
              <a:t>sumarraycols</a:t>
            </a:r>
            <a:r>
              <a:rPr lang="en-US" altLang="zh-CN" dirty="0"/>
              <a:t>(int a[M][N]){</a:t>
            </a:r>
          </a:p>
          <a:p>
            <a:r>
              <a:rPr lang="en-US" altLang="zh-CN" dirty="0"/>
              <a:t>	int </a:t>
            </a:r>
            <a:r>
              <a:rPr lang="en-US" altLang="zh-CN" dirty="0" err="1"/>
              <a:t>i,j,sum</a:t>
            </a:r>
            <a:r>
              <a:rPr lang="en-US" altLang="zh-CN" dirty="0"/>
              <a:t>=0;</a:t>
            </a:r>
          </a:p>
          <a:p>
            <a:r>
              <a:rPr lang="en-US" altLang="zh-CN" dirty="0"/>
              <a:t>	for (j=0;j&lt;</a:t>
            </a:r>
            <a:r>
              <a:rPr lang="en-US" altLang="zh-CN" dirty="0" err="1"/>
              <a:t>N;j</a:t>
            </a:r>
            <a:r>
              <a:rPr lang="en-US" altLang="zh-CN" dirty="0"/>
              <a:t>++)</a:t>
            </a:r>
          </a:p>
          <a:p>
            <a:r>
              <a:rPr lang="en-US" altLang="zh-CN" dirty="0"/>
              <a:t>		for (</a:t>
            </a:r>
            <a:r>
              <a:rPr lang="en-US" altLang="zh-CN" dirty="0" err="1"/>
              <a:t>i</a:t>
            </a:r>
            <a:r>
              <a:rPr lang="en-US" altLang="zh-CN" dirty="0"/>
              <a:t>=0;i&lt;</a:t>
            </a:r>
            <a:r>
              <a:rPr lang="en-US" altLang="zh-CN" dirty="0" err="1"/>
              <a:t>M;i</a:t>
            </a:r>
            <a:r>
              <a:rPr lang="en-US" altLang="zh-CN" dirty="0"/>
              <a:t>++)</a:t>
            </a:r>
          </a:p>
          <a:p>
            <a:r>
              <a:rPr lang="en-US" altLang="zh-CN" dirty="0"/>
              <a:t>			sum+=a[</a:t>
            </a:r>
            <a:r>
              <a:rPr lang="en-US" altLang="zh-CN" dirty="0" err="1"/>
              <a:t>i</a:t>
            </a:r>
            <a:r>
              <a:rPr lang="en-US" altLang="zh-CN" dirty="0"/>
              <a:t>][j];</a:t>
            </a:r>
          </a:p>
          <a:p>
            <a:r>
              <a:rPr lang="en-US" altLang="zh-CN" dirty="0"/>
              <a:t>	return sum;</a:t>
            </a:r>
          </a:p>
          <a:p>
            <a:r>
              <a:rPr lang="en-US" altLang="zh-CN" dirty="0"/>
              <a:t>}</a:t>
            </a:r>
          </a:p>
          <a:p>
            <a:endParaRPr lang="en-US" altLang="zh-CN" dirty="0"/>
          </a:p>
          <a:p>
            <a:r>
              <a:rPr lang="en-US" altLang="zh-CN" dirty="0"/>
              <a:t>int main(){</a:t>
            </a:r>
          </a:p>
          <a:p>
            <a:r>
              <a:rPr lang="en-US" altLang="zh-CN" dirty="0"/>
              <a:t>	uint64_t timer;</a:t>
            </a:r>
          </a:p>
          <a:p>
            <a:r>
              <a:rPr lang="en-US" altLang="zh-CN" dirty="0"/>
              <a:t>	double </a:t>
            </a:r>
            <a:r>
              <a:rPr lang="en-US" altLang="zh-CN" dirty="0" err="1"/>
              <a:t>cycleselem</a:t>
            </a:r>
            <a:r>
              <a:rPr lang="en-US" altLang="zh-CN" dirty="0"/>
              <a:t>;</a:t>
            </a:r>
          </a:p>
          <a:p>
            <a:r>
              <a:rPr lang="en-US" altLang="zh-CN" dirty="0"/>
              <a:t>	int </a:t>
            </a:r>
            <a:r>
              <a:rPr lang="en-US" altLang="zh-CN" dirty="0" err="1"/>
              <a:t>i,j,sumArray</a:t>
            </a:r>
            <a:r>
              <a:rPr lang="en-US" altLang="zh-CN" dirty="0"/>
              <a:t>=0;</a:t>
            </a:r>
          </a:p>
          <a:p>
            <a:r>
              <a:rPr lang="en-US" altLang="zh-CN" dirty="0"/>
              <a:t>	int a[M][N];</a:t>
            </a:r>
          </a:p>
          <a:p>
            <a:r>
              <a:rPr lang="en-US" altLang="zh-CN" dirty="0"/>
              <a:t>	for (</a:t>
            </a:r>
            <a:r>
              <a:rPr lang="en-US" altLang="zh-CN" dirty="0" err="1"/>
              <a:t>i</a:t>
            </a:r>
            <a:r>
              <a:rPr lang="en-US" altLang="zh-CN" dirty="0"/>
              <a:t>=0;i&lt;</a:t>
            </a:r>
            <a:r>
              <a:rPr lang="en-US" altLang="zh-CN" dirty="0" err="1"/>
              <a:t>M;i</a:t>
            </a:r>
            <a:r>
              <a:rPr lang="en-US" altLang="zh-CN" dirty="0"/>
              <a:t>++)</a:t>
            </a:r>
          </a:p>
          <a:p>
            <a:r>
              <a:rPr lang="en-US" altLang="zh-CN" dirty="0"/>
              <a:t>		for (j=0;j&lt;</a:t>
            </a:r>
            <a:r>
              <a:rPr lang="en-US" altLang="zh-CN" dirty="0" err="1"/>
              <a:t>N;j</a:t>
            </a:r>
            <a:r>
              <a:rPr lang="en-US" altLang="zh-CN" dirty="0"/>
              <a:t>++)</a:t>
            </a:r>
          </a:p>
          <a:p>
            <a:r>
              <a:rPr lang="en-US" altLang="zh-CN" dirty="0"/>
              <a:t>			a[</a:t>
            </a:r>
            <a:r>
              <a:rPr lang="en-US" altLang="zh-CN" dirty="0" err="1"/>
              <a:t>i</a:t>
            </a:r>
            <a:r>
              <a:rPr lang="en-US" altLang="zh-CN" dirty="0"/>
              <a:t>][j]=1;</a:t>
            </a:r>
          </a:p>
          <a:p>
            <a:r>
              <a:rPr lang="en-US" altLang="zh-CN" dirty="0"/>
              <a:t>	</a:t>
            </a:r>
            <a:r>
              <a:rPr lang="en-US" altLang="zh-CN" dirty="0" err="1"/>
              <a:t>startTimer</a:t>
            </a:r>
            <a:r>
              <a:rPr lang="en-US" altLang="zh-CN" dirty="0"/>
              <a:t>(&amp;timer);</a:t>
            </a:r>
          </a:p>
          <a:p>
            <a:r>
              <a:rPr lang="en-US" altLang="zh-CN" dirty="0"/>
              <a:t>	</a:t>
            </a:r>
            <a:r>
              <a:rPr lang="en-US" altLang="zh-CN" dirty="0" err="1"/>
              <a:t>sumArray</a:t>
            </a:r>
            <a:r>
              <a:rPr lang="en-US" altLang="zh-CN" dirty="0"/>
              <a:t>=</a:t>
            </a:r>
            <a:r>
              <a:rPr lang="en-US" altLang="zh-CN" dirty="0" err="1"/>
              <a:t>sumarrayrows</a:t>
            </a:r>
            <a:r>
              <a:rPr lang="en-US" altLang="zh-CN" dirty="0"/>
              <a:t>(a);</a:t>
            </a:r>
          </a:p>
          <a:p>
            <a:r>
              <a:rPr lang="en-US" altLang="zh-CN" dirty="0"/>
              <a:t>	</a:t>
            </a:r>
            <a:r>
              <a:rPr lang="en-US" altLang="zh-CN" dirty="0" err="1"/>
              <a:t>stopTimer</a:t>
            </a:r>
            <a:r>
              <a:rPr lang="en-US" altLang="zh-CN" dirty="0"/>
              <a:t>(&amp;timer); </a:t>
            </a:r>
          </a:p>
          <a:p>
            <a:r>
              <a:rPr lang="en-US" altLang="zh-CN" dirty="0"/>
              <a:t>	</a:t>
            </a:r>
            <a:r>
              <a:rPr lang="en-US" altLang="zh-CN" dirty="0" err="1"/>
              <a:t>cycleselem</a:t>
            </a:r>
            <a:r>
              <a:rPr lang="en-US" altLang="zh-CN" dirty="0"/>
              <a:t>=((double)timer)/(M*N);</a:t>
            </a:r>
          </a:p>
          <a:p>
            <a:r>
              <a:rPr lang="en-US" altLang="zh-CN" dirty="0"/>
              <a:t>	</a:t>
            </a:r>
            <a:r>
              <a:rPr lang="en-US" altLang="zh-CN" dirty="0" err="1"/>
              <a:t>printf</a:t>
            </a:r>
            <a:r>
              <a:rPr lang="en-US" altLang="zh-CN" dirty="0"/>
              <a:t>("</a:t>
            </a:r>
            <a:r>
              <a:rPr lang="en-US" altLang="zh-CN" dirty="0" err="1"/>
              <a:t>sumarray</a:t>
            </a:r>
            <a:r>
              <a:rPr lang="en-US" altLang="zh-CN" dirty="0"/>
              <a:t> by rows is %</a:t>
            </a:r>
            <a:r>
              <a:rPr lang="en-US" altLang="zh-CN" dirty="0" err="1"/>
              <a:t>ld</a:t>
            </a:r>
            <a:r>
              <a:rPr lang="en-US" altLang="zh-CN" dirty="0"/>
              <a:t>, </a:t>
            </a:r>
            <a:r>
              <a:rPr lang="en-US" altLang="zh-CN" dirty="0" err="1"/>
              <a:t>cycles_per_elem</a:t>
            </a:r>
            <a:r>
              <a:rPr lang="en-US" altLang="zh-CN" dirty="0"/>
              <a:t>:%4.1lf\n",</a:t>
            </a:r>
            <a:r>
              <a:rPr lang="en-US" altLang="zh-CN" dirty="0" err="1"/>
              <a:t>sumArray,cycleselem</a:t>
            </a:r>
            <a:r>
              <a:rPr lang="en-US" altLang="zh-CN" dirty="0"/>
              <a:t>);</a:t>
            </a:r>
          </a:p>
          <a:p>
            <a:r>
              <a:rPr lang="en-US" altLang="zh-CN" dirty="0"/>
              <a:t>	</a:t>
            </a:r>
            <a:r>
              <a:rPr lang="en-US" altLang="zh-CN" dirty="0" err="1"/>
              <a:t>startTimer</a:t>
            </a:r>
            <a:r>
              <a:rPr lang="en-US" altLang="zh-CN" dirty="0"/>
              <a:t>(&amp;timer);</a:t>
            </a:r>
          </a:p>
          <a:p>
            <a:r>
              <a:rPr lang="en-US" altLang="zh-CN" dirty="0"/>
              <a:t>	</a:t>
            </a:r>
            <a:r>
              <a:rPr lang="en-US" altLang="zh-CN" dirty="0" err="1"/>
              <a:t>sumArray</a:t>
            </a:r>
            <a:r>
              <a:rPr lang="en-US" altLang="zh-CN" dirty="0"/>
              <a:t>=</a:t>
            </a:r>
            <a:r>
              <a:rPr lang="en-US" altLang="zh-CN" dirty="0" err="1"/>
              <a:t>sumarraycols</a:t>
            </a:r>
            <a:r>
              <a:rPr lang="en-US" altLang="zh-CN" dirty="0"/>
              <a:t>(a);</a:t>
            </a:r>
          </a:p>
          <a:p>
            <a:r>
              <a:rPr lang="en-US" altLang="zh-CN" dirty="0"/>
              <a:t>	</a:t>
            </a:r>
            <a:r>
              <a:rPr lang="en-US" altLang="zh-CN" dirty="0" err="1"/>
              <a:t>stopTimer</a:t>
            </a:r>
            <a:r>
              <a:rPr lang="en-US" altLang="zh-CN" dirty="0"/>
              <a:t>(&amp;timer); </a:t>
            </a:r>
          </a:p>
          <a:p>
            <a:r>
              <a:rPr lang="en-US" altLang="zh-CN" dirty="0"/>
              <a:t>	</a:t>
            </a:r>
            <a:r>
              <a:rPr lang="en-US" altLang="zh-CN" dirty="0" err="1"/>
              <a:t>cycleselem</a:t>
            </a:r>
            <a:r>
              <a:rPr lang="en-US" altLang="zh-CN" dirty="0"/>
              <a:t>=((double)timer)/(M*N);</a:t>
            </a:r>
          </a:p>
          <a:p>
            <a:r>
              <a:rPr lang="en-US" altLang="zh-CN" dirty="0"/>
              <a:t>	</a:t>
            </a:r>
            <a:r>
              <a:rPr lang="en-US" altLang="zh-CN" dirty="0" err="1"/>
              <a:t>printf</a:t>
            </a:r>
            <a:r>
              <a:rPr lang="en-US" altLang="zh-CN" dirty="0"/>
              <a:t>("</a:t>
            </a:r>
            <a:r>
              <a:rPr lang="en-US" altLang="zh-CN" dirty="0" err="1"/>
              <a:t>sumarray</a:t>
            </a:r>
            <a:r>
              <a:rPr lang="en-US" altLang="zh-CN" dirty="0"/>
              <a:t> by cols is %</a:t>
            </a:r>
            <a:r>
              <a:rPr lang="en-US" altLang="zh-CN" dirty="0" err="1"/>
              <a:t>ld</a:t>
            </a:r>
            <a:r>
              <a:rPr lang="en-US" altLang="zh-CN" dirty="0"/>
              <a:t>, </a:t>
            </a:r>
            <a:r>
              <a:rPr lang="en-US" altLang="zh-CN" dirty="0" err="1"/>
              <a:t>cycles_per_elem</a:t>
            </a:r>
            <a:r>
              <a:rPr lang="en-US" altLang="zh-CN" dirty="0"/>
              <a:t>:%4.1lf\n",</a:t>
            </a:r>
            <a:r>
              <a:rPr lang="en-US" altLang="zh-CN" dirty="0" err="1"/>
              <a:t>sumArray,cycleselem</a:t>
            </a:r>
            <a:r>
              <a:rPr lang="en-US" altLang="zh-CN" dirty="0"/>
              <a:t>);</a:t>
            </a:r>
          </a:p>
          <a:p>
            <a:r>
              <a:rPr lang="en-US" altLang="zh-CN" dirty="0"/>
              <a:t>	return 0;</a:t>
            </a:r>
          </a:p>
          <a:p>
            <a:r>
              <a:rPr lang="en-US" altLang="zh-CN" dirty="0"/>
              <a:t>}	</a:t>
            </a:r>
            <a:endParaRPr lang="zh-CN" altLang="en-US" dirty="0"/>
          </a:p>
        </p:txBody>
      </p:sp>
      <p:sp>
        <p:nvSpPr>
          <p:cNvPr id="4" name="灯片编号占位符 3"/>
          <p:cNvSpPr>
            <a:spLocks noGrp="1"/>
          </p:cNvSpPr>
          <p:nvPr>
            <p:ph type="sldNum" sz="quarter" idx="10"/>
          </p:nvPr>
        </p:nvSpPr>
        <p:spPr/>
        <p:txBody>
          <a:bodyPr/>
          <a:lstStyle/>
          <a:p>
            <a:fld id="{C16CEBB1-29F6-4DD0-A20A-49F07B6D6B29}" type="slidenum">
              <a:rPr lang="zh-CN" altLang="en-US" smtClean="0"/>
              <a:t>4</a:t>
            </a:fld>
            <a:endParaRPr lang="zh-CN" altLang="en-US"/>
          </a:p>
        </p:txBody>
      </p:sp>
    </p:spTree>
    <p:extLst>
      <p:ext uri="{BB962C8B-B14F-4D97-AF65-F5344CB8AC3E}">
        <p14:creationId xmlns:p14="http://schemas.microsoft.com/office/powerpoint/2010/main" val="323856404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p:cNvSpPr>
            <a:spLocks noGrp="1" noRot="1" noChangeAspect="1" noChangeArrowheads="1" noTextEdit="1"/>
          </p:cNvSpPr>
          <p:nvPr>
            <p:ph type="sldImg"/>
          </p:nvPr>
        </p:nvSpPr>
        <p:spPr>
          <a:ln/>
        </p:spPr>
      </p:sp>
      <p:sp>
        <p:nvSpPr>
          <p:cNvPr id="233475"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186221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76</a:t>
            </a:fld>
            <a:endParaRPr lang="en-US"/>
          </a:p>
        </p:txBody>
      </p:sp>
    </p:spTree>
    <p:extLst>
      <p:ext uri="{BB962C8B-B14F-4D97-AF65-F5344CB8AC3E}">
        <p14:creationId xmlns:p14="http://schemas.microsoft.com/office/powerpoint/2010/main" val="81746575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4" name="Rectangle 2"/>
          <p:cNvSpPr>
            <a:spLocks noGrp="1" noRot="1" noChangeAspect="1" noChangeArrowheads="1" noTextEdit="1"/>
          </p:cNvSpPr>
          <p:nvPr>
            <p:ph type="sldImg"/>
          </p:nvPr>
        </p:nvSpPr>
        <p:spPr>
          <a:ln/>
        </p:spPr>
      </p:sp>
      <p:sp>
        <p:nvSpPr>
          <p:cNvPr id="238595"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69408804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Rectangle 2"/>
          <p:cNvSpPr>
            <a:spLocks noGrp="1" noRot="1" noChangeAspect="1" noChangeArrowheads="1" noTextEdit="1"/>
          </p:cNvSpPr>
          <p:nvPr>
            <p:ph type="sldImg"/>
          </p:nvPr>
        </p:nvSpPr>
        <p:spPr>
          <a:ln/>
        </p:spPr>
      </p:sp>
      <p:sp>
        <p:nvSpPr>
          <p:cNvPr id="2396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19949635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Rot="1" noChangeAspect="1" noChangeArrowheads="1" noTextEdit="1"/>
          </p:cNvSpPr>
          <p:nvPr>
            <p:ph type="sldImg"/>
          </p:nvPr>
        </p:nvSpPr>
        <p:spPr>
          <a:ln/>
        </p:spPr>
      </p:sp>
      <p:sp>
        <p:nvSpPr>
          <p:cNvPr id="24064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50622728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2"/>
          <p:cNvSpPr>
            <a:spLocks noGrp="1" noRot="1" noChangeAspect="1" noChangeArrowheads="1" noTextEdit="1"/>
          </p:cNvSpPr>
          <p:nvPr>
            <p:ph type="sldImg"/>
          </p:nvPr>
        </p:nvSpPr>
        <p:spPr>
          <a:ln/>
        </p:spPr>
      </p:sp>
      <p:sp>
        <p:nvSpPr>
          <p:cNvPr id="241667"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62481538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Rectangle 2"/>
          <p:cNvSpPr>
            <a:spLocks noGrp="1" noRot="1" noChangeAspect="1" noChangeArrowheads="1" noTextEdit="1"/>
          </p:cNvSpPr>
          <p:nvPr>
            <p:ph type="sldImg"/>
          </p:nvPr>
        </p:nvSpPr>
        <p:spPr>
          <a:ln/>
        </p:spPr>
      </p:sp>
      <p:sp>
        <p:nvSpPr>
          <p:cNvPr id="24269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815276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73205159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Rectangle 2"/>
          <p:cNvSpPr>
            <a:spLocks noGrp="1" noRot="1" noChangeAspect="1" noChangeArrowheads="1" noTextEdit="1"/>
          </p:cNvSpPr>
          <p:nvPr>
            <p:ph type="sldImg"/>
          </p:nvPr>
        </p:nvSpPr>
        <p:spPr>
          <a:ln/>
        </p:spPr>
      </p:sp>
      <p:sp>
        <p:nvSpPr>
          <p:cNvPr id="24473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4503052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Rot="1" noChangeAspect="1" noChangeArrowheads="1" noTextEdit="1"/>
          </p:cNvSpPr>
          <p:nvPr>
            <p:ph type="sldImg"/>
          </p:nvPr>
        </p:nvSpPr>
        <p:spPr>
          <a:ln/>
        </p:spPr>
      </p:sp>
      <p:sp>
        <p:nvSpPr>
          <p:cNvPr id="24576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341329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Rectangle 2"/>
          <p:cNvSpPr>
            <a:spLocks noGrp="1" noRot="1" noChangeAspect="1" noChangeArrowheads="1" noTextEdit="1"/>
          </p:cNvSpPr>
          <p:nvPr>
            <p:ph type="sldImg"/>
          </p:nvPr>
        </p:nvSpPr>
        <p:spPr>
          <a:ln/>
        </p:spPr>
      </p:sp>
      <p:sp>
        <p:nvSpPr>
          <p:cNvPr id="18637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59073422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Rectangle 2"/>
          <p:cNvSpPr>
            <a:spLocks noGrp="1" noRot="1" noChangeAspect="1" noChangeArrowheads="1" noTextEdit="1"/>
          </p:cNvSpPr>
          <p:nvPr>
            <p:ph type="sldImg"/>
          </p:nvPr>
        </p:nvSpPr>
        <p:spPr>
          <a:ln/>
        </p:spPr>
      </p:sp>
      <p:sp>
        <p:nvSpPr>
          <p:cNvPr id="246787"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5951312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Rot="1" noChangeAspect="1" noChangeArrowheads="1" noTextEdit="1"/>
          </p:cNvSpPr>
          <p:nvPr>
            <p:ph type="sldImg"/>
          </p:nvPr>
        </p:nvSpPr>
        <p:spPr>
          <a:ln/>
        </p:spPr>
      </p:sp>
      <p:sp>
        <p:nvSpPr>
          <p:cNvPr id="24781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8537212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88</a:t>
            </a:fld>
            <a:endParaRPr lang="en-US"/>
          </a:p>
        </p:txBody>
      </p:sp>
    </p:spTree>
    <p:extLst>
      <p:ext uri="{BB962C8B-B14F-4D97-AF65-F5344CB8AC3E}">
        <p14:creationId xmlns:p14="http://schemas.microsoft.com/office/powerpoint/2010/main" val="169806714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1/8</a:t>
            </a:r>
            <a:r>
              <a:rPr lang="en-US" altLang="zh-CN" baseline="0" dirty="0"/>
              <a:t> misses * B^2</a:t>
            </a:r>
            <a:r>
              <a:rPr lang="zh-CN" altLang="en-US" baseline="0" dirty="0"/>
              <a:t>个数（每个</a:t>
            </a:r>
            <a:r>
              <a:rPr lang="en-US" altLang="zh-CN" baseline="0" dirty="0"/>
              <a:t>block</a:t>
            </a:r>
            <a:r>
              <a:rPr lang="zh-CN" altLang="en-US" baseline="0" dirty="0"/>
              <a:t>）</a:t>
            </a:r>
            <a:endParaRPr lang="en-US" altLang="zh-CN" baseline="0" dirty="0"/>
          </a:p>
          <a:p>
            <a:r>
              <a:rPr lang="zh-CN" altLang="en-US" baseline="0" dirty="0"/>
              <a:t>每个矩阵</a:t>
            </a:r>
            <a:r>
              <a:rPr lang="en-US" altLang="zh-CN" baseline="0" dirty="0"/>
              <a:t>n/B</a:t>
            </a:r>
            <a:r>
              <a:rPr lang="zh-CN" altLang="en-US" baseline="0" dirty="0"/>
              <a:t>个</a:t>
            </a:r>
            <a:r>
              <a:rPr lang="en-US" altLang="zh-CN" baseline="0" dirty="0"/>
              <a:t>block</a:t>
            </a:r>
          </a:p>
          <a:p>
            <a:r>
              <a:rPr lang="zh-CN" altLang="en-US" baseline="0" dirty="0"/>
              <a:t>每个</a:t>
            </a:r>
            <a:r>
              <a:rPr lang="en-US" altLang="zh-CN" baseline="0" dirty="0"/>
              <a:t>block</a:t>
            </a:r>
            <a:r>
              <a:rPr lang="zh-CN" altLang="en-US" baseline="0" dirty="0"/>
              <a:t>只会进入</a:t>
            </a:r>
            <a:r>
              <a:rPr lang="en-US" altLang="zh-CN" baseline="0" dirty="0"/>
              <a:t>Cache</a:t>
            </a:r>
            <a:r>
              <a:rPr lang="zh-CN" altLang="en-US" baseline="0"/>
              <a:t>一次</a:t>
            </a:r>
            <a:endParaRPr lang="en-US" altLang="zh-CN" baseline="0"/>
          </a:p>
        </p:txBody>
      </p:sp>
      <p:sp>
        <p:nvSpPr>
          <p:cNvPr id="4" name="灯片编号占位符 3"/>
          <p:cNvSpPr>
            <a:spLocks noGrp="1"/>
          </p:cNvSpPr>
          <p:nvPr>
            <p:ph type="sldNum" sz="quarter" idx="10"/>
          </p:nvPr>
        </p:nvSpPr>
        <p:spPr/>
        <p:txBody>
          <a:bodyPr/>
          <a:lstStyle/>
          <a:p>
            <a:pPr>
              <a:defRPr/>
            </a:pPr>
            <a:fld id="{40F64717-A5A5-4C4E-9291-2F18B7410B06}" type="slidenum">
              <a:rPr lang="en-US" smtClean="0"/>
              <a:pPr>
                <a:defRPr/>
              </a:pPr>
              <a:t>93</a:t>
            </a:fld>
            <a:endParaRPr lang="en-US"/>
          </a:p>
        </p:txBody>
      </p:sp>
    </p:spTree>
    <p:extLst>
      <p:ext uri="{BB962C8B-B14F-4D97-AF65-F5344CB8AC3E}">
        <p14:creationId xmlns:p14="http://schemas.microsoft.com/office/powerpoint/2010/main" val="296057361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40F64717-A5A5-4C4E-9291-2F18B7410B06}" type="slidenum">
              <a:rPr lang="en-US" smtClean="0"/>
              <a:pPr>
                <a:defRPr/>
              </a:pPr>
              <a:t>98</a:t>
            </a:fld>
            <a:endParaRPr lang="en-US"/>
          </a:p>
        </p:txBody>
      </p:sp>
    </p:spTree>
    <p:extLst>
      <p:ext uri="{BB962C8B-B14F-4D97-AF65-F5344CB8AC3E}">
        <p14:creationId xmlns:p14="http://schemas.microsoft.com/office/powerpoint/2010/main" val="188623922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Slide Image Placeholder 1">
            <a:extLst>
              <a:ext uri="{FF2B5EF4-FFF2-40B4-BE49-F238E27FC236}">
                <a16:creationId xmlns:a16="http://schemas.microsoft.com/office/drawing/2014/main" id="{1DBD5C2C-27E9-2472-CD92-3352E7060B06}"/>
              </a:ext>
            </a:extLst>
          </p:cNvPr>
          <p:cNvSpPr>
            <a:spLocks noGrp="1" noRot="1" noChangeAspect="1" noChangeArrowheads="1" noTextEdit="1"/>
          </p:cNvSpPr>
          <p:nvPr>
            <p:ph type="sldImg"/>
          </p:nvPr>
        </p:nvSpPr>
        <p:spPr>
          <a:ln/>
        </p:spPr>
      </p:sp>
      <p:sp>
        <p:nvSpPr>
          <p:cNvPr id="206851" name="Notes Placeholder 2">
            <a:extLst>
              <a:ext uri="{FF2B5EF4-FFF2-40B4-BE49-F238E27FC236}">
                <a16:creationId xmlns:a16="http://schemas.microsoft.com/office/drawing/2014/main" id="{1E3E385E-786D-D1D0-4D60-2238C9288C1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en-US" altLang="zh-CN"/>
              <a:t>Increasing the block size usually decreases the miss rate.</a:t>
            </a:r>
          </a:p>
          <a:p>
            <a:pPr eaLnBrk="1" hangingPunct="1">
              <a:spcBef>
                <a:spcPct val="0"/>
              </a:spcBef>
            </a:pPr>
            <a:r>
              <a:rPr lang="en-US" altLang="zh-CN"/>
              <a:t>A more serious problem is that the miss penalty goes up since it is primarily determined by the time to fetch the block from the next lower level of the hierarchy and load it into the cache.</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a:extLst>
              <a:ext uri="{FF2B5EF4-FFF2-40B4-BE49-F238E27FC236}">
                <a16:creationId xmlns:a16="http://schemas.microsoft.com/office/drawing/2014/main" id="{FC804401-11F0-D51E-053E-48E078D12092}"/>
              </a:ext>
            </a:extLst>
          </p:cNvPr>
          <p:cNvSpPr>
            <a:spLocks noGrp="1" noRot="1" noChangeAspect="1" noChangeArrowheads="1" noTextEdit="1"/>
          </p:cNvSpPr>
          <p:nvPr>
            <p:ph type="sldImg"/>
          </p:nvPr>
        </p:nvSpPr>
        <p:spPr>
          <a:xfrm>
            <a:off x="1162050" y="587375"/>
            <a:ext cx="4552950" cy="3416300"/>
          </a:xfrm>
          <a:ln/>
        </p:spPr>
      </p:sp>
      <p:sp>
        <p:nvSpPr>
          <p:cNvPr id="208899" name="Rectangle 3">
            <a:extLst>
              <a:ext uri="{FF2B5EF4-FFF2-40B4-BE49-F238E27FC236}">
                <a16:creationId xmlns:a16="http://schemas.microsoft.com/office/drawing/2014/main" id="{7D3E73C0-AB65-58FE-3243-D25EF09DBA70}"/>
              </a:ext>
            </a:extLst>
          </p:cNvPr>
          <p:cNvSpPr>
            <a:spLocks noGrp="1" noChangeArrowheads="1"/>
          </p:cNvSpPr>
          <p:nvPr>
            <p:ph type="body" idx="1"/>
          </p:nvPr>
        </p:nvSpPr>
        <p:spPr>
          <a:xfrm>
            <a:off x="515938" y="4343400"/>
            <a:ext cx="5910262"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4" tIns="45707" rIns="91414" bIns="45707"/>
          <a:lstStyle/>
          <a:p>
            <a:pPr eaLnBrk="1" hangingPunct="1">
              <a:spcBef>
                <a:spcPct val="0"/>
              </a:spcBef>
            </a:pPr>
            <a:r>
              <a:rPr lang="en-US" altLang="zh-CN"/>
              <a:t>For lecture</a:t>
            </a:r>
          </a:p>
          <a:p>
            <a:pPr eaLnBrk="1" hangingPunct="1">
              <a:spcBef>
                <a:spcPct val="0"/>
              </a:spcBef>
            </a:pPr>
            <a:r>
              <a:rPr lang="en-US" altLang="zh-CN"/>
              <a:t>Reference string is word addresses (or block number since we are using one word blocks) – i.e., the low order two bits used to selected the byte in the 32-bit word are ignored</a:t>
            </a: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2">
            <a:extLst>
              <a:ext uri="{FF2B5EF4-FFF2-40B4-BE49-F238E27FC236}">
                <a16:creationId xmlns:a16="http://schemas.microsoft.com/office/drawing/2014/main" id="{FF8EA367-64F1-0CD5-8E69-2BBB8DEC49E0}"/>
              </a:ext>
            </a:extLst>
          </p:cNvPr>
          <p:cNvSpPr>
            <a:spLocks noGrp="1" noRot="1" noChangeAspect="1" noChangeArrowheads="1" noTextEdit="1"/>
          </p:cNvSpPr>
          <p:nvPr>
            <p:ph type="sldImg"/>
          </p:nvPr>
        </p:nvSpPr>
        <p:spPr>
          <a:xfrm>
            <a:off x="1162050" y="587375"/>
            <a:ext cx="4552950" cy="3416300"/>
          </a:xfrm>
          <a:ln/>
        </p:spPr>
      </p:sp>
      <p:sp>
        <p:nvSpPr>
          <p:cNvPr id="210947" name="Rectangle 3">
            <a:extLst>
              <a:ext uri="{FF2B5EF4-FFF2-40B4-BE49-F238E27FC236}">
                <a16:creationId xmlns:a16="http://schemas.microsoft.com/office/drawing/2014/main" id="{15A30A53-1F6C-87C2-F7C0-54F433AF8722}"/>
              </a:ext>
            </a:extLst>
          </p:cNvPr>
          <p:cNvSpPr>
            <a:spLocks noGrp="1" noChangeArrowheads="1"/>
          </p:cNvSpPr>
          <p:nvPr>
            <p:ph type="body" idx="1"/>
          </p:nvPr>
        </p:nvSpPr>
        <p:spPr>
          <a:xfrm>
            <a:off x="515938" y="4343400"/>
            <a:ext cx="5910262"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4" tIns="45707" rIns="91414" bIns="45707"/>
          <a:lstStyle/>
          <a:p>
            <a:pPr eaLnBrk="1" hangingPunct="1">
              <a:spcBef>
                <a:spcPct val="0"/>
              </a:spcBef>
            </a:pPr>
            <a:r>
              <a:rPr lang="en-US" altLang="zh-CN"/>
              <a:t>For lecture</a:t>
            </a:r>
          </a:p>
          <a:p>
            <a:pPr eaLnBrk="1" hangingPunct="1">
              <a:spcBef>
                <a:spcPct val="0"/>
              </a:spcBef>
            </a:pPr>
            <a:r>
              <a:rPr lang="en-US" altLang="zh-CN"/>
              <a:t>Show the 4-bit address mapping – 2-bits of tag, 1-bit of set address (index), 1-bit of word-in-block select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Rectangle 2"/>
          <p:cNvSpPr>
            <a:spLocks noGrp="1" noRot="1" noChangeAspect="1" noChangeArrowheads="1" noTextEdit="1"/>
          </p:cNvSpPr>
          <p:nvPr>
            <p:ph type="sldImg"/>
          </p:nvPr>
        </p:nvSpPr>
        <p:spPr>
          <a:ln/>
        </p:spPr>
      </p:sp>
      <p:sp>
        <p:nvSpPr>
          <p:cNvPr id="19456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8744257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2"/>
          <p:cNvSpPr>
            <a:spLocks noGrp="1" noRot="1" noChangeAspect="1" noChangeArrowheads="1" noTextEdit="1"/>
          </p:cNvSpPr>
          <p:nvPr>
            <p:ph type="sldImg"/>
          </p:nvPr>
        </p:nvSpPr>
        <p:spPr>
          <a:ln/>
        </p:spPr>
      </p:sp>
      <p:sp>
        <p:nvSpPr>
          <p:cNvPr id="187395"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6531522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10</a:t>
            </a:fld>
            <a:endParaRPr lang="en-US"/>
          </a:p>
        </p:txBody>
      </p:sp>
    </p:spTree>
    <p:extLst>
      <p:ext uri="{BB962C8B-B14F-4D97-AF65-F5344CB8AC3E}">
        <p14:creationId xmlns:p14="http://schemas.microsoft.com/office/powerpoint/2010/main" val="31965438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5778" name="Text Box 1"/>
          <p:cNvSpPr txBox="1">
            <a:spLocks noChangeArrowheads="1"/>
          </p:cNvSpPr>
          <p:nvPr/>
        </p:nvSpPr>
        <p:spPr bwMode="auto">
          <a:xfrm>
            <a:off x="1233987" y="726094"/>
            <a:ext cx="4835733" cy="3580528"/>
          </a:xfrm>
          <a:prstGeom prst="rect">
            <a:avLst/>
          </a:prstGeom>
          <a:solidFill>
            <a:srgbClr val="FFFFFF"/>
          </a:solidFill>
          <a:ln w="9525">
            <a:solidFill>
              <a:srgbClr val="000000"/>
            </a:solidFill>
            <a:miter lim="800000"/>
            <a:headEnd/>
            <a:tailEnd/>
          </a:ln>
        </p:spPr>
        <p:txBody>
          <a:bodyPr wrap="none" anchor="ctr"/>
          <a:lstStyle/>
          <a:p>
            <a:endParaRPr lang="en-US"/>
          </a:p>
        </p:txBody>
      </p:sp>
      <p:sp>
        <p:nvSpPr>
          <p:cNvPr id="75779" name="Rectangle 2"/>
          <p:cNvSpPr txBox="1">
            <a:spLocks noGrp="1" noChangeArrowheads="1"/>
          </p:cNvSpPr>
          <p:nvPr>
            <p:ph type="body"/>
          </p:nvPr>
        </p:nvSpPr>
        <p:spPr>
          <a:xfrm>
            <a:off x="974391" y="4554201"/>
            <a:ext cx="5354925" cy="4314943"/>
          </a:xfrm>
          <a:noFill/>
          <a:ln/>
        </p:spPr>
        <p:txBody>
          <a:bodyPr wrap="none" lIns="95088" tIns="47544" rIns="95088" bIns="47544" anchor="ctr"/>
          <a:lstStyle/>
          <a:p>
            <a:endParaRPr lang="en-US"/>
          </a:p>
        </p:txBody>
      </p:sp>
    </p:spTree>
    <p:extLst>
      <p:ext uri="{BB962C8B-B14F-4D97-AF65-F5344CB8AC3E}">
        <p14:creationId xmlns:p14="http://schemas.microsoft.com/office/powerpoint/2010/main" val="6318665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1470025"/>
          </a:xfrm>
        </p:spPr>
        <p:txBody>
          <a:bodyPr/>
          <a:lstStyle>
            <a:lvl1pPr>
              <a:defRPr>
                <a:latin typeface="Calibri" pitchFamily="34" charset="0"/>
              </a:defRPr>
            </a:lvl1pPr>
          </a:lstStyle>
          <a:p>
            <a:r>
              <a:rPr lang="zh-CN" altLang="en-US"/>
              <a:t>单击此处编辑母版标题样式</a:t>
            </a:r>
            <a:endParaRPr lang="en-US" dirty="0"/>
          </a:p>
        </p:txBody>
      </p:sp>
      <p:sp>
        <p:nvSpPr>
          <p:cNvPr id="3" name="Subtitle 2"/>
          <p:cNvSpPr>
            <a:spLocks noGrp="1"/>
          </p:cNvSpPr>
          <p:nvPr>
            <p:ph type="subTitle" idx="1"/>
          </p:nvPr>
        </p:nvSpPr>
        <p:spPr>
          <a:xfrm>
            <a:off x="685800" y="3886200"/>
            <a:ext cx="7677492" cy="1752600"/>
          </a:xfrm>
        </p:spPr>
        <p:txBody>
          <a:bodyPr/>
          <a:lstStyle>
            <a:lvl1pPr marL="0" indent="0" algn="l">
              <a:buNone/>
              <a:defRPr sz="2000" b="0">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en-US" dirty="0"/>
          </a:p>
        </p:txBody>
      </p:sp>
    </p:spTree>
    <p:extLst>
      <p:ext uri="{BB962C8B-B14F-4D97-AF65-F5344CB8AC3E}">
        <p14:creationId xmlns:p14="http://schemas.microsoft.com/office/powerpoint/2010/main" val="323782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Tree>
    <p:extLst>
      <p:ext uri="{BB962C8B-B14F-4D97-AF65-F5344CB8AC3E}">
        <p14:creationId xmlns:p14="http://schemas.microsoft.com/office/powerpoint/2010/main" val="576398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58013" y="228600"/>
            <a:ext cx="2185987" cy="6105525"/>
          </a:xfrm>
        </p:spPr>
        <p:txBody>
          <a:bodyPr vert="eaVert"/>
          <a:lstStyle/>
          <a:p>
            <a:r>
              <a:rPr lang="zh-CN" altLang="en-US"/>
              <a:t>单击此处编辑母版标题样式</a:t>
            </a:r>
            <a:endParaRPr lang="en-US"/>
          </a:p>
        </p:txBody>
      </p:sp>
      <p:sp>
        <p:nvSpPr>
          <p:cNvPr id="3" name="Vertical Text Placeholder 2"/>
          <p:cNvSpPr>
            <a:spLocks noGrp="1"/>
          </p:cNvSpPr>
          <p:nvPr>
            <p:ph type="body" orient="vert" idx="1"/>
          </p:nvPr>
        </p:nvSpPr>
        <p:spPr>
          <a:xfrm>
            <a:off x="396875" y="228600"/>
            <a:ext cx="6408738" cy="6105525"/>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Tree>
    <p:extLst>
      <p:ext uri="{BB962C8B-B14F-4D97-AF65-F5344CB8AC3E}">
        <p14:creationId xmlns:p14="http://schemas.microsoft.com/office/powerpoint/2010/main" val="2282864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标题、一项大型内容和两项小型内容">
    <p:spTree>
      <p:nvGrpSpPr>
        <p:cNvPr id="1" name=""/>
        <p:cNvGrpSpPr/>
        <p:nvPr/>
      </p:nvGrpSpPr>
      <p:grpSpPr>
        <a:xfrm>
          <a:off x="0" y="0"/>
          <a:ext cx="0" cy="0"/>
          <a:chOff x="0" y="0"/>
          <a:chExt cx="0" cy="0"/>
        </a:xfrm>
      </p:grpSpPr>
      <p:sp>
        <p:nvSpPr>
          <p:cNvPr id="2" name="Title 1"/>
          <p:cNvSpPr>
            <a:spLocks noGrp="1"/>
          </p:cNvSpPr>
          <p:nvPr>
            <p:ph type="title"/>
          </p:nvPr>
        </p:nvSpPr>
        <p:spPr>
          <a:xfrm>
            <a:off x="396875" y="228600"/>
            <a:ext cx="8747125" cy="762000"/>
          </a:xfrm>
        </p:spPr>
        <p:txBody>
          <a:bodyPr/>
          <a:lstStyle/>
          <a:p>
            <a:r>
              <a:rPr lang="zh-CN" altLang="en-US"/>
              <a:t>单击此处编辑母版标题样式</a:t>
            </a:r>
            <a:endParaRPr lang="en-US"/>
          </a:p>
        </p:txBody>
      </p:sp>
      <p:sp>
        <p:nvSpPr>
          <p:cNvPr id="3" name="Content Placeholder 2"/>
          <p:cNvSpPr>
            <a:spLocks noGrp="1"/>
          </p:cNvSpPr>
          <p:nvPr>
            <p:ph sz="half" idx="1"/>
          </p:nvPr>
        </p:nvSpPr>
        <p:spPr>
          <a:xfrm>
            <a:off x="638175" y="1362075"/>
            <a:ext cx="3871913" cy="4972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Content Placeholder 3"/>
          <p:cNvSpPr>
            <a:spLocks noGrp="1"/>
          </p:cNvSpPr>
          <p:nvPr>
            <p:ph sz="quarter" idx="2"/>
          </p:nvPr>
        </p:nvSpPr>
        <p:spPr>
          <a:xfrm>
            <a:off x="4662488" y="1362075"/>
            <a:ext cx="3871912" cy="240982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5" name="Content Placeholder 4"/>
          <p:cNvSpPr>
            <a:spLocks noGrp="1"/>
          </p:cNvSpPr>
          <p:nvPr>
            <p:ph sz="quarter" idx="3"/>
          </p:nvPr>
        </p:nvSpPr>
        <p:spPr>
          <a:xfrm>
            <a:off x="4662488" y="3924300"/>
            <a:ext cx="3871912" cy="240982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Tree>
    <p:extLst>
      <p:ext uri="{BB962C8B-B14F-4D97-AF65-F5344CB8AC3E}">
        <p14:creationId xmlns:p14="http://schemas.microsoft.com/office/powerpoint/2010/main" val="14039329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标题、文本和内容">
    <p:spTree>
      <p:nvGrpSpPr>
        <p:cNvPr id="1" name=""/>
        <p:cNvGrpSpPr/>
        <p:nvPr/>
      </p:nvGrpSpPr>
      <p:grpSpPr>
        <a:xfrm>
          <a:off x="0" y="0"/>
          <a:ext cx="0" cy="0"/>
          <a:chOff x="0" y="0"/>
          <a:chExt cx="0" cy="0"/>
        </a:xfrm>
      </p:grpSpPr>
      <p:sp>
        <p:nvSpPr>
          <p:cNvPr id="2" name="Title 1"/>
          <p:cNvSpPr>
            <a:spLocks noGrp="1"/>
          </p:cNvSpPr>
          <p:nvPr>
            <p:ph type="title"/>
          </p:nvPr>
        </p:nvSpPr>
        <p:spPr>
          <a:xfrm>
            <a:off x="396875" y="228600"/>
            <a:ext cx="8747125" cy="762000"/>
          </a:xfrm>
        </p:spPr>
        <p:txBody>
          <a:bodyPr/>
          <a:lstStyle/>
          <a:p>
            <a:r>
              <a:rPr lang="zh-CN" altLang="en-US"/>
              <a:t>单击此处编辑母版标题样式</a:t>
            </a:r>
            <a:endParaRPr lang="en-US"/>
          </a:p>
        </p:txBody>
      </p:sp>
      <p:sp>
        <p:nvSpPr>
          <p:cNvPr id="3" name="Text Placeholder 2"/>
          <p:cNvSpPr>
            <a:spLocks noGrp="1"/>
          </p:cNvSpPr>
          <p:nvPr>
            <p:ph type="body" sz="half" idx="1"/>
          </p:nvPr>
        </p:nvSpPr>
        <p:spPr>
          <a:xfrm>
            <a:off x="638175" y="1362075"/>
            <a:ext cx="3871913" cy="4972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Content Placeholder 3"/>
          <p:cNvSpPr>
            <a:spLocks noGrp="1"/>
          </p:cNvSpPr>
          <p:nvPr>
            <p:ph sz="half" idx="2"/>
          </p:nvPr>
        </p:nvSpPr>
        <p:spPr>
          <a:xfrm>
            <a:off x="4662488" y="1362075"/>
            <a:ext cx="3871912" cy="49720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Tree>
    <p:extLst>
      <p:ext uri="{BB962C8B-B14F-4D97-AF65-F5344CB8AC3E}">
        <p14:creationId xmlns:p14="http://schemas.microsoft.com/office/powerpoint/2010/main" val="14981266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Rectangle 1025">
            <a:extLst>
              <a:ext uri="{FF2B5EF4-FFF2-40B4-BE49-F238E27FC236}">
                <a16:creationId xmlns:a16="http://schemas.microsoft.com/office/drawing/2014/main" id="{27B66317-33E5-EA1F-A049-5CC53C607AF7}"/>
              </a:ext>
            </a:extLst>
          </p:cNvPr>
          <p:cNvSpPr>
            <a:spLocks noChangeArrowheads="1"/>
          </p:cNvSpPr>
          <p:nvPr/>
        </p:nvSpPr>
        <p:spPr bwMode="auto">
          <a:xfrm>
            <a:off x="760413" y="823913"/>
            <a:ext cx="7772400" cy="1470025"/>
          </a:xfrm>
          <a:prstGeom prst="rect">
            <a:avLst/>
          </a:prstGeom>
          <a:noFill/>
          <a:ln w="9525">
            <a:noFill/>
            <a:miter lim="800000"/>
            <a:headEnd/>
            <a:tailEnd/>
          </a:ln>
          <a:effectLst/>
        </p:spPr>
        <p:txBody>
          <a:bodyPr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defRPr/>
            </a:pPr>
            <a:r>
              <a:rPr kumimoji="1" lang="zh-CN" altLang="en-US" sz="6000"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黑体" pitchFamily="49" charset="-122"/>
                <a:ea typeface="黑体" pitchFamily="49" charset="-122"/>
              </a:rPr>
              <a:t>计算机系统基础</a:t>
            </a:r>
            <a:endParaRPr kumimoji="1" lang="zh-CN" altLang="nl-BE" sz="4000"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黑体" pitchFamily="49" charset="-122"/>
              <a:ea typeface="黑体" pitchFamily="49" charset="-122"/>
            </a:endParaRPr>
          </a:p>
        </p:txBody>
      </p:sp>
      <p:sp>
        <p:nvSpPr>
          <p:cNvPr id="3" name="Line 1029">
            <a:extLst>
              <a:ext uri="{FF2B5EF4-FFF2-40B4-BE49-F238E27FC236}">
                <a16:creationId xmlns:a16="http://schemas.microsoft.com/office/drawing/2014/main" id="{6B445031-6BF8-14D1-B059-FFB6AF3C2735}"/>
              </a:ext>
            </a:extLst>
          </p:cNvPr>
          <p:cNvSpPr>
            <a:spLocks noChangeShapeType="1"/>
          </p:cNvSpPr>
          <p:nvPr/>
        </p:nvSpPr>
        <p:spPr bwMode="auto">
          <a:xfrm>
            <a:off x="0" y="2205038"/>
            <a:ext cx="9144000" cy="0"/>
          </a:xfrm>
          <a:prstGeom prst="line">
            <a:avLst/>
          </a:prstGeom>
          <a:ln>
            <a:headEnd/>
            <a:tailEnd/>
          </a:ln>
        </p:spPr>
        <p:style>
          <a:lnRef idx="3">
            <a:schemeClr val="accent2"/>
          </a:lnRef>
          <a:fillRef idx="0">
            <a:schemeClr val="accent2"/>
          </a:fillRef>
          <a:effectRef idx="2">
            <a:schemeClr val="accent2"/>
          </a:effectRef>
          <a:fontRef idx="minor">
            <a:schemeClr val="tx1"/>
          </a:fontRef>
        </p:style>
        <p:txBody>
          <a:bodyPr lIns="0" tIns="0" rIns="0" bIns="0" anchor="ctr">
            <a:spAutoFit/>
          </a:bodyPr>
          <a:lstStyle/>
          <a:p>
            <a:pPr algn="ctr">
              <a:defRPr/>
            </a:pPr>
            <a:endParaRPr lang="zh-CN" altLang="en-US"/>
          </a:p>
        </p:txBody>
      </p:sp>
      <p:sp>
        <p:nvSpPr>
          <p:cNvPr id="4" name="Line 1030">
            <a:extLst>
              <a:ext uri="{FF2B5EF4-FFF2-40B4-BE49-F238E27FC236}">
                <a16:creationId xmlns:a16="http://schemas.microsoft.com/office/drawing/2014/main" id="{FC1EF7AD-E751-7DB1-738E-E658FA9DF22F}"/>
              </a:ext>
            </a:extLst>
          </p:cNvPr>
          <p:cNvSpPr>
            <a:spLocks noChangeShapeType="1"/>
          </p:cNvSpPr>
          <p:nvPr/>
        </p:nvSpPr>
        <p:spPr bwMode="auto">
          <a:xfrm>
            <a:off x="0" y="2276475"/>
            <a:ext cx="9144000" cy="0"/>
          </a:xfrm>
          <a:prstGeom prst="line">
            <a:avLst/>
          </a:prstGeom>
          <a:ln>
            <a:headEnd/>
            <a:tailEnd/>
          </a:ln>
        </p:spPr>
        <p:style>
          <a:lnRef idx="2">
            <a:schemeClr val="accent2"/>
          </a:lnRef>
          <a:fillRef idx="0">
            <a:schemeClr val="accent2"/>
          </a:fillRef>
          <a:effectRef idx="1">
            <a:schemeClr val="accent2"/>
          </a:effectRef>
          <a:fontRef idx="minor">
            <a:schemeClr val="tx1"/>
          </a:fontRef>
        </p:style>
        <p:txBody>
          <a:bodyPr lIns="0" tIns="0" rIns="0" bIns="0" anchor="ctr">
            <a:spAutoFit/>
          </a:bodyPr>
          <a:lstStyle/>
          <a:p>
            <a:pPr algn="ctr">
              <a:defRPr/>
            </a:pPr>
            <a:endParaRPr lang="zh-CN" altLang="en-US"/>
          </a:p>
        </p:txBody>
      </p:sp>
      <p:sp>
        <p:nvSpPr>
          <p:cNvPr id="5122" name="Rectangle 2"/>
          <p:cNvSpPr>
            <a:spLocks noGrp="1" noChangeArrowheads="1"/>
          </p:cNvSpPr>
          <p:nvPr>
            <p:ph type="ctrTitle"/>
          </p:nvPr>
        </p:nvSpPr>
        <p:spPr>
          <a:xfrm>
            <a:off x="685800" y="2130425"/>
            <a:ext cx="7772400" cy="1470025"/>
          </a:xfrm>
        </p:spPr>
        <p:txBody>
          <a:bodyPr/>
          <a:lstStyle>
            <a:lvl1pPr algn="ctr">
              <a:defRPr sz="3200"/>
            </a:lvl1pPr>
          </a:lstStyle>
          <a:p>
            <a:r>
              <a:rPr lang="zh-CN" altLang="en-US"/>
              <a:t>单击此处编辑母版标题样式</a:t>
            </a:r>
            <a:endParaRPr lang="nl-BE"/>
          </a:p>
        </p:txBody>
      </p:sp>
      <p:sp>
        <p:nvSpPr>
          <p:cNvPr id="5123" name="Rectangle 3"/>
          <p:cNvSpPr>
            <a:spLocks noGrp="1" noChangeArrowheads="1"/>
          </p:cNvSpPr>
          <p:nvPr>
            <p:ph type="subTitle" idx="1"/>
          </p:nvPr>
        </p:nvSpPr>
        <p:spPr>
          <a:xfrm>
            <a:off x="1371600" y="4365625"/>
            <a:ext cx="6400800" cy="1273175"/>
          </a:xfrm>
        </p:spPr>
        <p:txBody>
          <a:bodyPr/>
          <a:lstStyle>
            <a:lvl1pPr marL="0" indent="0" algn="ctr">
              <a:buFontTx/>
              <a:buNone/>
              <a:defRPr sz="2800"/>
            </a:lvl1pPr>
          </a:lstStyle>
          <a:p>
            <a:r>
              <a:rPr lang="zh-CN" altLang="en-US"/>
              <a:t>单击此处编辑母版副标题样式</a:t>
            </a:r>
            <a:endParaRPr lang="nl-BE"/>
          </a:p>
        </p:txBody>
      </p:sp>
      <p:sp>
        <p:nvSpPr>
          <p:cNvPr id="5" name="Rectangle 4">
            <a:extLst>
              <a:ext uri="{FF2B5EF4-FFF2-40B4-BE49-F238E27FC236}">
                <a16:creationId xmlns:a16="http://schemas.microsoft.com/office/drawing/2014/main" id="{1487E930-C85E-DC3D-8E38-CFECA03E7283}"/>
              </a:ext>
            </a:extLst>
          </p:cNvPr>
          <p:cNvSpPr>
            <a:spLocks noGrp="1" noChangeArrowheads="1"/>
          </p:cNvSpPr>
          <p:nvPr>
            <p:ph type="ftr" sz="quarter" idx="10"/>
          </p:nvPr>
        </p:nvSpPr>
        <p:spPr bwMode="auto">
          <a:xfrm>
            <a:off x="838200" y="6172200"/>
            <a:ext cx="69342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l" eaLnBrk="1" hangingPunct="1">
              <a:defRPr sz="1200" b="0">
                <a:solidFill>
                  <a:schemeClr val="tx1"/>
                </a:solidFill>
                <a:latin typeface="Trebuchet MS" pitchFamily="34" charset="0"/>
              </a:defRPr>
            </a:lvl1pPr>
          </a:lstStyle>
          <a:p>
            <a:pPr>
              <a:defRPr/>
            </a:pPr>
            <a:r>
              <a:rPr lang="zh-CN" altLang="en-US"/>
              <a:t>Compilers Autumn 2002</a:t>
            </a:r>
            <a:endParaRPr lang="en-US" altLang="zh-CN"/>
          </a:p>
        </p:txBody>
      </p:sp>
    </p:spTree>
    <p:extLst>
      <p:ext uri="{BB962C8B-B14F-4D97-AF65-F5344CB8AC3E}">
        <p14:creationId xmlns:p14="http://schemas.microsoft.com/office/powerpoint/2010/main" val="35275440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79388" y="1"/>
            <a:ext cx="8713092" cy="980728"/>
          </a:xfrm>
        </p:spPr>
        <p:txBody>
          <a:bodyPr/>
          <a:lstStyle/>
          <a:p>
            <a:r>
              <a:rPr lang="zh-CN" altLang="en-US"/>
              <a:t>单击此处编辑母版标题样式</a:t>
            </a:r>
            <a:endParaRPr lang="zh-CN" altLang="en-US" dirty="0"/>
          </a:p>
        </p:txBody>
      </p:sp>
      <p:sp>
        <p:nvSpPr>
          <p:cNvPr id="3" name="内容占位符 2"/>
          <p:cNvSpPr>
            <a:spLocks noGrp="1"/>
          </p:cNvSpPr>
          <p:nvPr>
            <p:ph idx="1"/>
          </p:nvPr>
        </p:nvSpPr>
        <p:spPr/>
        <p:txBody>
          <a:bodyPr/>
          <a:lstStyle>
            <a:lvl1pPr>
              <a:buFont typeface="Wingdings" pitchFamily="2" charset="2"/>
              <a:buChar char="Ø"/>
              <a:defRPr sz="3200"/>
            </a:lvl1pPr>
            <a:lvl2pPr>
              <a:buFont typeface="Wingdings" pitchFamily="2" charset="2"/>
              <a:buChar char="ü"/>
              <a:defRPr sz="2800" baseline="0">
                <a:solidFill>
                  <a:schemeClr val="tx1"/>
                </a:solidFill>
              </a:defRPr>
            </a:lvl2pPr>
            <a:lvl3pPr>
              <a:defRPr sz="2400"/>
            </a:lvl3pPr>
            <a:lvl4pPr>
              <a:defRPr sz="2000"/>
            </a:lvl4pPr>
            <a:lvl5pPr>
              <a:defRPr sz="1800"/>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Tree>
    <p:extLst>
      <p:ext uri="{BB962C8B-B14F-4D97-AF65-F5344CB8AC3E}">
        <p14:creationId xmlns:p14="http://schemas.microsoft.com/office/powerpoint/2010/main" val="10846816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05416C3-D423-F626-5A22-588DB1B3BA29}"/>
              </a:ext>
            </a:extLst>
          </p:cNvPr>
          <p:cNvSpPr>
            <a:spLocks noChangeArrowheads="1"/>
          </p:cNvSpPr>
          <p:nvPr/>
        </p:nvSpPr>
        <p:spPr bwMode="auto">
          <a:xfrm>
            <a:off x="5076825" y="6669088"/>
            <a:ext cx="3230563" cy="169862"/>
          </a:xfrm>
          <a:prstGeom prst="rect">
            <a:avLst/>
          </a:prstGeom>
          <a:solidFill>
            <a:schemeClr val="bg1"/>
          </a:solidFill>
          <a:ln w="25400" algn="ctr">
            <a:solidFill>
              <a:schemeClr val="bg1"/>
            </a:solidFill>
            <a:round/>
            <a:headEnd/>
            <a:tailEnd/>
          </a:ln>
        </p:spPr>
        <p:txBody>
          <a:bodyPr wrap="none" lIns="0" tIns="0" rIns="0" bIns="0" anchor="ctr">
            <a:spAutoFit/>
          </a:bodyPr>
          <a:lstStyle>
            <a:lvl1pPr>
              <a:defRPr sz="2000" b="1">
                <a:solidFill>
                  <a:schemeClr val="tx1"/>
                </a:solidFill>
                <a:latin typeface="Comic Sans MS" panose="030F0702030302020204" pitchFamily="66" charset="0"/>
                <a:ea typeface="宋体" panose="02010600030101010101" pitchFamily="2" charset="-122"/>
              </a:defRPr>
            </a:lvl1pPr>
            <a:lvl2pPr marL="742950" indent="-285750">
              <a:defRPr sz="2000" b="1">
                <a:solidFill>
                  <a:schemeClr val="tx1"/>
                </a:solidFill>
                <a:latin typeface="Comic Sans MS" panose="030F0702030302020204" pitchFamily="66" charset="0"/>
                <a:ea typeface="宋体" panose="02010600030101010101" pitchFamily="2" charset="-122"/>
              </a:defRPr>
            </a:lvl2pPr>
            <a:lvl3pPr marL="1143000" indent="-228600">
              <a:defRPr sz="2000" b="1">
                <a:solidFill>
                  <a:schemeClr val="tx1"/>
                </a:solidFill>
                <a:latin typeface="Comic Sans MS" panose="030F0702030302020204" pitchFamily="66" charset="0"/>
                <a:ea typeface="宋体" panose="02010600030101010101" pitchFamily="2" charset="-122"/>
              </a:defRPr>
            </a:lvl3pPr>
            <a:lvl4pPr marL="1600200" indent="-228600">
              <a:defRPr sz="2000" b="1">
                <a:solidFill>
                  <a:schemeClr val="tx1"/>
                </a:solidFill>
                <a:latin typeface="Comic Sans MS" panose="030F0702030302020204" pitchFamily="66" charset="0"/>
                <a:ea typeface="宋体" panose="02010600030101010101" pitchFamily="2" charset="-122"/>
              </a:defRPr>
            </a:lvl4pPr>
            <a:lvl5pPr marL="2057400" indent="-228600">
              <a:defRPr sz="2000" b="1">
                <a:solidFill>
                  <a:schemeClr val="tx1"/>
                </a:solidFill>
                <a:latin typeface="Comic Sans MS" panose="030F0702030302020204" pitchFamily="66" charset="0"/>
                <a:ea typeface="宋体" panose="02010600030101010101" pitchFamily="2" charset="-122"/>
              </a:defRPr>
            </a:lvl5pPr>
            <a:lvl6pPr marL="25146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6pPr>
            <a:lvl7pPr marL="29718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7pPr>
            <a:lvl8pPr marL="34290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8pPr>
            <a:lvl9pPr marL="38862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9pPr>
          </a:lstStyle>
          <a:p>
            <a:pPr algn="ctr">
              <a:defRPr/>
            </a:pPr>
            <a:r>
              <a:rPr lang="zh-CN" altLang="en-US" sz="1100" b="0">
                <a:latin typeface="Arial" panose="020B0604020202020204" pitchFamily="34" charset="0"/>
              </a:rPr>
              <a:t>                                  首都师范大学信息工程学院      </a:t>
            </a:r>
          </a:p>
        </p:txBody>
      </p:sp>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extLst>
      <p:ext uri="{BB962C8B-B14F-4D97-AF65-F5344CB8AC3E}">
        <p14:creationId xmlns:p14="http://schemas.microsoft.com/office/powerpoint/2010/main" val="15555398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81000" y="908050"/>
            <a:ext cx="4114800" cy="5340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4648200" y="908050"/>
            <a:ext cx="4114800" cy="5340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25906843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2F0E60D3-8895-5E5D-37B8-175A58BB8570}"/>
              </a:ext>
            </a:extLst>
          </p:cNvPr>
          <p:cNvSpPr>
            <a:spLocks noChangeArrowheads="1"/>
          </p:cNvSpPr>
          <p:nvPr/>
        </p:nvSpPr>
        <p:spPr bwMode="auto">
          <a:xfrm>
            <a:off x="5076825" y="6669088"/>
            <a:ext cx="3230563" cy="169862"/>
          </a:xfrm>
          <a:prstGeom prst="rect">
            <a:avLst/>
          </a:prstGeom>
          <a:solidFill>
            <a:schemeClr val="bg1"/>
          </a:solidFill>
          <a:ln w="25400" algn="ctr">
            <a:solidFill>
              <a:schemeClr val="bg1"/>
            </a:solidFill>
            <a:round/>
            <a:headEnd/>
            <a:tailEnd/>
          </a:ln>
        </p:spPr>
        <p:txBody>
          <a:bodyPr wrap="none" lIns="0" tIns="0" rIns="0" bIns="0" anchor="ctr">
            <a:spAutoFit/>
          </a:bodyPr>
          <a:lstStyle>
            <a:lvl1pPr>
              <a:defRPr sz="2000" b="1">
                <a:solidFill>
                  <a:schemeClr val="tx1"/>
                </a:solidFill>
                <a:latin typeface="Comic Sans MS" panose="030F0702030302020204" pitchFamily="66" charset="0"/>
                <a:ea typeface="宋体" panose="02010600030101010101" pitchFamily="2" charset="-122"/>
              </a:defRPr>
            </a:lvl1pPr>
            <a:lvl2pPr marL="742950" indent="-285750">
              <a:defRPr sz="2000" b="1">
                <a:solidFill>
                  <a:schemeClr val="tx1"/>
                </a:solidFill>
                <a:latin typeface="Comic Sans MS" panose="030F0702030302020204" pitchFamily="66" charset="0"/>
                <a:ea typeface="宋体" panose="02010600030101010101" pitchFamily="2" charset="-122"/>
              </a:defRPr>
            </a:lvl2pPr>
            <a:lvl3pPr marL="1143000" indent="-228600">
              <a:defRPr sz="2000" b="1">
                <a:solidFill>
                  <a:schemeClr val="tx1"/>
                </a:solidFill>
                <a:latin typeface="Comic Sans MS" panose="030F0702030302020204" pitchFamily="66" charset="0"/>
                <a:ea typeface="宋体" panose="02010600030101010101" pitchFamily="2" charset="-122"/>
              </a:defRPr>
            </a:lvl3pPr>
            <a:lvl4pPr marL="1600200" indent="-228600">
              <a:defRPr sz="2000" b="1">
                <a:solidFill>
                  <a:schemeClr val="tx1"/>
                </a:solidFill>
                <a:latin typeface="Comic Sans MS" panose="030F0702030302020204" pitchFamily="66" charset="0"/>
                <a:ea typeface="宋体" panose="02010600030101010101" pitchFamily="2" charset="-122"/>
              </a:defRPr>
            </a:lvl4pPr>
            <a:lvl5pPr marL="2057400" indent="-228600">
              <a:defRPr sz="2000" b="1">
                <a:solidFill>
                  <a:schemeClr val="tx1"/>
                </a:solidFill>
                <a:latin typeface="Comic Sans MS" panose="030F0702030302020204" pitchFamily="66" charset="0"/>
                <a:ea typeface="宋体" panose="02010600030101010101" pitchFamily="2" charset="-122"/>
              </a:defRPr>
            </a:lvl5pPr>
            <a:lvl6pPr marL="25146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6pPr>
            <a:lvl7pPr marL="29718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7pPr>
            <a:lvl8pPr marL="34290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8pPr>
            <a:lvl9pPr marL="38862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9pPr>
          </a:lstStyle>
          <a:p>
            <a:pPr algn="ctr">
              <a:defRPr/>
            </a:pPr>
            <a:r>
              <a:rPr lang="zh-CN" altLang="en-US" sz="1100" b="0">
                <a:latin typeface="Arial" panose="020B0604020202020204" pitchFamily="34" charset="0"/>
              </a:rPr>
              <a:t>                                  首都师范大学信息工程学院      </a:t>
            </a:r>
          </a:p>
        </p:txBody>
      </p:sp>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11583812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2602787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357018" y="435678"/>
            <a:ext cx="7592093" cy="762000"/>
          </a:xfrm>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Tree>
    <p:extLst>
      <p:ext uri="{BB962C8B-B14F-4D97-AF65-F5344CB8AC3E}">
        <p14:creationId xmlns:p14="http://schemas.microsoft.com/office/powerpoint/2010/main" val="921261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37933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2DC86CA6-81E1-C9B7-EE8F-E8E2ABB51FA0}"/>
              </a:ext>
            </a:extLst>
          </p:cNvPr>
          <p:cNvSpPr>
            <a:spLocks noChangeArrowheads="1"/>
          </p:cNvSpPr>
          <p:nvPr/>
        </p:nvSpPr>
        <p:spPr bwMode="auto">
          <a:xfrm>
            <a:off x="5076825" y="6669088"/>
            <a:ext cx="3230563" cy="169862"/>
          </a:xfrm>
          <a:prstGeom prst="rect">
            <a:avLst/>
          </a:prstGeom>
          <a:solidFill>
            <a:schemeClr val="bg1"/>
          </a:solidFill>
          <a:ln w="25400" algn="ctr">
            <a:solidFill>
              <a:schemeClr val="bg1"/>
            </a:solidFill>
            <a:round/>
            <a:headEnd/>
            <a:tailEnd/>
          </a:ln>
        </p:spPr>
        <p:txBody>
          <a:bodyPr wrap="none" lIns="0" tIns="0" rIns="0" bIns="0" anchor="ctr">
            <a:spAutoFit/>
          </a:bodyPr>
          <a:lstStyle>
            <a:lvl1pPr>
              <a:defRPr sz="2000" b="1">
                <a:solidFill>
                  <a:schemeClr val="tx1"/>
                </a:solidFill>
                <a:latin typeface="Comic Sans MS" panose="030F0702030302020204" pitchFamily="66" charset="0"/>
                <a:ea typeface="宋体" panose="02010600030101010101" pitchFamily="2" charset="-122"/>
              </a:defRPr>
            </a:lvl1pPr>
            <a:lvl2pPr marL="742950" indent="-285750">
              <a:defRPr sz="2000" b="1">
                <a:solidFill>
                  <a:schemeClr val="tx1"/>
                </a:solidFill>
                <a:latin typeface="Comic Sans MS" panose="030F0702030302020204" pitchFamily="66" charset="0"/>
                <a:ea typeface="宋体" panose="02010600030101010101" pitchFamily="2" charset="-122"/>
              </a:defRPr>
            </a:lvl2pPr>
            <a:lvl3pPr marL="1143000" indent="-228600">
              <a:defRPr sz="2000" b="1">
                <a:solidFill>
                  <a:schemeClr val="tx1"/>
                </a:solidFill>
                <a:latin typeface="Comic Sans MS" panose="030F0702030302020204" pitchFamily="66" charset="0"/>
                <a:ea typeface="宋体" panose="02010600030101010101" pitchFamily="2" charset="-122"/>
              </a:defRPr>
            </a:lvl3pPr>
            <a:lvl4pPr marL="1600200" indent="-228600">
              <a:defRPr sz="2000" b="1">
                <a:solidFill>
                  <a:schemeClr val="tx1"/>
                </a:solidFill>
                <a:latin typeface="Comic Sans MS" panose="030F0702030302020204" pitchFamily="66" charset="0"/>
                <a:ea typeface="宋体" panose="02010600030101010101" pitchFamily="2" charset="-122"/>
              </a:defRPr>
            </a:lvl4pPr>
            <a:lvl5pPr marL="2057400" indent="-228600">
              <a:defRPr sz="2000" b="1">
                <a:solidFill>
                  <a:schemeClr val="tx1"/>
                </a:solidFill>
                <a:latin typeface="Comic Sans MS" panose="030F0702030302020204" pitchFamily="66" charset="0"/>
                <a:ea typeface="宋体" panose="02010600030101010101" pitchFamily="2" charset="-122"/>
              </a:defRPr>
            </a:lvl5pPr>
            <a:lvl6pPr marL="25146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6pPr>
            <a:lvl7pPr marL="29718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7pPr>
            <a:lvl8pPr marL="34290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8pPr>
            <a:lvl9pPr marL="38862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9pPr>
          </a:lstStyle>
          <a:p>
            <a:pPr algn="ctr">
              <a:defRPr/>
            </a:pPr>
            <a:r>
              <a:rPr lang="zh-CN" altLang="en-US" sz="1100" b="0">
                <a:latin typeface="Arial" panose="020B0604020202020204" pitchFamily="34" charset="0"/>
              </a:rPr>
              <a:t>                                  首都师范大学信息工程学院      </a:t>
            </a:r>
          </a:p>
        </p:txBody>
      </p:sp>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6530051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CE54F295-1897-5219-3AEE-F1D256C07C57}"/>
              </a:ext>
            </a:extLst>
          </p:cNvPr>
          <p:cNvSpPr>
            <a:spLocks noChangeArrowheads="1"/>
          </p:cNvSpPr>
          <p:nvPr/>
        </p:nvSpPr>
        <p:spPr bwMode="auto">
          <a:xfrm>
            <a:off x="5076825" y="6669088"/>
            <a:ext cx="3230563" cy="169862"/>
          </a:xfrm>
          <a:prstGeom prst="rect">
            <a:avLst/>
          </a:prstGeom>
          <a:solidFill>
            <a:schemeClr val="bg1"/>
          </a:solidFill>
          <a:ln w="25400" algn="ctr">
            <a:solidFill>
              <a:schemeClr val="bg1"/>
            </a:solidFill>
            <a:round/>
            <a:headEnd/>
            <a:tailEnd/>
          </a:ln>
        </p:spPr>
        <p:txBody>
          <a:bodyPr wrap="none" lIns="0" tIns="0" rIns="0" bIns="0" anchor="ctr">
            <a:spAutoFit/>
          </a:bodyPr>
          <a:lstStyle>
            <a:lvl1pPr>
              <a:defRPr sz="2000" b="1">
                <a:solidFill>
                  <a:schemeClr val="tx1"/>
                </a:solidFill>
                <a:latin typeface="Comic Sans MS" panose="030F0702030302020204" pitchFamily="66" charset="0"/>
                <a:ea typeface="宋体" panose="02010600030101010101" pitchFamily="2" charset="-122"/>
              </a:defRPr>
            </a:lvl1pPr>
            <a:lvl2pPr marL="742950" indent="-285750">
              <a:defRPr sz="2000" b="1">
                <a:solidFill>
                  <a:schemeClr val="tx1"/>
                </a:solidFill>
                <a:latin typeface="Comic Sans MS" panose="030F0702030302020204" pitchFamily="66" charset="0"/>
                <a:ea typeface="宋体" panose="02010600030101010101" pitchFamily="2" charset="-122"/>
              </a:defRPr>
            </a:lvl2pPr>
            <a:lvl3pPr marL="1143000" indent="-228600">
              <a:defRPr sz="2000" b="1">
                <a:solidFill>
                  <a:schemeClr val="tx1"/>
                </a:solidFill>
                <a:latin typeface="Comic Sans MS" panose="030F0702030302020204" pitchFamily="66" charset="0"/>
                <a:ea typeface="宋体" panose="02010600030101010101" pitchFamily="2" charset="-122"/>
              </a:defRPr>
            </a:lvl3pPr>
            <a:lvl4pPr marL="1600200" indent="-228600">
              <a:defRPr sz="2000" b="1">
                <a:solidFill>
                  <a:schemeClr val="tx1"/>
                </a:solidFill>
                <a:latin typeface="Comic Sans MS" panose="030F0702030302020204" pitchFamily="66" charset="0"/>
                <a:ea typeface="宋体" panose="02010600030101010101" pitchFamily="2" charset="-122"/>
              </a:defRPr>
            </a:lvl4pPr>
            <a:lvl5pPr marL="2057400" indent="-228600">
              <a:defRPr sz="2000" b="1">
                <a:solidFill>
                  <a:schemeClr val="tx1"/>
                </a:solidFill>
                <a:latin typeface="Comic Sans MS" panose="030F0702030302020204" pitchFamily="66" charset="0"/>
                <a:ea typeface="宋体" panose="02010600030101010101" pitchFamily="2" charset="-122"/>
              </a:defRPr>
            </a:lvl5pPr>
            <a:lvl6pPr marL="25146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6pPr>
            <a:lvl7pPr marL="29718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7pPr>
            <a:lvl8pPr marL="34290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8pPr>
            <a:lvl9pPr marL="38862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9pPr>
          </a:lstStyle>
          <a:p>
            <a:pPr algn="ctr">
              <a:defRPr/>
            </a:pPr>
            <a:r>
              <a:rPr lang="zh-CN" altLang="en-US" sz="1100" b="0">
                <a:latin typeface="Arial" panose="020B0604020202020204" pitchFamily="34" charset="0"/>
              </a:rPr>
              <a:t>                                  首都师范大学信息工程学院      </a:t>
            </a:r>
          </a:p>
        </p:txBody>
      </p:sp>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20009333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3FD85726-F3F9-742F-9B76-EEB1F0830F69}"/>
              </a:ext>
            </a:extLst>
          </p:cNvPr>
          <p:cNvSpPr>
            <a:spLocks noChangeArrowheads="1"/>
          </p:cNvSpPr>
          <p:nvPr/>
        </p:nvSpPr>
        <p:spPr bwMode="auto">
          <a:xfrm>
            <a:off x="5076825" y="6669088"/>
            <a:ext cx="3230563" cy="169862"/>
          </a:xfrm>
          <a:prstGeom prst="rect">
            <a:avLst/>
          </a:prstGeom>
          <a:solidFill>
            <a:schemeClr val="bg1"/>
          </a:solidFill>
          <a:ln w="25400" algn="ctr">
            <a:solidFill>
              <a:schemeClr val="bg1"/>
            </a:solidFill>
            <a:round/>
            <a:headEnd/>
            <a:tailEnd/>
          </a:ln>
        </p:spPr>
        <p:txBody>
          <a:bodyPr wrap="none" lIns="0" tIns="0" rIns="0" bIns="0" anchor="ctr">
            <a:spAutoFit/>
          </a:bodyPr>
          <a:lstStyle>
            <a:lvl1pPr>
              <a:defRPr sz="2000" b="1">
                <a:solidFill>
                  <a:schemeClr val="tx1"/>
                </a:solidFill>
                <a:latin typeface="Comic Sans MS" panose="030F0702030302020204" pitchFamily="66" charset="0"/>
                <a:ea typeface="宋体" panose="02010600030101010101" pitchFamily="2" charset="-122"/>
              </a:defRPr>
            </a:lvl1pPr>
            <a:lvl2pPr marL="742950" indent="-285750">
              <a:defRPr sz="2000" b="1">
                <a:solidFill>
                  <a:schemeClr val="tx1"/>
                </a:solidFill>
                <a:latin typeface="Comic Sans MS" panose="030F0702030302020204" pitchFamily="66" charset="0"/>
                <a:ea typeface="宋体" panose="02010600030101010101" pitchFamily="2" charset="-122"/>
              </a:defRPr>
            </a:lvl2pPr>
            <a:lvl3pPr marL="1143000" indent="-228600">
              <a:defRPr sz="2000" b="1">
                <a:solidFill>
                  <a:schemeClr val="tx1"/>
                </a:solidFill>
                <a:latin typeface="Comic Sans MS" panose="030F0702030302020204" pitchFamily="66" charset="0"/>
                <a:ea typeface="宋体" panose="02010600030101010101" pitchFamily="2" charset="-122"/>
              </a:defRPr>
            </a:lvl3pPr>
            <a:lvl4pPr marL="1600200" indent="-228600">
              <a:defRPr sz="2000" b="1">
                <a:solidFill>
                  <a:schemeClr val="tx1"/>
                </a:solidFill>
                <a:latin typeface="Comic Sans MS" panose="030F0702030302020204" pitchFamily="66" charset="0"/>
                <a:ea typeface="宋体" panose="02010600030101010101" pitchFamily="2" charset="-122"/>
              </a:defRPr>
            </a:lvl4pPr>
            <a:lvl5pPr marL="2057400" indent="-228600">
              <a:defRPr sz="2000" b="1">
                <a:solidFill>
                  <a:schemeClr val="tx1"/>
                </a:solidFill>
                <a:latin typeface="Comic Sans MS" panose="030F0702030302020204" pitchFamily="66" charset="0"/>
                <a:ea typeface="宋体" panose="02010600030101010101" pitchFamily="2" charset="-122"/>
              </a:defRPr>
            </a:lvl5pPr>
            <a:lvl6pPr marL="25146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6pPr>
            <a:lvl7pPr marL="29718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7pPr>
            <a:lvl8pPr marL="34290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8pPr>
            <a:lvl9pPr marL="38862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9pPr>
          </a:lstStyle>
          <a:p>
            <a:pPr algn="ctr">
              <a:defRPr/>
            </a:pPr>
            <a:r>
              <a:rPr lang="zh-CN" altLang="en-US" sz="1100" b="0">
                <a:latin typeface="Arial" panose="020B0604020202020204" pitchFamily="34" charset="0"/>
              </a:rPr>
              <a:t>                                  首都师范大学信息工程学院      </a:t>
            </a:r>
          </a:p>
        </p:txBody>
      </p:sp>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283056186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69E41BB-B26A-28BA-0A93-D822F8400AD8}"/>
              </a:ext>
            </a:extLst>
          </p:cNvPr>
          <p:cNvSpPr>
            <a:spLocks noChangeArrowheads="1"/>
          </p:cNvSpPr>
          <p:nvPr/>
        </p:nvSpPr>
        <p:spPr bwMode="auto">
          <a:xfrm>
            <a:off x="5076825" y="6669088"/>
            <a:ext cx="3230563" cy="169862"/>
          </a:xfrm>
          <a:prstGeom prst="rect">
            <a:avLst/>
          </a:prstGeom>
          <a:solidFill>
            <a:schemeClr val="bg1"/>
          </a:solidFill>
          <a:ln w="25400" algn="ctr">
            <a:solidFill>
              <a:schemeClr val="bg1"/>
            </a:solidFill>
            <a:round/>
            <a:headEnd/>
            <a:tailEnd/>
          </a:ln>
        </p:spPr>
        <p:txBody>
          <a:bodyPr wrap="none" lIns="0" tIns="0" rIns="0" bIns="0" anchor="ctr">
            <a:spAutoFit/>
          </a:bodyPr>
          <a:lstStyle>
            <a:lvl1pPr>
              <a:defRPr sz="2000" b="1">
                <a:solidFill>
                  <a:schemeClr val="tx1"/>
                </a:solidFill>
                <a:latin typeface="Comic Sans MS" panose="030F0702030302020204" pitchFamily="66" charset="0"/>
                <a:ea typeface="宋体" panose="02010600030101010101" pitchFamily="2" charset="-122"/>
              </a:defRPr>
            </a:lvl1pPr>
            <a:lvl2pPr marL="742950" indent="-285750">
              <a:defRPr sz="2000" b="1">
                <a:solidFill>
                  <a:schemeClr val="tx1"/>
                </a:solidFill>
                <a:latin typeface="Comic Sans MS" panose="030F0702030302020204" pitchFamily="66" charset="0"/>
                <a:ea typeface="宋体" panose="02010600030101010101" pitchFamily="2" charset="-122"/>
              </a:defRPr>
            </a:lvl2pPr>
            <a:lvl3pPr marL="1143000" indent="-228600">
              <a:defRPr sz="2000" b="1">
                <a:solidFill>
                  <a:schemeClr val="tx1"/>
                </a:solidFill>
                <a:latin typeface="Comic Sans MS" panose="030F0702030302020204" pitchFamily="66" charset="0"/>
                <a:ea typeface="宋体" panose="02010600030101010101" pitchFamily="2" charset="-122"/>
              </a:defRPr>
            </a:lvl3pPr>
            <a:lvl4pPr marL="1600200" indent="-228600">
              <a:defRPr sz="2000" b="1">
                <a:solidFill>
                  <a:schemeClr val="tx1"/>
                </a:solidFill>
                <a:latin typeface="Comic Sans MS" panose="030F0702030302020204" pitchFamily="66" charset="0"/>
                <a:ea typeface="宋体" panose="02010600030101010101" pitchFamily="2" charset="-122"/>
              </a:defRPr>
            </a:lvl4pPr>
            <a:lvl5pPr marL="2057400" indent="-228600">
              <a:defRPr sz="2000" b="1">
                <a:solidFill>
                  <a:schemeClr val="tx1"/>
                </a:solidFill>
                <a:latin typeface="Comic Sans MS" panose="030F0702030302020204" pitchFamily="66" charset="0"/>
                <a:ea typeface="宋体" panose="02010600030101010101" pitchFamily="2" charset="-122"/>
              </a:defRPr>
            </a:lvl5pPr>
            <a:lvl6pPr marL="25146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6pPr>
            <a:lvl7pPr marL="29718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7pPr>
            <a:lvl8pPr marL="34290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8pPr>
            <a:lvl9pPr marL="38862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9pPr>
          </a:lstStyle>
          <a:p>
            <a:pPr algn="ctr">
              <a:defRPr/>
            </a:pPr>
            <a:r>
              <a:rPr lang="zh-CN" altLang="en-US" sz="1100" b="0">
                <a:latin typeface="Arial" panose="020B0604020202020204" pitchFamily="34" charset="0"/>
              </a:rPr>
              <a:t>                                  首都师范大学信息工程学院      </a:t>
            </a:r>
          </a:p>
        </p:txBody>
      </p:sp>
      <p:sp>
        <p:nvSpPr>
          <p:cNvPr id="2" name="竖排标题 1"/>
          <p:cNvSpPr>
            <a:spLocks noGrp="1"/>
          </p:cNvSpPr>
          <p:nvPr>
            <p:ph type="title" orient="vert"/>
          </p:nvPr>
        </p:nvSpPr>
        <p:spPr>
          <a:xfrm>
            <a:off x="6618288" y="0"/>
            <a:ext cx="2144712" cy="62484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179388" y="0"/>
            <a:ext cx="6286500" cy="624840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25469738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179388" y="0"/>
            <a:ext cx="8458200" cy="685800"/>
          </a:xfrm>
        </p:spPr>
        <p:txBody>
          <a:bodyPr/>
          <a:lstStyle/>
          <a:p>
            <a:r>
              <a:rPr lang="zh-CN" altLang="en-US"/>
              <a:t>单击此处编辑母版标题样式</a:t>
            </a:r>
          </a:p>
        </p:txBody>
      </p:sp>
      <p:sp>
        <p:nvSpPr>
          <p:cNvPr id="3" name="表格占位符 2"/>
          <p:cNvSpPr>
            <a:spLocks noGrp="1"/>
          </p:cNvSpPr>
          <p:nvPr>
            <p:ph type="tbl" idx="1"/>
          </p:nvPr>
        </p:nvSpPr>
        <p:spPr>
          <a:xfrm>
            <a:off x="381000" y="908050"/>
            <a:ext cx="8382000" cy="5340350"/>
          </a:xfrm>
        </p:spPr>
        <p:txBody>
          <a:bodyPr/>
          <a:lstStyle/>
          <a:p>
            <a:pPr lvl="0"/>
            <a:r>
              <a:rPr lang="zh-CN" altLang="en-US" noProof="0"/>
              <a:t>单击图标添加表格</a:t>
            </a:r>
          </a:p>
        </p:txBody>
      </p:sp>
    </p:spTree>
    <p:extLst>
      <p:ext uri="{BB962C8B-B14F-4D97-AF65-F5344CB8AC3E}">
        <p14:creationId xmlns:p14="http://schemas.microsoft.com/office/powerpoint/2010/main" val="24246295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03B102A7-F5F7-CBAE-73DE-EB83B1B35FAA}"/>
              </a:ext>
            </a:extLst>
          </p:cNvPr>
          <p:cNvSpPr>
            <a:spLocks noChangeArrowheads="1"/>
          </p:cNvSpPr>
          <p:nvPr/>
        </p:nvSpPr>
        <p:spPr bwMode="auto">
          <a:xfrm>
            <a:off x="5076825" y="6669088"/>
            <a:ext cx="3230563" cy="169862"/>
          </a:xfrm>
          <a:prstGeom prst="rect">
            <a:avLst/>
          </a:prstGeom>
          <a:solidFill>
            <a:schemeClr val="bg1"/>
          </a:solidFill>
          <a:ln w="25400" algn="ctr">
            <a:solidFill>
              <a:schemeClr val="bg1"/>
            </a:solidFill>
            <a:round/>
            <a:headEnd/>
            <a:tailEnd/>
          </a:ln>
        </p:spPr>
        <p:txBody>
          <a:bodyPr wrap="none" lIns="0" tIns="0" rIns="0" bIns="0" anchor="ctr">
            <a:spAutoFit/>
          </a:bodyPr>
          <a:lstStyle>
            <a:lvl1pPr>
              <a:defRPr sz="2000" b="1">
                <a:solidFill>
                  <a:schemeClr val="tx1"/>
                </a:solidFill>
                <a:latin typeface="Comic Sans MS" panose="030F0702030302020204" pitchFamily="66" charset="0"/>
                <a:ea typeface="宋体" panose="02010600030101010101" pitchFamily="2" charset="-122"/>
              </a:defRPr>
            </a:lvl1pPr>
            <a:lvl2pPr marL="742950" indent="-285750">
              <a:defRPr sz="2000" b="1">
                <a:solidFill>
                  <a:schemeClr val="tx1"/>
                </a:solidFill>
                <a:latin typeface="Comic Sans MS" panose="030F0702030302020204" pitchFamily="66" charset="0"/>
                <a:ea typeface="宋体" panose="02010600030101010101" pitchFamily="2" charset="-122"/>
              </a:defRPr>
            </a:lvl2pPr>
            <a:lvl3pPr marL="1143000" indent="-228600">
              <a:defRPr sz="2000" b="1">
                <a:solidFill>
                  <a:schemeClr val="tx1"/>
                </a:solidFill>
                <a:latin typeface="Comic Sans MS" panose="030F0702030302020204" pitchFamily="66" charset="0"/>
                <a:ea typeface="宋体" panose="02010600030101010101" pitchFamily="2" charset="-122"/>
              </a:defRPr>
            </a:lvl3pPr>
            <a:lvl4pPr marL="1600200" indent="-228600">
              <a:defRPr sz="2000" b="1">
                <a:solidFill>
                  <a:schemeClr val="tx1"/>
                </a:solidFill>
                <a:latin typeface="Comic Sans MS" panose="030F0702030302020204" pitchFamily="66" charset="0"/>
                <a:ea typeface="宋体" panose="02010600030101010101" pitchFamily="2" charset="-122"/>
              </a:defRPr>
            </a:lvl4pPr>
            <a:lvl5pPr marL="2057400" indent="-228600">
              <a:defRPr sz="2000" b="1">
                <a:solidFill>
                  <a:schemeClr val="tx1"/>
                </a:solidFill>
                <a:latin typeface="Comic Sans MS" panose="030F0702030302020204" pitchFamily="66" charset="0"/>
                <a:ea typeface="宋体" panose="02010600030101010101" pitchFamily="2" charset="-122"/>
              </a:defRPr>
            </a:lvl5pPr>
            <a:lvl6pPr marL="25146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6pPr>
            <a:lvl7pPr marL="29718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7pPr>
            <a:lvl8pPr marL="34290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8pPr>
            <a:lvl9pPr marL="38862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9pPr>
          </a:lstStyle>
          <a:p>
            <a:pPr algn="ctr">
              <a:defRPr/>
            </a:pPr>
            <a:r>
              <a:rPr lang="zh-CN" altLang="en-US" sz="1100" b="0">
                <a:latin typeface="Arial" panose="020B0604020202020204" pitchFamily="34" charset="0"/>
              </a:rPr>
              <a:t>                                  首都师范大学信息工程学院      </a:t>
            </a:r>
          </a:p>
        </p:txBody>
      </p:sp>
      <p:sp>
        <p:nvSpPr>
          <p:cNvPr id="2" name="标题 1"/>
          <p:cNvSpPr>
            <a:spLocks noGrp="1"/>
          </p:cNvSpPr>
          <p:nvPr>
            <p:ph type="title"/>
          </p:nvPr>
        </p:nvSpPr>
        <p:spPr>
          <a:xfrm>
            <a:off x="179388" y="0"/>
            <a:ext cx="8458200" cy="685800"/>
          </a:xfrm>
        </p:spPr>
        <p:txBody>
          <a:bodyPr/>
          <a:lstStyle/>
          <a:p>
            <a:r>
              <a:rPr lang="zh-CN" altLang="en-US"/>
              <a:t>单击此处编辑母版标题样式</a:t>
            </a:r>
          </a:p>
        </p:txBody>
      </p:sp>
      <p:sp>
        <p:nvSpPr>
          <p:cNvPr id="3" name="文本占位符 2"/>
          <p:cNvSpPr>
            <a:spLocks noGrp="1"/>
          </p:cNvSpPr>
          <p:nvPr>
            <p:ph type="body" sz="half" idx="1"/>
          </p:nvPr>
        </p:nvSpPr>
        <p:spPr>
          <a:xfrm>
            <a:off x="381000" y="908050"/>
            <a:ext cx="4114800" cy="53403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4648200" y="908050"/>
            <a:ext cx="4114800" cy="53403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3536962406"/>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1_空白">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DF3C79E-79B0-421C-915C-DC1C70671E20}"/>
              </a:ext>
            </a:extLst>
          </p:cNvPr>
          <p:cNvSpPr>
            <a:spLocks noChangeArrowheads="1"/>
          </p:cNvSpPr>
          <p:nvPr/>
        </p:nvSpPr>
        <p:spPr bwMode="auto">
          <a:xfrm>
            <a:off x="5216525" y="6656388"/>
            <a:ext cx="3133725" cy="201612"/>
          </a:xfrm>
          <a:prstGeom prst="rect">
            <a:avLst/>
          </a:prstGeom>
          <a:solidFill>
            <a:schemeClr val="bg1"/>
          </a:solidFill>
          <a:ln w="25400" algn="ctr">
            <a:solidFill>
              <a:schemeClr val="bg1"/>
            </a:solidFill>
            <a:round/>
            <a:headEnd/>
            <a:tailEnd/>
          </a:ln>
        </p:spPr>
        <p:txBody>
          <a:bodyPr wrap="none" lIns="0" tIns="0" rIns="0" bIns="0" anchor="ctr">
            <a:spAutoFit/>
          </a:bodyPr>
          <a:lstStyle>
            <a:lvl1pPr eaLnBrk="0" hangingPunct="0">
              <a:defRPr sz="2000">
                <a:solidFill>
                  <a:schemeClr val="tx1"/>
                </a:solidFill>
                <a:latin typeface="Arial" charset="0"/>
                <a:cs typeface="Arial" charset="0"/>
              </a:defRPr>
            </a:lvl1pPr>
            <a:lvl2pPr marL="742950" indent="-285750" eaLnBrk="0" hangingPunct="0">
              <a:defRPr sz="2000">
                <a:solidFill>
                  <a:schemeClr val="tx1"/>
                </a:solidFill>
                <a:latin typeface="Arial" charset="0"/>
                <a:cs typeface="Arial" charset="0"/>
              </a:defRPr>
            </a:lvl2pPr>
            <a:lvl3pPr marL="1143000" indent="-228600" eaLnBrk="0" hangingPunct="0">
              <a:defRPr sz="2000">
                <a:solidFill>
                  <a:schemeClr val="tx1"/>
                </a:solidFill>
                <a:latin typeface="Arial" charset="0"/>
                <a:cs typeface="Arial" charset="0"/>
              </a:defRPr>
            </a:lvl3pPr>
            <a:lvl4pPr marL="1600200" indent="-228600" eaLnBrk="0" hangingPunct="0">
              <a:defRPr sz="2000">
                <a:solidFill>
                  <a:schemeClr val="tx1"/>
                </a:solidFill>
                <a:latin typeface="Arial" charset="0"/>
                <a:cs typeface="Arial" charset="0"/>
              </a:defRPr>
            </a:lvl4pPr>
            <a:lvl5pPr marL="2057400" indent="-228600" eaLnBrk="0" hangingPunct="0">
              <a:defRPr sz="2000">
                <a:solidFill>
                  <a:schemeClr val="tx1"/>
                </a:solidFill>
                <a:latin typeface="Arial" charset="0"/>
                <a:cs typeface="Arial" charset="0"/>
              </a:defRPr>
            </a:lvl5pPr>
            <a:lvl6pPr marL="2514600" indent="-228600" eaLnBrk="0" fontAlgn="base" hangingPunct="0">
              <a:spcBef>
                <a:spcPct val="0"/>
              </a:spcBef>
              <a:spcAft>
                <a:spcPct val="0"/>
              </a:spcAft>
              <a:defRPr sz="2000">
                <a:solidFill>
                  <a:schemeClr val="tx1"/>
                </a:solidFill>
                <a:latin typeface="Arial" charset="0"/>
                <a:cs typeface="Arial" charset="0"/>
              </a:defRPr>
            </a:lvl6pPr>
            <a:lvl7pPr marL="2971800" indent="-228600" eaLnBrk="0" fontAlgn="base" hangingPunct="0">
              <a:spcBef>
                <a:spcPct val="0"/>
              </a:spcBef>
              <a:spcAft>
                <a:spcPct val="0"/>
              </a:spcAft>
              <a:defRPr sz="2000">
                <a:solidFill>
                  <a:schemeClr val="tx1"/>
                </a:solidFill>
                <a:latin typeface="Arial" charset="0"/>
                <a:cs typeface="Arial" charset="0"/>
              </a:defRPr>
            </a:lvl7pPr>
            <a:lvl8pPr marL="3429000" indent="-228600" eaLnBrk="0" fontAlgn="base" hangingPunct="0">
              <a:spcBef>
                <a:spcPct val="0"/>
              </a:spcBef>
              <a:spcAft>
                <a:spcPct val="0"/>
              </a:spcAft>
              <a:defRPr sz="2000">
                <a:solidFill>
                  <a:schemeClr val="tx1"/>
                </a:solidFill>
                <a:latin typeface="Arial" charset="0"/>
                <a:cs typeface="Arial" charset="0"/>
              </a:defRPr>
            </a:lvl8pPr>
            <a:lvl9pPr marL="3886200" indent="-228600" eaLnBrk="0" fontAlgn="base" hangingPunct="0">
              <a:spcBef>
                <a:spcPct val="0"/>
              </a:spcBef>
              <a:spcAft>
                <a:spcPct val="0"/>
              </a:spcAft>
              <a:defRPr sz="2000">
                <a:solidFill>
                  <a:schemeClr val="tx1"/>
                </a:solidFill>
                <a:latin typeface="Arial" charset="0"/>
                <a:cs typeface="Arial" charset="0"/>
              </a:defRPr>
            </a:lvl9pPr>
          </a:lstStyle>
          <a:p>
            <a:pPr algn="ctr">
              <a:defRPr/>
            </a:pPr>
            <a:endParaRPr lang="zh-CN" altLang="en-US" sz="1800">
              <a:solidFill>
                <a:schemeClr val="bg1"/>
              </a:solidFill>
              <a:ea typeface="宋体" charset="-122"/>
            </a:endParaRPr>
          </a:p>
        </p:txBody>
      </p:sp>
      <p:sp>
        <p:nvSpPr>
          <p:cNvPr id="3" name="矩形 2">
            <a:extLst>
              <a:ext uri="{FF2B5EF4-FFF2-40B4-BE49-F238E27FC236}">
                <a16:creationId xmlns:a16="http://schemas.microsoft.com/office/drawing/2014/main" id="{24EBC761-F037-6B60-D9C5-CB12BDF50102}"/>
              </a:ext>
            </a:extLst>
          </p:cNvPr>
          <p:cNvSpPr>
            <a:spLocks noChangeArrowheads="1"/>
          </p:cNvSpPr>
          <p:nvPr/>
        </p:nvSpPr>
        <p:spPr bwMode="auto">
          <a:xfrm>
            <a:off x="5148263" y="6669088"/>
            <a:ext cx="3232150" cy="169862"/>
          </a:xfrm>
          <a:prstGeom prst="rect">
            <a:avLst/>
          </a:prstGeom>
          <a:solidFill>
            <a:schemeClr val="bg1"/>
          </a:solidFill>
          <a:ln w="25400" algn="ctr">
            <a:solidFill>
              <a:schemeClr val="bg1"/>
            </a:solidFill>
            <a:round/>
            <a:headEnd/>
            <a:tailEnd/>
          </a:ln>
        </p:spPr>
        <p:txBody>
          <a:bodyPr wrap="none" lIns="0" tIns="0" rIns="0" bIns="0" anchor="ctr">
            <a:spAutoFit/>
          </a:bodyPr>
          <a:lstStyle>
            <a:lvl1pPr eaLnBrk="0" hangingPunct="0">
              <a:defRPr sz="2000">
                <a:solidFill>
                  <a:schemeClr val="tx1"/>
                </a:solidFill>
                <a:latin typeface="Arial" charset="0"/>
                <a:cs typeface="Arial" charset="0"/>
              </a:defRPr>
            </a:lvl1pPr>
            <a:lvl2pPr marL="742950" indent="-285750" eaLnBrk="0" hangingPunct="0">
              <a:defRPr sz="2000">
                <a:solidFill>
                  <a:schemeClr val="tx1"/>
                </a:solidFill>
                <a:latin typeface="Arial" charset="0"/>
                <a:cs typeface="Arial" charset="0"/>
              </a:defRPr>
            </a:lvl2pPr>
            <a:lvl3pPr marL="1143000" indent="-228600" eaLnBrk="0" hangingPunct="0">
              <a:defRPr sz="2000">
                <a:solidFill>
                  <a:schemeClr val="tx1"/>
                </a:solidFill>
                <a:latin typeface="Arial" charset="0"/>
                <a:cs typeface="Arial" charset="0"/>
              </a:defRPr>
            </a:lvl3pPr>
            <a:lvl4pPr marL="1600200" indent="-228600" eaLnBrk="0" hangingPunct="0">
              <a:defRPr sz="2000">
                <a:solidFill>
                  <a:schemeClr val="tx1"/>
                </a:solidFill>
                <a:latin typeface="Arial" charset="0"/>
                <a:cs typeface="Arial" charset="0"/>
              </a:defRPr>
            </a:lvl4pPr>
            <a:lvl5pPr marL="2057400" indent="-228600" eaLnBrk="0" hangingPunct="0">
              <a:defRPr sz="2000">
                <a:solidFill>
                  <a:schemeClr val="tx1"/>
                </a:solidFill>
                <a:latin typeface="Arial" charset="0"/>
                <a:cs typeface="Arial" charset="0"/>
              </a:defRPr>
            </a:lvl5pPr>
            <a:lvl6pPr marL="2514600" indent="-228600" eaLnBrk="0" fontAlgn="base" hangingPunct="0">
              <a:spcBef>
                <a:spcPct val="0"/>
              </a:spcBef>
              <a:spcAft>
                <a:spcPct val="0"/>
              </a:spcAft>
              <a:defRPr sz="2000">
                <a:solidFill>
                  <a:schemeClr val="tx1"/>
                </a:solidFill>
                <a:latin typeface="Arial" charset="0"/>
                <a:cs typeface="Arial" charset="0"/>
              </a:defRPr>
            </a:lvl6pPr>
            <a:lvl7pPr marL="2971800" indent="-228600" eaLnBrk="0" fontAlgn="base" hangingPunct="0">
              <a:spcBef>
                <a:spcPct val="0"/>
              </a:spcBef>
              <a:spcAft>
                <a:spcPct val="0"/>
              </a:spcAft>
              <a:defRPr sz="2000">
                <a:solidFill>
                  <a:schemeClr val="tx1"/>
                </a:solidFill>
                <a:latin typeface="Arial" charset="0"/>
                <a:cs typeface="Arial" charset="0"/>
              </a:defRPr>
            </a:lvl7pPr>
            <a:lvl8pPr marL="3429000" indent="-228600" eaLnBrk="0" fontAlgn="base" hangingPunct="0">
              <a:spcBef>
                <a:spcPct val="0"/>
              </a:spcBef>
              <a:spcAft>
                <a:spcPct val="0"/>
              </a:spcAft>
              <a:defRPr sz="2000">
                <a:solidFill>
                  <a:schemeClr val="tx1"/>
                </a:solidFill>
                <a:latin typeface="Arial" charset="0"/>
                <a:cs typeface="Arial" charset="0"/>
              </a:defRPr>
            </a:lvl8pPr>
            <a:lvl9pPr marL="3886200" indent="-228600" eaLnBrk="0" fontAlgn="base" hangingPunct="0">
              <a:spcBef>
                <a:spcPct val="0"/>
              </a:spcBef>
              <a:spcAft>
                <a:spcPct val="0"/>
              </a:spcAft>
              <a:defRPr sz="2000">
                <a:solidFill>
                  <a:schemeClr val="tx1"/>
                </a:solidFill>
                <a:latin typeface="Arial" charset="0"/>
                <a:cs typeface="Arial" charset="0"/>
              </a:defRPr>
            </a:lvl9pPr>
          </a:lstStyle>
          <a:p>
            <a:pPr algn="ctr">
              <a:defRPr/>
            </a:pPr>
            <a:r>
              <a:rPr lang="zh-CN" altLang="en-US" sz="1100">
                <a:ea typeface="宋体" charset="-122"/>
              </a:rPr>
              <a:t>                                  首都师范大学信息工程学院      </a:t>
            </a:r>
          </a:p>
        </p:txBody>
      </p:sp>
      <p:sp>
        <p:nvSpPr>
          <p:cNvPr id="4" name="标题 1"/>
          <p:cNvSpPr>
            <a:spLocks noGrp="1"/>
          </p:cNvSpPr>
          <p:nvPr>
            <p:ph type="title"/>
          </p:nvPr>
        </p:nvSpPr>
        <p:spPr>
          <a:xfrm>
            <a:off x="179388" y="0"/>
            <a:ext cx="8458200" cy="685800"/>
          </a:xfrm>
        </p:spPr>
        <p:txBody>
          <a:bodyPr/>
          <a:lstStyle/>
          <a:p>
            <a:r>
              <a:rPr lang="zh-CN" altLang="en-US"/>
              <a:t>单击此处编辑母版标题样式</a:t>
            </a:r>
          </a:p>
        </p:txBody>
      </p:sp>
      <p:sp>
        <p:nvSpPr>
          <p:cNvPr id="5" name="表格占位符 2"/>
          <p:cNvSpPr>
            <a:spLocks noGrp="1"/>
          </p:cNvSpPr>
          <p:nvPr>
            <p:ph type="tbl" idx="1"/>
          </p:nvPr>
        </p:nvSpPr>
        <p:spPr>
          <a:xfrm>
            <a:off x="381000" y="908050"/>
            <a:ext cx="8382000" cy="5340350"/>
          </a:xfrm>
        </p:spPr>
        <p:txBody>
          <a:bodyPr/>
          <a:lstStyle/>
          <a:p>
            <a:pPr lvl="0"/>
            <a:r>
              <a:rPr lang="zh-CN" altLang="en-US" noProof="0"/>
              <a:t>单击图标添加表格</a:t>
            </a:r>
          </a:p>
        </p:txBody>
      </p:sp>
    </p:spTree>
    <p:extLst>
      <p:ext uri="{BB962C8B-B14F-4D97-AF65-F5344CB8AC3E}">
        <p14:creationId xmlns:p14="http://schemas.microsoft.com/office/powerpoint/2010/main" val="39946417"/>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68313" y="214313"/>
            <a:ext cx="8475662" cy="59182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Rectangle 11">
            <a:extLst>
              <a:ext uri="{FF2B5EF4-FFF2-40B4-BE49-F238E27FC236}">
                <a16:creationId xmlns:a16="http://schemas.microsoft.com/office/drawing/2014/main" id="{2CF658D1-831E-135C-27FC-86689F556396}"/>
              </a:ext>
            </a:extLst>
          </p:cNvPr>
          <p:cNvSpPr>
            <a:spLocks noGrp="1" noChangeArrowheads="1"/>
          </p:cNvSpPr>
          <p:nvPr>
            <p:ph type="dt" sz="half" idx="10"/>
          </p:nvPr>
        </p:nvSpPr>
        <p:spPr>
          <a:xfrm>
            <a:off x="0" y="0"/>
            <a:ext cx="0" cy="0"/>
          </a:xfrm>
        </p:spPr>
        <p:txBody>
          <a:bodyPr/>
          <a:lstStyle>
            <a:lvl1pPr>
              <a:defRPr/>
            </a:lvl1pPr>
          </a:lstStyle>
          <a:p>
            <a:pPr>
              <a:defRPr/>
            </a:pPr>
            <a:endParaRPr lang="en-US" altLang="zh-CN"/>
          </a:p>
        </p:txBody>
      </p:sp>
      <p:sp>
        <p:nvSpPr>
          <p:cNvPr id="4" name="Rectangle 12">
            <a:extLst>
              <a:ext uri="{FF2B5EF4-FFF2-40B4-BE49-F238E27FC236}">
                <a16:creationId xmlns:a16="http://schemas.microsoft.com/office/drawing/2014/main" id="{B836328C-5A41-6611-73B5-30773E485E4B}"/>
              </a:ext>
            </a:extLst>
          </p:cNvPr>
          <p:cNvSpPr>
            <a:spLocks noGrp="1" noChangeArrowheads="1"/>
          </p:cNvSpPr>
          <p:nvPr>
            <p:ph type="ftr" sz="quarter" idx="11"/>
          </p:nvPr>
        </p:nvSpPr>
        <p:spPr>
          <a:xfrm>
            <a:off x="0" y="0"/>
            <a:ext cx="0" cy="0"/>
          </a:xfrm>
        </p:spPr>
        <p:txBody>
          <a:bodyPr/>
          <a:lstStyle>
            <a:lvl1pPr>
              <a:defRPr>
                <a:latin typeface="Times New Roman" charset="0"/>
                <a:ea typeface="宋体" charset="-122"/>
              </a:defRPr>
            </a:lvl1pPr>
          </a:lstStyle>
          <a:p>
            <a:pPr>
              <a:defRPr/>
            </a:pPr>
            <a:endParaRPr lang="en-US" altLang="zh-CN"/>
          </a:p>
        </p:txBody>
      </p:sp>
      <p:sp>
        <p:nvSpPr>
          <p:cNvPr id="5" name="Rectangle 13">
            <a:extLst>
              <a:ext uri="{FF2B5EF4-FFF2-40B4-BE49-F238E27FC236}">
                <a16:creationId xmlns:a16="http://schemas.microsoft.com/office/drawing/2014/main" id="{65795774-FDA5-63B2-85A3-D923FF46467C}"/>
              </a:ext>
            </a:extLst>
          </p:cNvPr>
          <p:cNvSpPr>
            <a:spLocks noGrp="1" noChangeArrowheads="1"/>
          </p:cNvSpPr>
          <p:nvPr>
            <p:ph type="sldNum" sz="quarter" idx="12"/>
          </p:nvPr>
        </p:nvSpPr>
        <p:spPr>
          <a:xfrm>
            <a:off x="0" y="0"/>
            <a:ext cx="0" cy="0"/>
          </a:xfrm>
        </p:spPr>
        <p:txBody>
          <a:bodyPr/>
          <a:lstStyle>
            <a:lvl1pPr>
              <a:defRPr/>
            </a:lvl1pPr>
          </a:lstStyle>
          <a:p>
            <a:pPr>
              <a:defRPr/>
            </a:pPr>
            <a:fld id="{7924CDF4-AAB4-4273-8E4F-AE8ABE95E92B}" type="slidenum">
              <a:rPr lang="en-US" altLang="zh-CN"/>
              <a:pPr>
                <a:defRPr/>
              </a:pPr>
              <a:t>‹#›</a:t>
            </a:fld>
            <a:endParaRPr lang="en-US" altLang="zh-CN"/>
          </a:p>
        </p:txBody>
      </p:sp>
    </p:spTree>
    <p:extLst>
      <p:ext uri="{BB962C8B-B14F-4D97-AF65-F5344CB8AC3E}">
        <p14:creationId xmlns:p14="http://schemas.microsoft.com/office/powerpoint/2010/main" val="3515451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extLst>
      <p:ext uri="{BB962C8B-B14F-4D97-AF65-F5344CB8AC3E}">
        <p14:creationId xmlns:p14="http://schemas.microsoft.com/office/powerpoint/2010/main" val="28308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Content Placeholder 2"/>
          <p:cNvSpPr>
            <a:spLocks noGrp="1"/>
          </p:cNvSpPr>
          <p:nvPr>
            <p:ph sz="half" idx="1"/>
          </p:nvPr>
        </p:nvSpPr>
        <p:spPr>
          <a:xfrm>
            <a:off x="638175" y="1362075"/>
            <a:ext cx="3871913" cy="49720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Content Placeholder 3"/>
          <p:cNvSpPr>
            <a:spLocks noGrp="1"/>
          </p:cNvSpPr>
          <p:nvPr>
            <p:ph sz="half" idx="2"/>
          </p:nvPr>
        </p:nvSpPr>
        <p:spPr>
          <a:xfrm>
            <a:off x="4662488" y="1362075"/>
            <a:ext cx="3871912" cy="49720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Tree>
    <p:extLst>
      <p:ext uri="{BB962C8B-B14F-4D97-AF65-F5344CB8AC3E}">
        <p14:creationId xmlns:p14="http://schemas.microsoft.com/office/powerpoint/2010/main" val="11901996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Tree>
    <p:extLst>
      <p:ext uri="{BB962C8B-B14F-4D97-AF65-F5344CB8AC3E}">
        <p14:creationId xmlns:p14="http://schemas.microsoft.com/office/powerpoint/2010/main" val="2022241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357762" y="445070"/>
            <a:ext cx="7591425" cy="762000"/>
          </a:xfrm>
        </p:spPr>
        <p:txBody>
          <a:bodyPr/>
          <a:lstStyle/>
          <a:p>
            <a:r>
              <a:rPr lang="zh-CN" altLang="en-US"/>
              <a:t>单击此处编辑母版标题样式</a:t>
            </a:r>
            <a:endParaRPr lang="en-US"/>
          </a:p>
        </p:txBody>
      </p:sp>
    </p:spTree>
    <p:extLst>
      <p:ext uri="{BB962C8B-B14F-4D97-AF65-F5344CB8AC3E}">
        <p14:creationId xmlns:p14="http://schemas.microsoft.com/office/powerpoint/2010/main" val="1730760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0800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9341308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将图片拖动到占位符，或单击添加图标</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830896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6" Type="http://schemas.openxmlformats.org/officeDocument/2006/relationships/theme" Target="../theme/theme2.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374090" y="371182"/>
            <a:ext cx="7591425"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a:t>单击此处编辑母版标题样式</a:t>
            </a:r>
            <a:endParaRPr lang="en-US" dirty="0"/>
          </a:p>
        </p:txBody>
      </p:sp>
      <p:sp>
        <p:nvSpPr>
          <p:cNvPr id="8195" name="Rectangle 3"/>
          <p:cNvSpPr>
            <a:spLocks noGrp="1" noChangeArrowheads="1"/>
          </p:cNvSpPr>
          <p:nvPr>
            <p:ph type="body" idx="1"/>
          </p:nvPr>
        </p:nvSpPr>
        <p:spPr bwMode="auto">
          <a:xfrm>
            <a:off x="396875" y="1362075"/>
            <a:ext cx="7896225" cy="4972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1032" name="Rectangle 8"/>
          <p:cNvSpPr>
            <a:spLocks noChangeArrowheads="1"/>
          </p:cNvSpPr>
          <p:nvPr/>
        </p:nvSpPr>
        <p:spPr bwMode="auto">
          <a:xfrm>
            <a:off x="0" y="0"/>
            <a:ext cx="9144000" cy="228600"/>
          </a:xfrm>
          <a:prstGeom prst="rect">
            <a:avLst/>
          </a:prstGeom>
          <a:solidFill>
            <a:srgbClr val="990000"/>
          </a:solidFill>
          <a:ln w="9525">
            <a:noFill/>
            <a:miter lim="800000"/>
            <a:headEnd/>
            <a:tailEnd/>
          </a:ln>
          <a:effectLst/>
        </p:spPr>
        <p:txBody>
          <a:bodyPr wrap="none" anchor="ctr"/>
          <a:lstStyle/>
          <a:p>
            <a:pPr algn="ctr">
              <a:defRPr/>
            </a:pPr>
            <a:endParaRPr lang="en-US" b="0">
              <a:latin typeface="Times New Roman" pitchFamily="18" charset="0"/>
            </a:endParaRPr>
          </a:p>
        </p:txBody>
      </p:sp>
      <p:sp>
        <p:nvSpPr>
          <p:cNvPr id="7" name="Text Box 5"/>
          <p:cNvSpPr txBox="1">
            <a:spLocks noChangeArrowheads="1"/>
          </p:cNvSpPr>
          <p:nvPr/>
        </p:nvSpPr>
        <p:spPr bwMode="auto">
          <a:xfrm>
            <a:off x="5486400" y="-26988"/>
            <a:ext cx="3721101" cy="276999"/>
          </a:xfrm>
          <a:prstGeom prst="rect">
            <a:avLst/>
          </a:prstGeom>
          <a:noFill/>
          <a:ln w="25400">
            <a:noFill/>
            <a:miter lim="800000"/>
            <a:headEnd/>
            <a:tailEnd/>
          </a:ln>
          <a:effectLst/>
        </p:spPr>
        <p:txBody>
          <a:bodyPr wrap="square">
            <a:spAutoFit/>
          </a:bodyPr>
          <a:lstStyle/>
          <a:p>
            <a:pPr algn="r">
              <a:defRPr/>
            </a:pPr>
            <a:r>
              <a:rPr lang="en-US" altLang="zh-CN" sz="1200" dirty="0">
                <a:solidFill>
                  <a:schemeClr val="bg1"/>
                </a:solidFill>
                <a:latin typeface="Times New Roman" pitchFamily="18" charset="0"/>
              </a:rPr>
              <a:t>Introduction</a:t>
            </a:r>
            <a:r>
              <a:rPr lang="en-US" altLang="zh-CN" sz="1200" baseline="0" dirty="0">
                <a:solidFill>
                  <a:schemeClr val="bg1"/>
                </a:solidFill>
                <a:latin typeface="Times New Roman" pitchFamily="18" charset="0"/>
              </a:rPr>
              <a:t> </a:t>
            </a:r>
            <a:r>
              <a:rPr lang="en-US" altLang="zh-CN" sz="1200" dirty="0">
                <a:solidFill>
                  <a:schemeClr val="bg1"/>
                </a:solidFill>
                <a:latin typeface="Times New Roman" pitchFamily="18" charset="0"/>
              </a:rPr>
              <a:t>to Computer Systems</a:t>
            </a:r>
          </a:p>
        </p:txBody>
      </p:sp>
    </p:spTree>
    <p:extLst>
      <p:ext uri="{BB962C8B-B14F-4D97-AF65-F5344CB8AC3E}">
        <p14:creationId xmlns:p14="http://schemas.microsoft.com/office/powerpoint/2010/main" val="1063347575"/>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Lst>
  <p:txStyles>
    <p:title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p:titleStyle>
    <p:bodyStyle>
      <a:lvl1pPr marL="342900" indent="-342900" algn="l" rtl="0" eaLnBrk="1" fontAlgn="base" hangingPunct="1">
        <a:spcBef>
          <a:spcPct val="20000"/>
        </a:spcBef>
        <a:spcAft>
          <a:spcPct val="0"/>
        </a:spcAft>
        <a:buClr>
          <a:srgbClr val="99000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99000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Line 2">
            <a:extLst>
              <a:ext uri="{FF2B5EF4-FFF2-40B4-BE49-F238E27FC236}">
                <a16:creationId xmlns:a16="http://schemas.microsoft.com/office/drawing/2014/main" id="{8F7A5C1F-A175-B5D4-2364-88E88F7975AC}"/>
              </a:ext>
            </a:extLst>
          </p:cNvPr>
          <p:cNvSpPr>
            <a:spLocks noChangeShapeType="1"/>
          </p:cNvSpPr>
          <p:nvPr/>
        </p:nvSpPr>
        <p:spPr bwMode="auto">
          <a:xfrm>
            <a:off x="0" y="836613"/>
            <a:ext cx="9144000" cy="0"/>
          </a:xfrm>
          <a:prstGeom prst="line">
            <a:avLst/>
          </a:prstGeom>
          <a:ln>
            <a:solidFill>
              <a:schemeClr val="tx2">
                <a:lumMod val="50000"/>
              </a:schemeClr>
            </a:solidFill>
            <a:headEnd/>
            <a:tailEnd/>
          </a:ln>
        </p:spPr>
        <p:style>
          <a:lnRef idx="3">
            <a:schemeClr val="accent1"/>
          </a:lnRef>
          <a:fillRef idx="0">
            <a:schemeClr val="accent1"/>
          </a:fillRef>
          <a:effectRef idx="2">
            <a:schemeClr val="accent1"/>
          </a:effectRef>
          <a:fontRef idx="minor">
            <a:schemeClr val="tx1"/>
          </a:fontRef>
        </p:style>
        <p:txBody>
          <a:bodyPr wrap="none" lIns="0" tIns="0" rIns="0" bIns="0" anchor="ctr"/>
          <a:lstStyle/>
          <a:p>
            <a:pPr algn="ctr">
              <a:defRPr/>
            </a:pPr>
            <a:endParaRPr lang="zh-CN" altLang="en-US"/>
          </a:p>
        </p:txBody>
      </p:sp>
      <p:sp>
        <p:nvSpPr>
          <p:cNvPr id="1027" name="Rectangle 5">
            <a:extLst>
              <a:ext uri="{FF2B5EF4-FFF2-40B4-BE49-F238E27FC236}">
                <a16:creationId xmlns:a16="http://schemas.microsoft.com/office/drawing/2014/main" id="{7AB13B3C-CCBB-1B26-2E50-FCA6D9FE94C6}"/>
              </a:ext>
            </a:extLst>
          </p:cNvPr>
          <p:cNvSpPr>
            <a:spLocks noGrp="1" noChangeArrowheads="1"/>
          </p:cNvSpPr>
          <p:nvPr>
            <p:ph type="title"/>
          </p:nvPr>
        </p:nvSpPr>
        <p:spPr bwMode="auto">
          <a:xfrm>
            <a:off x="179388" y="0"/>
            <a:ext cx="8713787" cy="98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nl-NL"/>
              <a:t>单击此处编辑母版标题样式</a:t>
            </a:r>
          </a:p>
        </p:txBody>
      </p:sp>
      <p:sp>
        <p:nvSpPr>
          <p:cNvPr id="1028" name="Rectangle 6">
            <a:extLst>
              <a:ext uri="{FF2B5EF4-FFF2-40B4-BE49-F238E27FC236}">
                <a16:creationId xmlns:a16="http://schemas.microsoft.com/office/drawing/2014/main" id="{91FA3FC3-213C-4167-F099-39D3954D1B52}"/>
              </a:ext>
            </a:extLst>
          </p:cNvPr>
          <p:cNvSpPr>
            <a:spLocks noGrp="1" noChangeArrowheads="1"/>
          </p:cNvSpPr>
          <p:nvPr>
            <p:ph type="body" idx="1"/>
          </p:nvPr>
        </p:nvSpPr>
        <p:spPr bwMode="auto">
          <a:xfrm>
            <a:off x="381000" y="1052513"/>
            <a:ext cx="8382000" cy="532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nl-NL"/>
              <a:t>单击此处编辑母版文本样式</a:t>
            </a:r>
          </a:p>
          <a:p>
            <a:pPr lvl="1"/>
            <a:r>
              <a:rPr lang="zh-CN" altLang="nl-NL"/>
              <a:t>第二级</a:t>
            </a:r>
          </a:p>
          <a:p>
            <a:pPr lvl="2"/>
            <a:r>
              <a:rPr lang="zh-CN" altLang="nl-NL"/>
              <a:t>第三级</a:t>
            </a:r>
          </a:p>
          <a:p>
            <a:pPr lvl="3"/>
            <a:r>
              <a:rPr lang="zh-CN" altLang="nl-NL"/>
              <a:t>第四级</a:t>
            </a:r>
          </a:p>
          <a:p>
            <a:pPr lvl="4"/>
            <a:r>
              <a:rPr lang="zh-CN" altLang="nl-NL"/>
              <a:t>第五级</a:t>
            </a:r>
          </a:p>
        </p:txBody>
      </p:sp>
      <p:sp>
        <p:nvSpPr>
          <p:cNvPr id="6150" name="Rectangle 8">
            <a:extLst>
              <a:ext uri="{FF2B5EF4-FFF2-40B4-BE49-F238E27FC236}">
                <a16:creationId xmlns:a16="http://schemas.microsoft.com/office/drawing/2014/main" id="{C95F3E74-CCBB-484E-32E8-C00C6291DEA3}"/>
              </a:ext>
            </a:extLst>
          </p:cNvPr>
          <p:cNvSpPr>
            <a:spLocks noChangeArrowheads="1"/>
          </p:cNvSpPr>
          <p:nvPr/>
        </p:nvSpPr>
        <p:spPr bwMode="auto">
          <a:xfrm>
            <a:off x="8548688" y="6699250"/>
            <a:ext cx="309562" cy="158750"/>
          </a:xfrm>
          <a:prstGeom prst="rect">
            <a:avLst/>
          </a:prstGeom>
          <a:noFill/>
          <a:ln>
            <a:noFill/>
          </a:ln>
        </p:spPr>
        <p:txBody>
          <a:bodyPr lIns="0" tIns="0" rIns="0" bIns="0"/>
          <a:lstStyle>
            <a:lvl1pPr>
              <a:defRPr sz="2000" b="1">
                <a:solidFill>
                  <a:schemeClr val="tx1"/>
                </a:solidFill>
                <a:latin typeface="Comic Sans MS" panose="030F0702030302020204" pitchFamily="66" charset="0"/>
                <a:ea typeface="宋体" panose="02010600030101010101" pitchFamily="2" charset="-122"/>
              </a:defRPr>
            </a:lvl1pPr>
            <a:lvl2pPr marL="742950" indent="-285750">
              <a:defRPr sz="2000" b="1">
                <a:solidFill>
                  <a:schemeClr val="tx1"/>
                </a:solidFill>
                <a:latin typeface="Comic Sans MS" panose="030F0702030302020204" pitchFamily="66" charset="0"/>
                <a:ea typeface="宋体" panose="02010600030101010101" pitchFamily="2" charset="-122"/>
              </a:defRPr>
            </a:lvl2pPr>
            <a:lvl3pPr marL="1143000" indent="-228600">
              <a:defRPr sz="2000" b="1">
                <a:solidFill>
                  <a:schemeClr val="tx1"/>
                </a:solidFill>
                <a:latin typeface="Comic Sans MS" panose="030F0702030302020204" pitchFamily="66" charset="0"/>
                <a:ea typeface="宋体" panose="02010600030101010101" pitchFamily="2" charset="-122"/>
              </a:defRPr>
            </a:lvl3pPr>
            <a:lvl4pPr marL="1600200" indent="-228600">
              <a:defRPr sz="2000" b="1">
                <a:solidFill>
                  <a:schemeClr val="tx1"/>
                </a:solidFill>
                <a:latin typeface="Comic Sans MS" panose="030F0702030302020204" pitchFamily="66" charset="0"/>
                <a:ea typeface="宋体" panose="02010600030101010101" pitchFamily="2" charset="-122"/>
              </a:defRPr>
            </a:lvl4pPr>
            <a:lvl5pPr marL="2057400" indent="-228600">
              <a:defRPr sz="2000" b="1">
                <a:solidFill>
                  <a:schemeClr val="tx1"/>
                </a:solidFill>
                <a:latin typeface="Comic Sans MS" panose="030F0702030302020204" pitchFamily="66" charset="0"/>
                <a:ea typeface="宋体" panose="02010600030101010101" pitchFamily="2" charset="-122"/>
              </a:defRPr>
            </a:lvl5pPr>
            <a:lvl6pPr marL="25146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6pPr>
            <a:lvl7pPr marL="29718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7pPr>
            <a:lvl8pPr marL="34290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8pPr>
            <a:lvl9pPr marL="38862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9pPr>
          </a:lstStyle>
          <a:p>
            <a:pPr>
              <a:defRPr/>
            </a:pPr>
            <a:fld id="{19C92243-6926-4874-BBD1-5D32036426D8}" type="slidenum">
              <a:rPr kumimoji="1" lang="en-GB" altLang="zh-CN" sz="1000" smtClean="0">
                <a:solidFill>
                  <a:srgbClr val="000000"/>
                </a:solidFill>
              </a:rPr>
              <a:pPr>
                <a:defRPr/>
              </a:pPr>
              <a:t>‹#›</a:t>
            </a:fld>
            <a:endParaRPr kumimoji="1" lang="en-GB" altLang="zh-CN" sz="1000">
              <a:solidFill>
                <a:srgbClr val="000000"/>
              </a:solidFill>
            </a:endParaRPr>
          </a:p>
        </p:txBody>
      </p:sp>
      <p:grpSp>
        <p:nvGrpSpPr>
          <p:cNvPr id="1030" name="Group 9">
            <a:extLst>
              <a:ext uri="{FF2B5EF4-FFF2-40B4-BE49-F238E27FC236}">
                <a16:creationId xmlns:a16="http://schemas.microsoft.com/office/drawing/2014/main" id="{7D3E6D1D-BCA0-4235-E6D4-3207C29DF3E0}"/>
              </a:ext>
            </a:extLst>
          </p:cNvPr>
          <p:cNvGrpSpPr>
            <a:grpSpLocks/>
          </p:cNvGrpSpPr>
          <p:nvPr/>
        </p:nvGrpSpPr>
        <p:grpSpPr bwMode="auto">
          <a:xfrm>
            <a:off x="-838200" y="-6350"/>
            <a:ext cx="10526713" cy="6864350"/>
            <a:chOff x="0" y="0"/>
            <a:chExt cx="6631" cy="4324"/>
          </a:xfrm>
        </p:grpSpPr>
        <p:sp>
          <p:nvSpPr>
            <p:cNvPr id="1032" name="Freeform 10">
              <a:extLst>
                <a:ext uri="{FF2B5EF4-FFF2-40B4-BE49-F238E27FC236}">
                  <a16:creationId xmlns:a16="http://schemas.microsoft.com/office/drawing/2014/main" id="{0A55CD47-3DEF-9C1E-DA11-91BBDFCE47BD}"/>
                </a:ext>
              </a:extLst>
            </p:cNvPr>
            <p:cNvSpPr>
              <a:spLocks/>
            </p:cNvSpPr>
            <p:nvPr userDrawn="1"/>
          </p:nvSpPr>
          <p:spPr bwMode="auto">
            <a:xfrm>
              <a:off x="469" y="176"/>
              <a:ext cx="1710" cy="176"/>
            </a:xfrm>
            <a:custGeom>
              <a:avLst/>
              <a:gdLst>
                <a:gd name="T0" fmla="*/ 0 w 1710"/>
                <a:gd name="T1" fmla="*/ 0 h 216"/>
                <a:gd name="T2" fmla="*/ 1710 w 1710"/>
                <a:gd name="T3" fmla="*/ 0 h 216"/>
                <a:gd name="T4" fmla="*/ 1710 w 1710"/>
                <a:gd name="T5" fmla="*/ 6 h 216"/>
                <a:gd name="T6" fmla="*/ 0 w 1710"/>
                <a:gd name="T7" fmla="*/ 6 h 21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10" h="216">
                  <a:moveTo>
                    <a:pt x="0" y="0"/>
                  </a:moveTo>
                  <a:lnTo>
                    <a:pt x="1710" y="0"/>
                  </a:lnTo>
                  <a:lnTo>
                    <a:pt x="1710" y="216"/>
                  </a:lnTo>
                  <a:lnTo>
                    <a:pt x="0" y="2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cap="flat" cmpd="sng">
                  <a:solidFill>
                    <a:srgbClr val="000000"/>
                  </a:solidFill>
                  <a:prstDash val="solid"/>
                  <a:round/>
                  <a:headEnd/>
                  <a:tailEnd/>
                </a14:hiddenLine>
              </a:ext>
            </a:extLst>
          </p:spPr>
          <p:txBody>
            <a:bodyPr lIns="0" tIns="0" rIns="0" bIns="0">
              <a:spAutoFit/>
            </a:bodyPr>
            <a:lstStyle/>
            <a:p>
              <a:endParaRPr lang="zh-CN" altLang="en-US"/>
            </a:p>
          </p:txBody>
        </p:sp>
        <p:grpSp>
          <p:nvGrpSpPr>
            <p:cNvPr id="1033" name="Group 11">
              <a:extLst>
                <a:ext uri="{FF2B5EF4-FFF2-40B4-BE49-F238E27FC236}">
                  <a16:creationId xmlns:a16="http://schemas.microsoft.com/office/drawing/2014/main" id="{E07DB1F1-3F66-CCB8-415A-9F366DB6617A}"/>
                </a:ext>
              </a:extLst>
            </p:cNvPr>
            <p:cNvGrpSpPr>
              <a:grpSpLocks/>
            </p:cNvGrpSpPr>
            <p:nvPr userDrawn="1"/>
          </p:nvGrpSpPr>
          <p:grpSpPr bwMode="auto">
            <a:xfrm>
              <a:off x="0" y="0"/>
              <a:ext cx="6631" cy="4324"/>
              <a:chOff x="0" y="0"/>
              <a:chExt cx="6631" cy="4324"/>
            </a:xfrm>
          </p:grpSpPr>
          <p:sp>
            <p:nvSpPr>
              <p:cNvPr id="1034" name="Line 12">
                <a:extLst>
                  <a:ext uri="{FF2B5EF4-FFF2-40B4-BE49-F238E27FC236}">
                    <a16:creationId xmlns:a16="http://schemas.microsoft.com/office/drawing/2014/main" id="{C7155715-6D67-234A-A520-048196372839}"/>
                  </a:ext>
                </a:extLst>
              </p:cNvPr>
              <p:cNvSpPr>
                <a:spLocks noChangeShapeType="1"/>
              </p:cNvSpPr>
              <p:nvPr userDrawn="1"/>
            </p:nvSpPr>
            <p:spPr bwMode="auto">
              <a:xfrm>
                <a:off x="471" y="0"/>
                <a:ext cx="0" cy="4324"/>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19050">
                    <a:solidFill>
                      <a:srgbClr val="000000"/>
                    </a:solidFill>
                    <a:prstDash val="sysDot"/>
                    <a:round/>
                    <a:headEnd/>
                    <a:tailEnd/>
                  </a14:hiddenLine>
                </a:ext>
              </a:extLst>
            </p:spPr>
            <p:txBody>
              <a:bodyPr wrap="none"/>
              <a:lstStyle/>
              <a:p>
                <a:endParaRPr lang="zh-CN" altLang="en-US"/>
              </a:p>
            </p:txBody>
          </p:sp>
          <p:sp>
            <p:nvSpPr>
              <p:cNvPr id="1035" name="Line 13">
                <a:extLst>
                  <a:ext uri="{FF2B5EF4-FFF2-40B4-BE49-F238E27FC236}">
                    <a16:creationId xmlns:a16="http://schemas.microsoft.com/office/drawing/2014/main" id="{7F7D2931-D06B-3AD7-299C-F70F7603B24D}"/>
                  </a:ext>
                </a:extLst>
              </p:cNvPr>
              <p:cNvSpPr>
                <a:spLocks noChangeShapeType="1"/>
              </p:cNvSpPr>
              <p:nvPr userDrawn="1"/>
            </p:nvSpPr>
            <p:spPr bwMode="auto">
              <a:xfrm flipH="1">
                <a:off x="0" y="4298"/>
                <a:ext cx="624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6350">
                    <a:solidFill>
                      <a:srgbClr val="000000"/>
                    </a:solidFill>
                    <a:prstDash val="dash"/>
                    <a:round/>
                    <a:headEnd/>
                    <a:tailEnd/>
                  </a14:hiddenLine>
                </a:ext>
              </a:extLst>
            </p:spPr>
            <p:txBody>
              <a:bodyPr lIns="0" tIns="0" rIns="0" bIns="0">
                <a:spAutoFit/>
              </a:bodyPr>
              <a:lstStyle/>
              <a:p>
                <a:endParaRPr lang="zh-CN" altLang="en-US"/>
              </a:p>
            </p:txBody>
          </p:sp>
          <p:sp>
            <p:nvSpPr>
              <p:cNvPr id="1036" name="Line 14">
                <a:extLst>
                  <a:ext uri="{FF2B5EF4-FFF2-40B4-BE49-F238E27FC236}">
                    <a16:creationId xmlns:a16="http://schemas.microsoft.com/office/drawing/2014/main" id="{A2A8AC42-0A5C-55D5-BB6F-B033C865977A}"/>
                  </a:ext>
                </a:extLst>
              </p:cNvPr>
              <p:cNvSpPr>
                <a:spLocks noChangeShapeType="1"/>
              </p:cNvSpPr>
              <p:nvPr userDrawn="1"/>
            </p:nvSpPr>
            <p:spPr bwMode="auto">
              <a:xfrm>
                <a:off x="0" y="659"/>
                <a:ext cx="624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6350">
                    <a:solidFill>
                      <a:srgbClr val="000000"/>
                    </a:solidFill>
                    <a:round/>
                    <a:headEnd/>
                    <a:tailEnd/>
                  </a14:hiddenLine>
                </a:ext>
              </a:extLst>
            </p:spPr>
            <p:txBody>
              <a:bodyPr wrap="none" lIns="0" tIns="0" rIns="0" bIns="0">
                <a:spAutoFit/>
              </a:bodyPr>
              <a:lstStyle/>
              <a:p>
                <a:endParaRPr lang="zh-CN" altLang="en-US"/>
              </a:p>
            </p:txBody>
          </p:sp>
          <p:sp>
            <p:nvSpPr>
              <p:cNvPr id="1037" name="Line 15">
                <a:extLst>
                  <a:ext uri="{FF2B5EF4-FFF2-40B4-BE49-F238E27FC236}">
                    <a16:creationId xmlns:a16="http://schemas.microsoft.com/office/drawing/2014/main" id="{1CFD247A-C7C0-E064-5B55-5BEBA1B305CB}"/>
                  </a:ext>
                </a:extLst>
              </p:cNvPr>
              <p:cNvSpPr>
                <a:spLocks noChangeShapeType="1"/>
              </p:cNvSpPr>
              <p:nvPr userDrawn="1"/>
            </p:nvSpPr>
            <p:spPr bwMode="auto">
              <a:xfrm>
                <a:off x="0" y="1248"/>
                <a:ext cx="624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6350">
                    <a:solidFill>
                      <a:srgbClr val="000000"/>
                    </a:solidFill>
                    <a:round/>
                    <a:headEnd/>
                    <a:tailEnd/>
                  </a14:hiddenLine>
                </a:ext>
              </a:extLst>
            </p:spPr>
            <p:txBody>
              <a:bodyPr wrap="none" lIns="0" tIns="0" rIns="0" bIns="0">
                <a:spAutoFit/>
              </a:bodyPr>
              <a:lstStyle/>
              <a:p>
                <a:endParaRPr lang="zh-CN" altLang="en-US"/>
              </a:p>
            </p:txBody>
          </p:sp>
          <p:sp>
            <p:nvSpPr>
              <p:cNvPr id="1038" name="Line 16">
                <a:extLst>
                  <a:ext uri="{FF2B5EF4-FFF2-40B4-BE49-F238E27FC236}">
                    <a16:creationId xmlns:a16="http://schemas.microsoft.com/office/drawing/2014/main" id="{253D0ECB-403B-1E67-630A-3301952D2CCE}"/>
                  </a:ext>
                </a:extLst>
              </p:cNvPr>
              <p:cNvSpPr>
                <a:spLocks noChangeShapeType="1"/>
              </p:cNvSpPr>
              <p:nvPr userDrawn="1"/>
            </p:nvSpPr>
            <p:spPr bwMode="auto">
              <a:xfrm>
                <a:off x="0" y="4041"/>
                <a:ext cx="624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6350">
                    <a:solidFill>
                      <a:srgbClr val="000000"/>
                    </a:solidFill>
                    <a:prstDash val="dash"/>
                    <a:round/>
                    <a:headEnd/>
                    <a:tailEnd/>
                  </a14:hiddenLine>
                </a:ext>
              </a:extLst>
            </p:spPr>
            <p:txBody>
              <a:bodyPr wrap="none" lIns="0" tIns="0" rIns="0" bIns="0">
                <a:spAutoFit/>
              </a:bodyPr>
              <a:lstStyle/>
              <a:p>
                <a:endParaRPr lang="zh-CN" altLang="en-US"/>
              </a:p>
            </p:txBody>
          </p:sp>
          <p:sp>
            <p:nvSpPr>
              <p:cNvPr id="1039" name="Line 17">
                <a:extLst>
                  <a:ext uri="{FF2B5EF4-FFF2-40B4-BE49-F238E27FC236}">
                    <a16:creationId xmlns:a16="http://schemas.microsoft.com/office/drawing/2014/main" id="{70BD5049-C0B7-C36A-ACE1-9BA843C2A5AF}"/>
                  </a:ext>
                </a:extLst>
              </p:cNvPr>
              <p:cNvSpPr>
                <a:spLocks noChangeShapeType="1"/>
              </p:cNvSpPr>
              <p:nvPr userDrawn="1"/>
            </p:nvSpPr>
            <p:spPr bwMode="auto">
              <a:xfrm>
                <a:off x="5840" y="4"/>
                <a:ext cx="0" cy="432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6350">
                    <a:solidFill>
                      <a:srgbClr val="000000"/>
                    </a:solidFill>
                    <a:prstDash val="dash"/>
                    <a:round/>
                    <a:headEnd/>
                    <a:tailEnd/>
                  </a14:hiddenLine>
                </a:ext>
              </a:extLst>
            </p:spPr>
            <p:txBody>
              <a:bodyPr wrap="none" lIns="0" tIns="0" rIns="0" bIns="0">
                <a:spAutoFit/>
              </a:bodyPr>
              <a:lstStyle/>
              <a:p>
                <a:endParaRPr lang="zh-CN" altLang="en-US"/>
              </a:p>
            </p:txBody>
          </p:sp>
          <p:sp>
            <p:nvSpPr>
              <p:cNvPr id="1040" name="Line 18">
                <a:extLst>
                  <a:ext uri="{FF2B5EF4-FFF2-40B4-BE49-F238E27FC236}">
                    <a16:creationId xmlns:a16="http://schemas.microsoft.com/office/drawing/2014/main" id="{6D0E6309-1068-9E42-568D-72AE83BD1B0A}"/>
                  </a:ext>
                </a:extLst>
              </p:cNvPr>
              <p:cNvSpPr>
                <a:spLocks noChangeShapeType="1"/>
              </p:cNvSpPr>
              <p:nvPr userDrawn="1"/>
            </p:nvSpPr>
            <p:spPr bwMode="auto">
              <a:xfrm>
                <a:off x="4888" y="4"/>
                <a:ext cx="0" cy="4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6350">
                    <a:solidFill>
                      <a:srgbClr val="000000"/>
                    </a:solidFill>
                    <a:prstDash val="dash"/>
                    <a:round/>
                    <a:headEnd/>
                    <a:tailEnd/>
                  </a14:hiddenLine>
                </a:ext>
              </a:extLst>
            </p:spPr>
            <p:txBody>
              <a:bodyPr lIns="0" tIns="0" rIns="0" bIns="0">
                <a:spAutoFit/>
              </a:bodyPr>
              <a:lstStyle/>
              <a:p>
                <a:endParaRPr lang="zh-CN" altLang="en-US"/>
              </a:p>
            </p:txBody>
          </p:sp>
          <p:sp>
            <p:nvSpPr>
              <p:cNvPr id="1041" name="Line 19">
                <a:extLst>
                  <a:ext uri="{FF2B5EF4-FFF2-40B4-BE49-F238E27FC236}">
                    <a16:creationId xmlns:a16="http://schemas.microsoft.com/office/drawing/2014/main" id="{8D283B82-66E8-FD3E-BC2A-E466D8A725EF}"/>
                  </a:ext>
                </a:extLst>
              </p:cNvPr>
              <p:cNvSpPr>
                <a:spLocks noChangeShapeType="1"/>
              </p:cNvSpPr>
              <p:nvPr userDrawn="1"/>
            </p:nvSpPr>
            <p:spPr bwMode="auto">
              <a:xfrm flipH="1">
                <a:off x="0" y="176"/>
                <a:ext cx="624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6350">
                    <a:solidFill>
                      <a:srgbClr val="000000"/>
                    </a:solidFill>
                    <a:prstDash val="dash"/>
                    <a:round/>
                    <a:headEnd/>
                    <a:tailEnd/>
                  </a14:hiddenLine>
                </a:ext>
              </a:extLst>
            </p:spPr>
            <p:txBody>
              <a:bodyPr lIns="0" tIns="0" rIns="0" bIns="0">
                <a:spAutoFit/>
              </a:bodyPr>
              <a:lstStyle/>
              <a:p>
                <a:endParaRPr lang="zh-CN" altLang="en-US"/>
              </a:p>
            </p:txBody>
          </p:sp>
          <p:sp>
            <p:nvSpPr>
              <p:cNvPr id="1042" name="Line 20">
                <a:extLst>
                  <a:ext uri="{FF2B5EF4-FFF2-40B4-BE49-F238E27FC236}">
                    <a16:creationId xmlns:a16="http://schemas.microsoft.com/office/drawing/2014/main" id="{CCFAD6E2-1E75-BD4A-5651-7A94F001773C}"/>
                  </a:ext>
                </a:extLst>
              </p:cNvPr>
              <p:cNvSpPr>
                <a:spLocks noChangeShapeType="1"/>
              </p:cNvSpPr>
              <p:nvPr userDrawn="1"/>
            </p:nvSpPr>
            <p:spPr bwMode="auto">
              <a:xfrm flipH="1">
                <a:off x="0" y="348"/>
                <a:ext cx="624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6350">
                    <a:solidFill>
                      <a:srgbClr val="000000"/>
                    </a:solidFill>
                    <a:prstDash val="dash"/>
                    <a:round/>
                    <a:headEnd/>
                    <a:tailEnd/>
                  </a14:hiddenLine>
                </a:ext>
              </a:extLst>
            </p:spPr>
            <p:txBody>
              <a:bodyPr lIns="0" tIns="0" rIns="0" bIns="0">
                <a:spAutoFit/>
              </a:bodyPr>
              <a:lstStyle/>
              <a:p>
                <a:endParaRPr lang="zh-CN" altLang="en-US"/>
              </a:p>
            </p:txBody>
          </p:sp>
          <p:sp>
            <p:nvSpPr>
              <p:cNvPr id="1043" name="Line 21">
                <a:extLst>
                  <a:ext uri="{FF2B5EF4-FFF2-40B4-BE49-F238E27FC236}">
                    <a16:creationId xmlns:a16="http://schemas.microsoft.com/office/drawing/2014/main" id="{F5A55285-C94C-E4E6-C6F5-0C6DEE6D9B60}"/>
                  </a:ext>
                </a:extLst>
              </p:cNvPr>
              <p:cNvSpPr>
                <a:spLocks noChangeShapeType="1"/>
              </p:cNvSpPr>
              <p:nvPr userDrawn="1"/>
            </p:nvSpPr>
            <p:spPr bwMode="auto">
              <a:xfrm>
                <a:off x="5132" y="4"/>
                <a:ext cx="0" cy="4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6350">
                    <a:solidFill>
                      <a:srgbClr val="000000"/>
                    </a:solidFill>
                    <a:prstDash val="dash"/>
                    <a:round/>
                    <a:headEnd/>
                    <a:tailEnd/>
                  </a14:hiddenLine>
                </a:ext>
              </a:extLst>
            </p:spPr>
            <p:txBody>
              <a:bodyPr lIns="0" tIns="0" rIns="0" bIns="0">
                <a:spAutoFit/>
              </a:bodyPr>
              <a:lstStyle/>
              <a:p>
                <a:endParaRPr lang="zh-CN" altLang="en-US"/>
              </a:p>
            </p:txBody>
          </p:sp>
          <p:sp>
            <p:nvSpPr>
              <p:cNvPr id="6166" name="Rectangle 22">
                <a:extLst>
                  <a:ext uri="{FF2B5EF4-FFF2-40B4-BE49-F238E27FC236}">
                    <a16:creationId xmlns:a16="http://schemas.microsoft.com/office/drawing/2014/main" id="{A56349B7-DA0F-21E3-171C-0BCA6C4A2E4D}"/>
                  </a:ext>
                </a:extLst>
              </p:cNvPr>
              <p:cNvSpPr>
                <a:spLocks noChangeArrowheads="1"/>
              </p:cNvSpPr>
              <p:nvPr userDrawn="1"/>
            </p:nvSpPr>
            <p:spPr bwMode="auto">
              <a:xfrm>
                <a:off x="6382" y="0"/>
                <a:ext cx="249" cy="206"/>
              </a:xfrm>
              <a:prstGeom prst="rect">
                <a:avLst/>
              </a:prstGeom>
              <a:solidFill>
                <a:schemeClr val="bg1"/>
              </a:solidFill>
              <a:ln>
                <a:noFill/>
              </a:ln>
            </p:spPr>
            <p:txBody>
              <a:bodyPr lIns="0" tIns="0" rIns="0" bIns="0" anchor="ctr">
                <a:spAutoFit/>
              </a:bodyPr>
              <a:lstStyle>
                <a:lvl1pPr>
                  <a:defRPr sz="2000" b="1">
                    <a:solidFill>
                      <a:schemeClr val="tx1"/>
                    </a:solidFill>
                    <a:latin typeface="Comic Sans MS" panose="030F0702030302020204" pitchFamily="66" charset="0"/>
                    <a:ea typeface="宋体" panose="02010600030101010101" pitchFamily="2" charset="-122"/>
                  </a:defRPr>
                </a:lvl1pPr>
                <a:lvl2pPr marL="742950" indent="-285750">
                  <a:defRPr sz="2000" b="1">
                    <a:solidFill>
                      <a:schemeClr val="tx1"/>
                    </a:solidFill>
                    <a:latin typeface="Comic Sans MS" panose="030F0702030302020204" pitchFamily="66" charset="0"/>
                    <a:ea typeface="宋体" panose="02010600030101010101" pitchFamily="2" charset="-122"/>
                  </a:defRPr>
                </a:lvl2pPr>
                <a:lvl3pPr marL="1143000" indent="-228600">
                  <a:defRPr sz="2000" b="1">
                    <a:solidFill>
                      <a:schemeClr val="tx1"/>
                    </a:solidFill>
                    <a:latin typeface="Comic Sans MS" panose="030F0702030302020204" pitchFamily="66" charset="0"/>
                    <a:ea typeface="宋体" panose="02010600030101010101" pitchFamily="2" charset="-122"/>
                  </a:defRPr>
                </a:lvl3pPr>
                <a:lvl4pPr marL="1600200" indent="-228600">
                  <a:defRPr sz="2000" b="1">
                    <a:solidFill>
                      <a:schemeClr val="tx1"/>
                    </a:solidFill>
                    <a:latin typeface="Comic Sans MS" panose="030F0702030302020204" pitchFamily="66" charset="0"/>
                    <a:ea typeface="宋体" panose="02010600030101010101" pitchFamily="2" charset="-122"/>
                  </a:defRPr>
                </a:lvl4pPr>
                <a:lvl5pPr marL="2057400" indent="-228600">
                  <a:defRPr sz="2000" b="1">
                    <a:solidFill>
                      <a:schemeClr val="tx1"/>
                    </a:solidFill>
                    <a:latin typeface="Comic Sans MS" panose="030F0702030302020204" pitchFamily="66" charset="0"/>
                    <a:ea typeface="宋体" panose="02010600030101010101" pitchFamily="2" charset="-122"/>
                  </a:defRPr>
                </a:lvl5pPr>
                <a:lvl6pPr marL="25146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6pPr>
                <a:lvl7pPr marL="29718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7pPr>
                <a:lvl8pPr marL="34290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8pPr>
                <a:lvl9pPr marL="3886200" indent="-228600" eaLnBrk="0" fontAlgn="base" hangingPunct="0">
                  <a:spcBef>
                    <a:spcPct val="0"/>
                  </a:spcBef>
                  <a:spcAft>
                    <a:spcPct val="0"/>
                  </a:spcAft>
                  <a:defRPr sz="2000" b="1">
                    <a:solidFill>
                      <a:schemeClr val="tx1"/>
                    </a:solidFill>
                    <a:latin typeface="Comic Sans MS" panose="030F0702030302020204" pitchFamily="66" charset="0"/>
                    <a:ea typeface="宋体" panose="02010600030101010101" pitchFamily="2" charset="-122"/>
                  </a:defRPr>
                </a:lvl9pPr>
              </a:lstStyle>
              <a:p>
                <a:pPr algn="ctr">
                  <a:defRPr/>
                </a:pPr>
                <a:endParaRPr lang="zh-CN" altLang="en-US"/>
              </a:p>
            </p:txBody>
          </p:sp>
          <p:sp>
            <p:nvSpPr>
              <p:cNvPr id="1045" name="Line 23">
                <a:extLst>
                  <a:ext uri="{FF2B5EF4-FFF2-40B4-BE49-F238E27FC236}">
                    <a16:creationId xmlns:a16="http://schemas.microsoft.com/office/drawing/2014/main" id="{4FF94670-58E3-5355-5E8B-7C65EBAAD776}"/>
                  </a:ext>
                </a:extLst>
              </p:cNvPr>
              <p:cNvSpPr>
                <a:spLocks noChangeShapeType="1"/>
              </p:cNvSpPr>
              <p:nvPr userDrawn="1"/>
            </p:nvSpPr>
            <p:spPr bwMode="auto">
              <a:xfrm>
                <a:off x="849" y="0"/>
                <a:ext cx="0" cy="47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6350">
                    <a:solidFill>
                      <a:srgbClr val="000000"/>
                    </a:solidFill>
                    <a:prstDash val="dash"/>
                    <a:round/>
                    <a:headEnd/>
                    <a:tailEnd/>
                  </a14:hiddenLine>
                </a:ext>
              </a:extLst>
            </p:spPr>
            <p:txBody>
              <a:bodyPr lIns="0" tIns="0" rIns="0" bIns="0" anchor="ctr">
                <a:spAutoFit/>
              </a:bodyPr>
              <a:lstStyle/>
              <a:p>
                <a:endParaRPr lang="zh-CN" altLang="en-US"/>
              </a:p>
            </p:txBody>
          </p:sp>
        </p:grpSp>
      </p:grpSp>
      <p:sp>
        <p:nvSpPr>
          <p:cNvPr id="1031" name="Line 25">
            <a:extLst>
              <a:ext uri="{FF2B5EF4-FFF2-40B4-BE49-F238E27FC236}">
                <a16:creationId xmlns:a16="http://schemas.microsoft.com/office/drawing/2014/main" id="{5E208730-07A7-B9B4-1213-E82CADFA2550}"/>
              </a:ext>
            </a:extLst>
          </p:cNvPr>
          <p:cNvSpPr>
            <a:spLocks noChangeShapeType="1"/>
          </p:cNvSpPr>
          <p:nvPr/>
        </p:nvSpPr>
        <p:spPr bwMode="auto">
          <a:xfrm>
            <a:off x="8431213" y="6699250"/>
            <a:ext cx="0" cy="123825"/>
          </a:xfrm>
          <a:prstGeom prst="line">
            <a:avLst/>
          </a:prstGeom>
          <a:noFill/>
          <a:ln w="9525">
            <a:solidFill>
              <a:srgbClr val="172F37"/>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zh-CN" altLang="en-US"/>
          </a:p>
        </p:txBody>
      </p:sp>
    </p:spTree>
    <p:extLst>
      <p:ext uri="{BB962C8B-B14F-4D97-AF65-F5344CB8AC3E}">
        <p14:creationId xmlns:p14="http://schemas.microsoft.com/office/powerpoint/2010/main" val="2766570285"/>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Lst>
  <p:hf hdr="0" ftr="0" dt="0"/>
  <p:txStyles>
    <p:titleStyle>
      <a:lvl1pPr algn="l" rtl="0" eaLnBrk="0" fontAlgn="base" hangingPunct="0">
        <a:spcBef>
          <a:spcPct val="0"/>
        </a:spcBef>
        <a:spcAft>
          <a:spcPct val="0"/>
        </a:spcAft>
        <a:defRPr kumimoji="1" sz="3600" b="1">
          <a:solidFill>
            <a:srgbClr val="002060"/>
          </a:solidFill>
          <a:latin typeface="+mn-lt"/>
          <a:ea typeface="黑体" pitchFamily="49" charset="-122"/>
          <a:cs typeface="+mj-cs"/>
        </a:defRPr>
      </a:lvl1pPr>
      <a:lvl2pPr algn="l" rtl="0" eaLnBrk="0" fontAlgn="base" hangingPunct="0">
        <a:spcBef>
          <a:spcPct val="0"/>
        </a:spcBef>
        <a:spcAft>
          <a:spcPct val="0"/>
        </a:spcAft>
        <a:defRPr kumimoji="1" sz="3600" b="1">
          <a:solidFill>
            <a:srgbClr val="002060"/>
          </a:solidFill>
          <a:latin typeface="Arial" pitchFamily="34" charset="0"/>
          <a:ea typeface="黑体" panose="02010609060101010101" pitchFamily="49" charset="-122"/>
        </a:defRPr>
      </a:lvl2pPr>
      <a:lvl3pPr algn="l" rtl="0" eaLnBrk="0" fontAlgn="base" hangingPunct="0">
        <a:spcBef>
          <a:spcPct val="0"/>
        </a:spcBef>
        <a:spcAft>
          <a:spcPct val="0"/>
        </a:spcAft>
        <a:defRPr kumimoji="1" sz="3600" b="1">
          <a:solidFill>
            <a:srgbClr val="002060"/>
          </a:solidFill>
          <a:latin typeface="Arial" pitchFamily="34" charset="0"/>
          <a:ea typeface="黑体" panose="02010609060101010101" pitchFamily="49" charset="-122"/>
        </a:defRPr>
      </a:lvl3pPr>
      <a:lvl4pPr algn="l" rtl="0" eaLnBrk="0" fontAlgn="base" hangingPunct="0">
        <a:spcBef>
          <a:spcPct val="0"/>
        </a:spcBef>
        <a:spcAft>
          <a:spcPct val="0"/>
        </a:spcAft>
        <a:defRPr kumimoji="1" sz="3600" b="1">
          <a:solidFill>
            <a:srgbClr val="002060"/>
          </a:solidFill>
          <a:latin typeface="Arial" pitchFamily="34" charset="0"/>
          <a:ea typeface="黑体" panose="02010609060101010101" pitchFamily="49" charset="-122"/>
        </a:defRPr>
      </a:lvl4pPr>
      <a:lvl5pPr algn="l" rtl="0" eaLnBrk="0" fontAlgn="base" hangingPunct="0">
        <a:spcBef>
          <a:spcPct val="0"/>
        </a:spcBef>
        <a:spcAft>
          <a:spcPct val="0"/>
        </a:spcAft>
        <a:defRPr kumimoji="1" sz="3600" b="1">
          <a:solidFill>
            <a:srgbClr val="002060"/>
          </a:solidFill>
          <a:latin typeface="Arial" pitchFamily="34" charset="0"/>
          <a:ea typeface="黑体" panose="02010609060101010101" pitchFamily="49" charset="-122"/>
        </a:defRPr>
      </a:lvl5pPr>
      <a:lvl6pPr marL="457200" algn="l" rtl="0" eaLnBrk="1" fontAlgn="base" hangingPunct="1">
        <a:spcBef>
          <a:spcPct val="0"/>
        </a:spcBef>
        <a:spcAft>
          <a:spcPct val="0"/>
        </a:spcAft>
        <a:defRPr kumimoji="1" sz="2400" b="1">
          <a:solidFill>
            <a:srgbClr val="000000"/>
          </a:solidFill>
          <a:latin typeface="Arial" pitchFamily="34" charset="0"/>
          <a:ea typeface="宋体" pitchFamily="2" charset="-122"/>
        </a:defRPr>
      </a:lvl6pPr>
      <a:lvl7pPr marL="914400" algn="l" rtl="0" eaLnBrk="1" fontAlgn="base" hangingPunct="1">
        <a:spcBef>
          <a:spcPct val="0"/>
        </a:spcBef>
        <a:spcAft>
          <a:spcPct val="0"/>
        </a:spcAft>
        <a:defRPr kumimoji="1" sz="2400" b="1">
          <a:solidFill>
            <a:srgbClr val="000000"/>
          </a:solidFill>
          <a:latin typeface="Arial" pitchFamily="34" charset="0"/>
          <a:ea typeface="宋体" pitchFamily="2" charset="-122"/>
        </a:defRPr>
      </a:lvl7pPr>
      <a:lvl8pPr marL="1371600" algn="l" rtl="0" eaLnBrk="1" fontAlgn="base" hangingPunct="1">
        <a:spcBef>
          <a:spcPct val="0"/>
        </a:spcBef>
        <a:spcAft>
          <a:spcPct val="0"/>
        </a:spcAft>
        <a:defRPr kumimoji="1" sz="2400" b="1">
          <a:solidFill>
            <a:srgbClr val="000000"/>
          </a:solidFill>
          <a:latin typeface="Arial" pitchFamily="34" charset="0"/>
          <a:ea typeface="宋体" pitchFamily="2" charset="-122"/>
        </a:defRPr>
      </a:lvl8pPr>
      <a:lvl9pPr marL="1828800" algn="l" rtl="0" eaLnBrk="1" fontAlgn="base" hangingPunct="1">
        <a:spcBef>
          <a:spcPct val="0"/>
        </a:spcBef>
        <a:spcAft>
          <a:spcPct val="0"/>
        </a:spcAft>
        <a:defRPr kumimoji="1" sz="2400" b="1">
          <a:solidFill>
            <a:srgbClr val="000000"/>
          </a:solidFill>
          <a:latin typeface="Arial" pitchFamily="34" charset="0"/>
          <a:ea typeface="宋体" pitchFamily="2" charset="-122"/>
        </a:defRPr>
      </a:lvl9pPr>
    </p:titleStyle>
    <p:bodyStyle>
      <a:lvl1pPr marL="342900" indent="-342900" algn="just" rtl="0" eaLnBrk="0" fontAlgn="base" hangingPunct="0">
        <a:spcBef>
          <a:spcPct val="20000"/>
        </a:spcBef>
        <a:spcAft>
          <a:spcPct val="0"/>
        </a:spcAft>
        <a:buChar char="•"/>
        <a:defRPr sz="2400">
          <a:solidFill>
            <a:schemeClr val="tx1"/>
          </a:solidFill>
          <a:latin typeface="Arial" pitchFamily="34" charset="0"/>
          <a:ea typeface="黑体" pitchFamily="49" charset="-122"/>
          <a:cs typeface="+mn-cs"/>
        </a:defRPr>
      </a:lvl1pPr>
      <a:lvl2pPr marL="742950" indent="-285750" algn="just" rtl="0" eaLnBrk="0" fontAlgn="base" hangingPunct="0">
        <a:spcBef>
          <a:spcPct val="20000"/>
        </a:spcBef>
        <a:spcAft>
          <a:spcPct val="0"/>
        </a:spcAft>
        <a:buChar char="–"/>
        <a:defRPr sz="2000">
          <a:solidFill>
            <a:schemeClr val="tx2"/>
          </a:solidFill>
          <a:latin typeface="Arial" pitchFamily="34" charset="0"/>
          <a:ea typeface="黑体" pitchFamily="49" charset="-122"/>
        </a:defRPr>
      </a:lvl2pPr>
      <a:lvl3pPr marL="1143000" indent="-228600" algn="just" rtl="0" eaLnBrk="0" fontAlgn="base" hangingPunct="0">
        <a:spcBef>
          <a:spcPct val="20000"/>
        </a:spcBef>
        <a:spcAft>
          <a:spcPct val="0"/>
        </a:spcAft>
        <a:buChar char="•"/>
        <a:defRPr>
          <a:solidFill>
            <a:schemeClr val="tx1"/>
          </a:solidFill>
          <a:latin typeface="Arial" pitchFamily="34" charset="0"/>
          <a:ea typeface="黑体" pitchFamily="49" charset="-122"/>
        </a:defRPr>
      </a:lvl3pPr>
      <a:lvl4pPr marL="1600200" indent="-228600" algn="just" rtl="0" eaLnBrk="0" fontAlgn="base" hangingPunct="0">
        <a:spcBef>
          <a:spcPct val="20000"/>
        </a:spcBef>
        <a:spcAft>
          <a:spcPct val="0"/>
        </a:spcAft>
        <a:buChar char="–"/>
        <a:defRPr sz="1600">
          <a:solidFill>
            <a:schemeClr val="tx1"/>
          </a:solidFill>
          <a:latin typeface="Arial" pitchFamily="34" charset="0"/>
          <a:ea typeface="黑体" pitchFamily="49" charset="-122"/>
        </a:defRPr>
      </a:lvl4pPr>
      <a:lvl5pPr marL="2057400" indent="-228600" algn="just" rtl="0" eaLnBrk="0" fontAlgn="base" hangingPunct="0">
        <a:spcBef>
          <a:spcPct val="20000"/>
        </a:spcBef>
        <a:spcAft>
          <a:spcPct val="0"/>
        </a:spcAft>
        <a:buChar char="»"/>
        <a:defRPr sz="1400">
          <a:solidFill>
            <a:schemeClr val="tx1"/>
          </a:solidFill>
          <a:latin typeface="Arial" pitchFamily="34" charset="0"/>
          <a:ea typeface="黑体" pitchFamily="49" charset="-122"/>
        </a:defRPr>
      </a:lvl5pPr>
      <a:lvl6pPr marL="2514600" indent="-228600" algn="l" rtl="0" eaLnBrk="1" fontAlgn="base" hangingPunct="1">
        <a:spcBef>
          <a:spcPct val="20000"/>
        </a:spcBef>
        <a:spcAft>
          <a:spcPct val="0"/>
        </a:spcAft>
        <a:buChar char="»"/>
        <a:defRPr sz="1400">
          <a:solidFill>
            <a:schemeClr val="tx1"/>
          </a:solidFill>
          <a:latin typeface="+mn-lt"/>
        </a:defRPr>
      </a:lvl6pPr>
      <a:lvl7pPr marL="2971800" indent="-228600" algn="l" rtl="0" eaLnBrk="1" fontAlgn="base" hangingPunct="1">
        <a:spcBef>
          <a:spcPct val="20000"/>
        </a:spcBef>
        <a:spcAft>
          <a:spcPct val="0"/>
        </a:spcAft>
        <a:buChar char="»"/>
        <a:defRPr sz="1400">
          <a:solidFill>
            <a:schemeClr val="tx1"/>
          </a:solidFill>
          <a:latin typeface="+mn-lt"/>
        </a:defRPr>
      </a:lvl7pPr>
      <a:lvl8pPr marL="3429000" indent="-228600" algn="l" rtl="0" eaLnBrk="1" fontAlgn="base" hangingPunct="1">
        <a:spcBef>
          <a:spcPct val="20000"/>
        </a:spcBef>
        <a:spcAft>
          <a:spcPct val="0"/>
        </a:spcAft>
        <a:buChar char="»"/>
        <a:defRPr sz="1400">
          <a:solidFill>
            <a:schemeClr val="tx1"/>
          </a:solidFill>
          <a:latin typeface="+mn-lt"/>
        </a:defRPr>
      </a:lvl8pPr>
      <a:lvl9pPr marL="3886200" indent="-228600" algn="l" rtl="0" eaLnBrk="1" fontAlgn="base" hangingPunct="1">
        <a:spcBef>
          <a:spcPct val="20000"/>
        </a:spcBef>
        <a:spcAft>
          <a:spcPct val="0"/>
        </a:spcAft>
        <a:buChar char="»"/>
        <a:defRPr sz="14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8" Type="http://schemas.openxmlformats.org/officeDocument/2006/relationships/tags" Target="../tags/tag37.xml"/><Relationship Id="rId3" Type="http://schemas.openxmlformats.org/officeDocument/2006/relationships/tags" Target="../tags/tag32.xml"/><Relationship Id="rId7" Type="http://schemas.openxmlformats.org/officeDocument/2006/relationships/tags" Target="../tags/tag36.xml"/><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tags" Target="../tags/tag35.xml"/><Relationship Id="rId11" Type="http://schemas.openxmlformats.org/officeDocument/2006/relationships/image" Target="../media/image3.tmp"/><Relationship Id="rId5" Type="http://schemas.openxmlformats.org/officeDocument/2006/relationships/tags" Target="../tags/tag34.xml"/><Relationship Id="rId10" Type="http://schemas.openxmlformats.org/officeDocument/2006/relationships/slideLayout" Target="../slideLayouts/slideLayout7.xml"/><Relationship Id="rId4" Type="http://schemas.openxmlformats.org/officeDocument/2006/relationships/tags" Target="../tags/tag33.xml"/><Relationship Id="rId9" Type="http://schemas.openxmlformats.org/officeDocument/2006/relationships/tags" Target="../tags/tag38.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67.png"/></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8" Type="http://schemas.openxmlformats.org/officeDocument/2006/relationships/tags" Target="../tags/tag46.xml"/><Relationship Id="rId3" Type="http://schemas.openxmlformats.org/officeDocument/2006/relationships/tags" Target="../tags/tag41.xml"/><Relationship Id="rId7" Type="http://schemas.openxmlformats.org/officeDocument/2006/relationships/tags" Target="../tags/tag45.xml"/><Relationship Id="rId2" Type="http://schemas.openxmlformats.org/officeDocument/2006/relationships/tags" Target="../tags/tag40.xml"/><Relationship Id="rId1" Type="http://schemas.openxmlformats.org/officeDocument/2006/relationships/tags" Target="../tags/tag39.xml"/><Relationship Id="rId6" Type="http://schemas.openxmlformats.org/officeDocument/2006/relationships/tags" Target="../tags/tag44.xml"/><Relationship Id="rId11" Type="http://schemas.openxmlformats.org/officeDocument/2006/relationships/image" Target="../media/image3.tmp"/><Relationship Id="rId5" Type="http://schemas.openxmlformats.org/officeDocument/2006/relationships/tags" Target="../tags/tag43.xml"/><Relationship Id="rId10" Type="http://schemas.openxmlformats.org/officeDocument/2006/relationships/slideLayout" Target="../slideLayouts/slideLayout7.xml"/><Relationship Id="rId4" Type="http://schemas.openxmlformats.org/officeDocument/2006/relationships/tags" Target="../tags/tag42.xml"/><Relationship Id="rId9" Type="http://schemas.openxmlformats.org/officeDocument/2006/relationships/tags" Target="../tags/tag47.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8" Type="http://schemas.openxmlformats.org/officeDocument/2006/relationships/tags" Target="../tags/tag9.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image" Target="../media/image3.tmp"/><Relationship Id="rId5" Type="http://schemas.openxmlformats.org/officeDocument/2006/relationships/tags" Target="../tags/tag6.xml"/><Relationship Id="rId10" Type="http://schemas.openxmlformats.org/officeDocument/2006/relationships/slideLayout" Target="../slideLayouts/slideLayout7.xml"/><Relationship Id="rId4" Type="http://schemas.openxmlformats.org/officeDocument/2006/relationships/tags" Target="../tags/tag5.xml"/><Relationship Id="rId9" Type="http://schemas.openxmlformats.org/officeDocument/2006/relationships/tags" Target="../tags/tag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8" Type="http://schemas.openxmlformats.org/officeDocument/2006/relationships/tags" Target="../tags/tag18.xml"/><Relationship Id="rId3" Type="http://schemas.openxmlformats.org/officeDocument/2006/relationships/tags" Target="../tags/tag13.xml"/><Relationship Id="rId7" Type="http://schemas.openxmlformats.org/officeDocument/2006/relationships/tags" Target="../tags/tag17.xml"/><Relationship Id="rId12" Type="http://schemas.openxmlformats.org/officeDocument/2006/relationships/image" Target="../media/image3.tmp"/><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tags" Target="../tags/tag16.xml"/><Relationship Id="rId11" Type="http://schemas.openxmlformats.org/officeDocument/2006/relationships/slideLayout" Target="../slideLayouts/slideLayout7.xml"/><Relationship Id="rId5" Type="http://schemas.openxmlformats.org/officeDocument/2006/relationships/tags" Target="../tags/tag15.xml"/><Relationship Id="rId10" Type="http://schemas.openxmlformats.org/officeDocument/2006/relationships/tags" Target="../tags/tag20.xml"/><Relationship Id="rId4" Type="http://schemas.openxmlformats.org/officeDocument/2006/relationships/tags" Target="../tags/tag14.xml"/><Relationship Id="rId9" Type="http://schemas.openxmlformats.org/officeDocument/2006/relationships/tags" Target="../tags/tag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8" Type="http://schemas.openxmlformats.org/officeDocument/2006/relationships/tags" Target="../tags/tag28.xml"/><Relationship Id="rId3" Type="http://schemas.openxmlformats.org/officeDocument/2006/relationships/tags" Target="../tags/tag23.xml"/><Relationship Id="rId7" Type="http://schemas.openxmlformats.org/officeDocument/2006/relationships/tags" Target="../tags/tag27.xml"/><Relationship Id="rId12" Type="http://schemas.openxmlformats.org/officeDocument/2006/relationships/image" Target="../media/image3.tmp"/><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tags" Target="../tags/tag26.xml"/><Relationship Id="rId11" Type="http://schemas.openxmlformats.org/officeDocument/2006/relationships/notesSlide" Target="../notesSlides/notesSlide36.xml"/><Relationship Id="rId5" Type="http://schemas.openxmlformats.org/officeDocument/2006/relationships/tags" Target="../tags/tag25.xml"/><Relationship Id="rId10" Type="http://schemas.openxmlformats.org/officeDocument/2006/relationships/slideLayout" Target="../slideLayouts/slideLayout7.xml"/><Relationship Id="rId4" Type="http://schemas.openxmlformats.org/officeDocument/2006/relationships/tags" Target="../tags/tag24.xml"/><Relationship Id="rId9" Type="http://schemas.openxmlformats.org/officeDocument/2006/relationships/tags" Target="../tags/tag2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3" Type="http://schemas.openxmlformats.org/officeDocument/2006/relationships/image" Target="../media/image19.emf"/><Relationship Id="rId18" Type="http://schemas.openxmlformats.org/officeDocument/2006/relationships/image" Target="../media/image24.emf"/><Relationship Id="rId26" Type="http://schemas.openxmlformats.org/officeDocument/2006/relationships/image" Target="../media/image32.emf"/><Relationship Id="rId39" Type="http://schemas.openxmlformats.org/officeDocument/2006/relationships/image" Target="../media/image45.emf"/><Relationship Id="rId21" Type="http://schemas.openxmlformats.org/officeDocument/2006/relationships/image" Target="../media/image27.emf"/><Relationship Id="rId34" Type="http://schemas.openxmlformats.org/officeDocument/2006/relationships/image" Target="../media/image40.emf"/><Relationship Id="rId42" Type="http://schemas.openxmlformats.org/officeDocument/2006/relationships/image" Target="../media/image48.emf"/><Relationship Id="rId47" Type="http://schemas.openxmlformats.org/officeDocument/2006/relationships/image" Target="../media/image53.emf"/><Relationship Id="rId50" Type="http://schemas.openxmlformats.org/officeDocument/2006/relationships/image" Target="../media/image56.emf"/><Relationship Id="rId55" Type="http://schemas.openxmlformats.org/officeDocument/2006/relationships/image" Target="../media/image61.emf"/><Relationship Id="rId7" Type="http://schemas.openxmlformats.org/officeDocument/2006/relationships/image" Target="../media/image13.emf"/><Relationship Id="rId2" Type="http://schemas.openxmlformats.org/officeDocument/2006/relationships/notesSlide" Target="../notesSlides/notesSlide54.xml"/><Relationship Id="rId16" Type="http://schemas.openxmlformats.org/officeDocument/2006/relationships/image" Target="../media/image22.emf"/><Relationship Id="rId29" Type="http://schemas.openxmlformats.org/officeDocument/2006/relationships/image" Target="../media/image35.emf"/><Relationship Id="rId11" Type="http://schemas.openxmlformats.org/officeDocument/2006/relationships/image" Target="../media/image17.emf"/><Relationship Id="rId24" Type="http://schemas.openxmlformats.org/officeDocument/2006/relationships/image" Target="../media/image30.emf"/><Relationship Id="rId32" Type="http://schemas.openxmlformats.org/officeDocument/2006/relationships/image" Target="../media/image38.emf"/><Relationship Id="rId37" Type="http://schemas.openxmlformats.org/officeDocument/2006/relationships/image" Target="../media/image43.emf"/><Relationship Id="rId40" Type="http://schemas.openxmlformats.org/officeDocument/2006/relationships/image" Target="../media/image46.emf"/><Relationship Id="rId45" Type="http://schemas.openxmlformats.org/officeDocument/2006/relationships/image" Target="../media/image51.emf"/><Relationship Id="rId53" Type="http://schemas.openxmlformats.org/officeDocument/2006/relationships/image" Target="../media/image59.emf"/><Relationship Id="rId58" Type="http://schemas.openxmlformats.org/officeDocument/2006/relationships/image" Target="../media/image64.emf"/><Relationship Id="rId5" Type="http://schemas.openxmlformats.org/officeDocument/2006/relationships/image" Target="../media/image11.emf"/><Relationship Id="rId19" Type="http://schemas.openxmlformats.org/officeDocument/2006/relationships/image" Target="../media/image25.emf"/><Relationship Id="rId4" Type="http://schemas.openxmlformats.org/officeDocument/2006/relationships/image" Target="../media/image10.emf"/><Relationship Id="rId9" Type="http://schemas.openxmlformats.org/officeDocument/2006/relationships/image" Target="../media/image15.emf"/><Relationship Id="rId14" Type="http://schemas.openxmlformats.org/officeDocument/2006/relationships/image" Target="../media/image20.emf"/><Relationship Id="rId22" Type="http://schemas.openxmlformats.org/officeDocument/2006/relationships/image" Target="../media/image28.emf"/><Relationship Id="rId27" Type="http://schemas.openxmlformats.org/officeDocument/2006/relationships/image" Target="../media/image33.emf"/><Relationship Id="rId30" Type="http://schemas.openxmlformats.org/officeDocument/2006/relationships/image" Target="../media/image36.emf"/><Relationship Id="rId35" Type="http://schemas.openxmlformats.org/officeDocument/2006/relationships/image" Target="../media/image41.emf"/><Relationship Id="rId43" Type="http://schemas.openxmlformats.org/officeDocument/2006/relationships/image" Target="../media/image49.emf"/><Relationship Id="rId48" Type="http://schemas.openxmlformats.org/officeDocument/2006/relationships/image" Target="../media/image54.emf"/><Relationship Id="rId56" Type="http://schemas.openxmlformats.org/officeDocument/2006/relationships/image" Target="../media/image62.emf"/><Relationship Id="rId8" Type="http://schemas.openxmlformats.org/officeDocument/2006/relationships/image" Target="../media/image14.emf"/><Relationship Id="rId51" Type="http://schemas.openxmlformats.org/officeDocument/2006/relationships/image" Target="../media/image57.emf"/><Relationship Id="rId3" Type="http://schemas.openxmlformats.org/officeDocument/2006/relationships/image" Target="../media/image9.emf"/><Relationship Id="rId12" Type="http://schemas.openxmlformats.org/officeDocument/2006/relationships/image" Target="../media/image18.emf"/><Relationship Id="rId17" Type="http://schemas.openxmlformats.org/officeDocument/2006/relationships/image" Target="../media/image23.emf"/><Relationship Id="rId25" Type="http://schemas.openxmlformats.org/officeDocument/2006/relationships/image" Target="../media/image31.emf"/><Relationship Id="rId33" Type="http://schemas.openxmlformats.org/officeDocument/2006/relationships/image" Target="../media/image39.emf"/><Relationship Id="rId38" Type="http://schemas.openxmlformats.org/officeDocument/2006/relationships/image" Target="../media/image44.emf"/><Relationship Id="rId46" Type="http://schemas.openxmlformats.org/officeDocument/2006/relationships/image" Target="../media/image52.emf"/><Relationship Id="rId20" Type="http://schemas.openxmlformats.org/officeDocument/2006/relationships/image" Target="../media/image26.emf"/><Relationship Id="rId41" Type="http://schemas.openxmlformats.org/officeDocument/2006/relationships/image" Target="../media/image47.emf"/><Relationship Id="rId54" Type="http://schemas.openxmlformats.org/officeDocument/2006/relationships/image" Target="../media/image60.emf"/><Relationship Id="rId1" Type="http://schemas.openxmlformats.org/officeDocument/2006/relationships/slideLayout" Target="../slideLayouts/slideLayout2.xml"/><Relationship Id="rId6" Type="http://schemas.openxmlformats.org/officeDocument/2006/relationships/image" Target="../media/image12.emf"/><Relationship Id="rId15" Type="http://schemas.openxmlformats.org/officeDocument/2006/relationships/image" Target="../media/image21.emf"/><Relationship Id="rId23" Type="http://schemas.openxmlformats.org/officeDocument/2006/relationships/image" Target="../media/image29.emf"/><Relationship Id="rId28" Type="http://schemas.openxmlformats.org/officeDocument/2006/relationships/image" Target="../media/image34.emf"/><Relationship Id="rId36" Type="http://schemas.openxmlformats.org/officeDocument/2006/relationships/image" Target="../media/image42.emf"/><Relationship Id="rId49" Type="http://schemas.openxmlformats.org/officeDocument/2006/relationships/image" Target="../media/image55.emf"/><Relationship Id="rId57" Type="http://schemas.openxmlformats.org/officeDocument/2006/relationships/image" Target="../media/image63.emf"/><Relationship Id="rId10" Type="http://schemas.openxmlformats.org/officeDocument/2006/relationships/image" Target="../media/image16.emf"/><Relationship Id="rId31" Type="http://schemas.openxmlformats.org/officeDocument/2006/relationships/image" Target="../media/image37.emf"/><Relationship Id="rId44" Type="http://schemas.openxmlformats.org/officeDocument/2006/relationships/image" Target="../media/image50.emf"/><Relationship Id="rId52" Type="http://schemas.openxmlformats.org/officeDocument/2006/relationships/image" Target="../media/image58.emf"/></Relationships>
</file>

<file path=ppt/slides/_rels/slide9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140C09-F68E-D3E7-8381-FE76BBC57F71}"/>
              </a:ext>
            </a:extLst>
          </p:cNvPr>
          <p:cNvSpPr txBox="1">
            <a:spLocks noChangeArrowheads="1"/>
          </p:cNvSpPr>
          <p:nvPr/>
        </p:nvSpPr>
        <p:spPr bwMode="auto">
          <a:xfrm>
            <a:off x="533400" y="2286000"/>
            <a:ext cx="7772400" cy="1828800"/>
          </a:xfrm>
          <a:prstGeom prst="rect">
            <a:avLst/>
          </a:prstGeom>
          <a:noFill/>
          <a:ln>
            <a:noFill/>
          </a:ln>
        </p:spPr>
        <p:txBody>
          <a:bodyPr anchor="ctr"/>
          <a:lstStyle>
            <a:lvl1pPr algn="ctr" rtl="0" eaLnBrk="0" fontAlgn="base" hangingPunct="0">
              <a:spcBef>
                <a:spcPct val="0"/>
              </a:spcBef>
              <a:spcAft>
                <a:spcPct val="0"/>
              </a:spcAft>
              <a:defRPr sz="2800" b="1">
                <a:solidFill>
                  <a:schemeClr val="tx2"/>
                </a:solidFill>
                <a:latin typeface="+mj-lt"/>
                <a:ea typeface="+mj-ea"/>
                <a:cs typeface="+mj-cs"/>
              </a:defRPr>
            </a:lvl1pPr>
            <a:lvl2pPr algn="l" rtl="0" eaLnBrk="0" fontAlgn="base" hangingPunct="0">
              <a:spcBef>
                <a:spcPct val="0"/>
              </a:spcBef>
              <a:spcAft>
                <a:spcPct val="0"/>
              </a:spcAft>
              <a:defRPr sz="2800" b="1">
                <a:solidFill>
                  <a:schemeClr val="tx2"/>
                </a:solidFill>
                <a:latin typeface="Comic Sans MS" pitchFamily="66" charset="0"/>
              </a:defRPr>
            </a:lvl2pPr>
            <a:lvl3pPr algn="l" rtl="0" eaLnBrk="0" fontAlgn="base" hangingPunct="0">
              <a:spcBef>
                <a:spcPct val="0"/>
              </a:spcBef>
              <a:spcAft>
                <a:spcPct val="0"/>
              </a:spcAft>
              <a:defRPr sz="2800" b="1">
                <a:solidFill>
                  <a:schemeClr val="tx2"/>
                </a:solidFill>
                <a:latin typeface="Comic Sans MS" pitchFamily="66" charset="0"/>
              </a:defRPr>
            </a:lvl3pPr>
            <a:lvl4pPr algn="l" rtl="0" eaLnBrk="0" fontAlgn="base" hangingPunct="0">
              <a:spcBef>
                <a:spcPct val="0"/>
              </a:spcBef>
              <a:spcAft>
                <a:spcPct val="0"/>
              </a:spcAft>
              <a:defRPr sz="2800" b="1">
                <a:solidFill>
                  <a:schemeClr val="tx2"/>
                </a:solidFill>
                <a:latin typeface="Comic Sans MS" pitchFamily="66" charset="0"/>
              </a:defRPr>
            </a:lvl4pPr>
            <a:lvl5pPr algn="l" rtl="0" eaLnBrk="0" fontAlgn="base" hangingPunct="0">
              <a:spcBef>
                <a:spcPct val="0"/>
              </a:spcBef>
              <a:spcAft>
                <a:spcPct val="0"/>
              </a:spcAft>
              <a:defRPr sz="2800" b="1">
                <a:solidFill>
                  <a:schemeClr val="tx2"/>
                </a:solidFill>
                <a:latin typeface="Comic Sans MS" pitchFamily="66" charset="0"/>
              </a:defRPr>
            </a:lvl5pPr>
            <a:lvl6pPr marL="457200" algn="l" rtl="0" eaLnBrk="0" fontAlgn="base" hangingPunct="0">
              <a:spcBef>
                <a:spcPct val="0"/>
              </a:spcBef>
              <a:spcAft>
                <a:spcPct val="0"/>
              </a:spcAft>
              <a:defRPr sz="2800" b="1">
                <a:solidFill>
                  <a:schemeClr val="tx2"/>
                </a:solidFill>
                <a:latin typeface="Comic Sans MS" pitchFamily="66" charset="0"/>
              </a:defRPr>
            </a:lvl6pPr>
            <a:lvl7pPr marL="914400" algn="l" rtl="0" eaLnBrk="0" fontAlgn="base" hangingPunct="0">
              <a:spcBef>
                <a:spcPct val="0"/>
              </a:spcBef>
              <a:spcAft>
                <a:spcPct val="0"/>
              </a:spcAft>
              <a:defRPr sz="2800" b="1">
                <a:solidFill>
                  <a:schemeClr val="tx2"/>
                </a:solidFill>
                <a:latin typeface="Comic Sans MS" pitchFamily="66" charset="0"/>
              </a:defRPr>
            </a:lvl7pPr>
            <a:lvl8pPr marL="1371600" algn="l" rtl="0" eaLnBrk="0" fontAlgn="base" hangingPunct="0">
              <a:spcBef>
                <a:spcPct val="0"/>
              </a:spcBef>
              <a:spcAft>
                <a:spcPct val="0"/>
              </a:spcAft>
              <a:defRPr sz="2800" b="1">
                <a:solidFill>
                  <a:schemeClr val="tx2"/>
                </a:solidFill>
                <a:latin typeface="Comic Sans MS" pitchFamily="66" charset="0"/>
              </a:defRPr>
            </a:lvl8pPr>
            <a:lvl9pPr marL="1828800" algn="l" rtl="0" eaLnBrk="0" fontAlgn="base" hangingPunct="0">
              <a:spcBef>
                <a:spcPct val="0"/>
              </a:spcBef>
              <a:spcAft>
                <a:spcPct val="0"/>
              </a:spcAft>
              <a:defRPr sz="2800" b="1">
                <a:solidFill>
                  <a:schemeClr val="tx2"/>
                </a:solidFill>
                <a:latin typeface="Comic Sans MS" pitchFamily="66"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5400" b="1" i="0" u="none" strike="noStrike" kern="0" cap="none" spc="0" normalizeH="0" baseline="0" noProof="0" dirty="0">
                <a:ln>
                  <a:noFill/>
                </a:ln>
                <a:solidFill>
                  <a:srgbClr val="1F497D"/>
                </a:solidFill>
                <a:effectLst/>
                <a:uLnTx/>
                <a:uFillTx/>
                <a:latin typeface="Arial"/>
                <a:ea typeface="宋体" panose="02010600030101010101" pitchFamily="2" charset="-122"/>
                <a:cs typeface="+mj-cs"/>
                <a:sym typeface="Gill Sans" charset="0"/>
              </a:rPr>
              <a:t>存储器层次结构</a:t>
            </a:r>
            <a:r>
              <a:rPr lang="zh-CN" altLang="en-US" sz="5400" kern="0" dirty="0">
                <a:solidFill>
                  <a:srgbClr val="1F497D"/>
                </a:solidFill>
                <a:latin typeface="Arial"/>
                <a:ea typeface="宋体" panose="02010600030101010101" pitchFamily="2" charset="-122"/>
                <a:sym typeface="Gill Sans" charset="0"/>
              </a:rPr>
              <a:t>（</a:t>
            </a:r>
            <a:r>
              <a:rPr lang="en-US" altLang="zh-CN" sz="5400" kern="0" dirty="0">
                <a:solidFill>
                  <a:srgbClr val="1F497D"/>
                </a:solidFill>
                <a:latin typeface="Arial"/>
                <a:ea typeface="宋体" panose="02010600030101010101" pitchFamily="2" charset="-122"/>
                <a:sym typeface="Gill Sans" charset="0"/>
              </a:rPr>
              <a:t>2</a:t>
            </a:r>
            <a:r>
              <a:rPr lang="zh-CN" altLang="en-US" sz="5400" kern="0" dirty="0">
                <a:solidFill>
                  <a:srgbClr val="1F497D"/>
                </a:solidFill>
                <a:latin typeface="Arial"/>
                <a:ea typeface="宋体" panose="02010600030101010101" pitchFamily="2" charset="-122"/>
                <a:sym typeface="Gill Sans" charset="0"/>
              </a:rPr>
              <a:t>）</a:t>
            </a:r>
            <a:endParaRPr kumimoji="0" lang="en-US" altLang="zh-CN" sz="5400" b="1" i="0" u="none" strike="noStrike" kern="0" cap="none" spc="0" normalizeH="0" baseline="0" noProof="0" dirty="0">
              <a:ln>
                <a:noFill/>
              </a:ln>
              <a:solidFill>
                <a:srgbClr val="1F497D"/>
              </a:solidFill>
              <a:effectLst/>
              <a:uLnTx/>
              <a:uFillTx/>
              <a:latin typeface="Times New Roman" panose="02020603050405020304" pitchFamily="18" charset="0"/>
              <a:ea typeface="宋体" panose="02010600030101010101" pitchFamily="2" charset="-122"/>
              <a:cs typeface="Times New Roman" panose="02020603050405020304" pitchFamily="18" charset="0"/>
              <a:sym typeface="Gill Sans" charset="0"/>
            </a:endParaRPr>
          </a:p>
        </p:txBody>
      </p:sp>
      <p:sp>
        <p:nvSpPr>
          <p:cNvPr id="19459" name="矩形 1">
            <a:extLst>
              <a:ext uri="{FF2B5EF4-FFF2-40B4-BE49-F238E27FC236}">
                <a16:creationId xmlns:a16="http://schemas.microsoft.com/office/drawing/2014/main" id="{8F81ED26-52EA-E540-B92C-13B391EC08E5}"/>
              </a:ext>
            </a:extLst>
          </p:cNvPr>
          <p:cNvSpPr>
            <a:spLocks noChangeArrowheads="1"/>
          </p:cNvSpPr>
          <p:nvPr/>
        </p:nvSpPr>
        <p:spPr bwMode="auto">
          <a:xfrm>
            <a:off x="2391756" y="3789363"/>
            <a:ext cx="4360489" cy="2238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50000"/>
              </a:lnSpc>
              <a:spcBef>
                <a:spcPct val="0"/>
              </a:spcBef>
              <a:spcAft>
                <a:spcPct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Gill Sans" charset="0"/>
              </a:rPr>
              <a:t>王晶</a:t>
            </a: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Gill Sans" charset="0"/>
            </a:endParaRPr>
          </a:p>
          <a:p>
            <a:pPr marL="0" marR="0" lvl="0" indent="0" algn="ctr" defTabSz="914400" rtl="0" eaLnBrk="0" fontAlgn="base" latinLnBrk="0" hangingPunct="0">
              <a:lnSpc>
                <a:spcPct val="15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Gill Sans" charset="0"/>
              </a:rPr>
              <a:t>jwang@ruc.edu.cn</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Gill Sans" charset="0"/>
              </a:rPr>
              <a:t>，信息楼</a:t>
            </a: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Gill Sans" charset="0"/>
              </a:rPr>
              <a:t>124</a:t>
            </a:r>
          </a:p>
          <a:p>
            <a:pPr marL="0" marR="0" lvl="0" indent="0" algn="ctr" defTabSz="914400" rtl="0" eaLnBrk="0" fontAlgn="base" latinLnBrk="0" hangingPunct="0">
              <a:lnSpc>
                <a:spcPct val="150000"/>
              </a:lnSpc>
              <a:spcBef>
                <a:spcPct val="0"/>
              </a:spcBef>
              <a:spcAft>
                <a:spcPct val="0"/>
              </a:spcAft>
              <a:buClrTx/>
              <a:buSzTx/>
              <a:buFontTx/>
              <a:buNone/>
              <a:tabLst/>
              <a:defRPr/>
            </a:pPr>
            <a:endPar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Gill Sans" charset="0"/>
            </a:endParaRPr>
          </a:p>
          <a:p>
            <a:pPr marL="0" marR="0" lvl="0" indent="0" algn="ctr" defTabSz="914400" rtl="0" eaLnBrk="0" fontAlgn="base" latinLnBrk="0" hangingPunct="0">
              <a:lnSpc>
                <a:spcPct val="15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Gill Sans" charset="0"/>
              </a:rPr>
              <a:t>2023</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Gill Sans" charset="0"/>
              </a:rPr>
              <a:t>年</a:t>
            </a:r>
            <a:r>
              <a:rPr kumimoji="0" lang="en-US" altLang="zh-CN" sz="24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Gill Sans" charset="0"/>
              </a:rPr>
              <a:t>12</a:t>
            </a:r>
            <a:r>
              <a:rPr kumimoji="0" lang="zh-CN" altLang="en-US" sz="2400" b="1" i="0" u="none" strike="noStrike" kern="120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Gill Sans" charset="0"/>
              </a:rPr>
              <a:t>月</a:t>
            </a:r>
          </a:p>
        </p:txBody>
      </p:sp>
    </p:spTree>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a:t>
            </a:r>
          </a:p>
        </p:txBody>
      </p:sp>
      <p:sp>
        <p:nvSpPr>
          <p:cNvPr id="3" name="Content Placeholder 2"/>
          <p:cNvSpPr>
            <a:spLocks noGrp="1"/>
          </p:cNvSpPr>
          <p:nvPr>
            <p:ph idx="1"/>
          </p:nvPr>
        </p:nvSpPr>
        <p:spPr/>
        <p:txBody>
          <a:bodyPr/>
          <a:lstStyle/>
          <a:p>
            <a:pPr>
              <a:lnSpc>
                <a:spcPct val="80000"/>
              </a:lnSpc>
            </a:pPr>
            <a:r>
              <a:rPr lang="en-US" altLang="zh-CN" dirty="0">
                <a:solidFill>
                  <a:schemeClr val="bg2">
                    <a:lumMod val="60000"/>
                    <a:lumOff val="40000"/>
                  </a:schemeClr>
                </a:solidFill>
              </a:rPr>
              <a:t>The memory abstraction</a:t>
            </a:r>
            <a:endParaRPr lang="en-US" dirty="0">
              <a:solidFill>
                <a:schemeClr val="bg2">
                  <a:lumMod val="60000"/>
                  <a:lumOff val="40000"/>
                </a:schemeClr>
              </a:solidFill>
            </a:endParaRPr>
          </a:p>
          <a:p>
            <a:pPr>
              <a:lnSpc>
                <a:spcPct val="80000"/>
              </a:lnSpc>
            </a:pPr>
            <a:r>
              <a:rPr lang="en-US" altLang="zh-CN" dirty="0">
                <a:solidFill>
                  <a:schemeClr val="bg2">
                    <a:lumMod val="60000"/>
                    <a:lumOff val="40000"/>
                  </a:schemeClr>
                </a:solidFill>
              </a:rPr>
              <a:t>RAM : main memory building block</a:t>
            </a:r>
            <a:endParaRPr lang="en-US" dirty="0">
              <a:solidFill>
                <a:schemeClr val="bg2">
                  <a:lumMod val="60000"/>
                  <a:lumOff val="40000"/>
                </a:schemeClr>
              </a:solidFill>
            </a:endParaRPr>
          </a:p>
          <a:p>
            <a:pPr>
              <a:lnSpc>
                <a:spcPct val="80000"/>
              </a:lnSpc>
            </a:pPr>
            <a:r>
              <a:rPr lang="en-US" dirty="0">
                <a:solidFill>
                  <a:schemeClr val="bg2">
                    <a:lumMod val="60000"/>
                    <a:lumOff val="40000"/>
                  </a:schemeClr>
                </a:solidFill>
              </a:rPr>
              <a:t>Storage technologies and trends</a:t>
            </a:r>
          </a:p>
          <a:p>
            <a:pPr>
              <a:lnSpc>
                <a:spcPct val="80000"/>
              </a:lnSpc>
            </a:pPr>
            <a:r>
              <a:rPr lang="en-US" dirty="0">
                <a:solidFill>
                  <a:schemeClr val="bg2">
                    <a:lumMod val="60000"/>
                    <a:lumOff val="40000"/>
                  </a:schemeClr>
                </a:solidFill>
              </a:rPr>
              <a:t>Locality of reference</a:t>
            </a:r>
          </a:p>
          <a:p>
            <a:pPr>
              <a:lnSpc>
                <a:spcPct val="80000"/>
              </a:lnSpc>
            </a:pPr>
            <a:r>
              <a:rPr lang="en-US" dirty="0"/>
              <a:t>Caching in the memory hierarchy</a:t>
            </a:r>
          </a:p>
        </p:txBody>
      </p:sp>
      <p:sp>
        <p:nvSpPr>
          <p:cNvPr id="4" name="TextBox 3"/>
          <p:cNvSpPr txBox="1"/>
          <p:nvPr/>
        </p:nvSpPr>
        <p:spPr>
          <a:xfrm>
            <a:off x="2851727" y="5657273"/>
            <a:ext cx="184666" cy="369332"/>
          </a:xfrm>
          <a:prstGeom prst="rect">
            <a:avLst/>
          </a:prstGeom>
          <a:noFill/>
        </p:spPr>
        <p:txBody>
          <a:bodyPr wrap="none" rtlCol="0">
            <a:spAutoFit/>
          </a:bodyPr>
          <a:lstStyle/>
          <a:p>
            <a:endParaRPr lang="en-US" sz="1800" dirty="0">
              <a:latin typeface="Calibri" pitchFamily="34" charset="0"/>
            </a:endParaRPr>
          </a:p>
        </p:txBody>
      </p:sp>
    </p:spTree>
    <p:extLst>
      <p:ext uri="{BB962C8B-B14F-4D97-AF65-F5344CB8AC3E}">
        <p14:creationId xmlns:p14="http://schemas.microsoft.com/office/powerpoint/2010/main" val="201737796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740009A-4B75-B586-FC91-B56BB5377D14}"/>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矩形: 圆角 6">
            <a:extLst>
              <a:ext uri="{FF2B5EF4-FFF2-40B4-BE49-F238E27FC236}">
                <a16:creationId xmlns:a16="http://schemas.microsoft.com/office/drawing/2014/main" id="{2DF71E9E-DE61-2572-895F-10BCF88BEA3D}"/>
              </a:ext>
            </a:extLst>
          </p:cNvPr>
          <p:cNvSpPr/>
          <p:nvPr>
            <p:custDataLst>
              <p:tags r:id="rId3"/>
            </p:custDataLst>
          </p:nvPr>
        </p:nvSpPr>
        <p:spPr bwMode="auto">
          <a:xfrm>
            <a:off x="6172200" y="6215063"/>
            <a:ext cx="1543050" cy="411480"/>
          </a:xfrm>
          <a:prstGeom prst="roundRect">
            <a:avLst/>
          </a:prstGeom>
          <a:solidFill>
            <a:srgbClr val="808080"/>
          </a:solidFill>
          <a:ln w="38100"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zh-CN" altLang="en-US" sz="1600" b="1" i="0" u="none" strike="noStrike" cap="none" normalizeH="0" baseline="0">
                <a:ln>
                  <a:noFill/>
                </a:ln>
                <a:solidFill>
                  <a:srgbClr val="FFFFFF"/>
                </a:solidFill>
                <a:effectLst/>
                <a:latin typeface="Microsoft Yahei" panose="020B0503020204020204" pitchFamily="34" charset="-122"/>
                <a:ea typeface="Microsoft Yahei" panose="020B0503020204020204" pitchFamily="34" charset="-122"/>
                <a:sym typeface="Microsoft Yahei" panose="020B0503020204020204" pitchFamily="34" charset="-122"/>
              </a:rPr>
              <a:t>作答</a:t>
            </a:r>
          </a:p>
        </p:txBody>
      </p:sp>
      <p:sp>
        <p:nvSpPr>
          <p:cNvPr id="13" name="标题 1">
            <a:extLst>
              <a:ext uri="{FF2B5EF4-FFF2-40B4-BE49-F238E27FC236}">
                <a16:creationId xmlns:a16="http://schemas.microsoft.com/office/drawing/2014/main" id="{84C0F5FD-663C-D5DE-36F5-87F8E9E22CC8}"/>
              </a:ext>
            </a:extLst>
          </p:cNvPr>
          <p:cNvSpPr txBox="1">
            <a:spLocks/>
          </p:cNvSpPr>
          <p:nvPr/>
        </p:nvSpPr>
        <p:spPr>
          <a:xfrm>
            <a:off x="357018" y="435678"/>
            <a:ext cx="7592093" cy="762000"/>
          </a:xfrm>
          <a:prstGeom prst="rect">
            <a:avLst/>
          </a:prstGeom>
        </p:spPr>
        <p:txBody>
          <a:bodyPr>
            <a:normAutofit/>
          </a:bodyPr>
          <a:lst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r>
              <a:rPr lang="zh-CN" altLang="en-US" kern="0" dirty="0"/>
              <a:t>练习题</a:t>
            </a:r>
            <a:r>
              <a:rPr lang="en-US" altLang="zh-CN" kern="0" dirty="0"/>
              <a:t> </a:t>
            </a:r>
            <a:endParaRPr lang="zh-CN" altLang="en-US" kern="0" dirty="0"/>
          </a:p>
        </p:txBody>
      </p:sp>
      <p:sp>
        <p:nvSpPr>
          <p:cNvPr id="14" name="内容占位符 2">
            <a:extLst>
              <a:ext uri="{FF2B5EF4-FFF2-40B4-BE49-F238E27FC236}">
                <a16:creationId xmlns:a16="http://schemas.microsoft.com/office/drawing/2014/main" id="{908A28E9-56E6-201B-4208-B935C7D1F046}"/>
              </a:ext>
            </a:extLst>
          </p:cNvPr>
          <p:cNvSpPr txBox="1">
            <a:spLocks/>
          </p:cNvSpPr>
          <p:nvPr/>
        </p:nvSpPr>
        <p:spPr>
          <a:xfrm>
            <a:off x="409575" y="1191161"/>
            <a:ext cx="7896225" cy="4972050"/>
          </a:xfrm>
          <a:prstGeom prst="rect">
            <a:avLst/>
          </a:prstGeom>
        </p:spPr>
        <p:txBody>
          <a:bodyPr/>
          <a:lstStyle>
            <a:lvl1pPr marL="342900" indent="-342900" algn="l" rtl="0" eaLnBrk="1" fontAlgn="base" hangingPunct="1">
              <a:spcBef>
                <a:spcPct val="20000"/>
              </a:spcBef>
              <a:spcAft>
                <a:spcPct val="0"/>
              </a:spcAft>
              <a:buClr>
                <a:srgbClr val="99000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99000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r>
              <a:rPr lang="zh-CN" altLang="en-US" kern="0" dirty="0"/>
              <a:t>根据参数确定每个高速缓存的高速缓存组数</a:t>
            </a:r>
            <a:r>
              <a:rPr lang="en-US" altLang="zh-CN" kern="0" dirty="0"/>
              <a:t>(</a:t>
            </a:r>
            <a:r>
              <a:rPr lang="en-US" altLang="zh-CN" i="1" kern="0" dirty="0"/>
              <a:t>S</a:t>
            </a:r>
            <a:r>
              <a:rPr lang="en-US" altLang="zh-CN" kern="0" dirty="0"/>
              <a:t>)</a:t>
            </a:r>
            <a:r>
              <a:rPr lang="zh-CN" altLang="en-US" kern="0" dirty="0"/>
              <a:t>、标记位数</a:t>
            </a:r>
            <a:r>
              <a:rPr lang="en-US" altLang="zh-CN" kern="0" dirty="0"/>
              <a:t>(</a:t>
            </a:r>
            <a:r>
              <a:rPr lang="en-US" altLang="zh-CN" i="1" kern="0" dirty="0"/>
              <a:t>t</a:t>
            </a:r>
            <a:r>
              <a:rPr lang="en-US" altLang="zh-CN" kern="0" dirty="0"/>
              <a:t>)</a:t>
            </a:r>
            <a:r>
              <a:rPr lang="zh-CN" altLang="en-US" kern="0" dirty="0"/>
              <a:t>、组索引位数</a:t>
            </a:r>
            <a:r>
              <a:rPr lang="en-US" altLang="zh-CN" kern="0" dirty="0"/>
              <a:t>(</a:t>
            </a:r>
            <a:r>
              <a:rPr lang="en-US" altLang="zh-CN" i="1" kern="0" dirty="0"/>
              <a:t>s</a:t>
            </a:r>
            <a:r>
              <a:rPr lang="en-US" altLang="zh-CN" kern="0" dirty="0"/>
              <a:t>)</a:t>
            </a:r>
            <a:r>
              <a:rPr lang="zh-CN" altLang="en-US" kern="0" dirty="0"/>
              <a:t>以及块偏移位数</a:t>
            </a:r>
            <a:r>
              <a:rPr lang="en-US" altLang="zh-CN" kern="0" dirty="0"/>
              <a:t>(</a:t>
            </a:r>
            <a:r>
              <a:rPr lang="en-US" altLang="zh-CN" i="1" kern="0" dirty="0"/>
              <a:t>b</a:t>
            </a:r>
            <a:r>
              <a:rPr lang="en-US" altLang="zh-CN" kern="0" dirty="0"/>
              <a:t>)</a:t>
            </a:r>
            <a:r>
              <a:rPr lang="zh-CN" altLang="en-US" kern="0" dirty="0"/>
              <a:t>，系统地址位宽（</a:t>
            </a:r>
            <a:r>
              <a:rPr lang="en-US" altLang="zh-CN" kern="0" dirty="0"/>
              <a:t>m</a:t>
            </a:r>
            <a:r>
              <a:rPr lang="zh-CN" altLang="en-US" kern="0" dirty="0"/>
              <a:t>），高速缓存容量（</a:t>
            </a:r>
            <a:r>
              <a:rPr lang="en-US" altLang="zh-CN" kern="0" dirty="0"/>
              <a:t>C</a:t>
            </a:r>
            <a:r>
              <a:rPr lang="zh-CN" altLang="en-US" kern="0" dirty="0"/>
              <a:t>）</a:t>
            </a:r>
            <a:endParaRPr lang="en-US" altLang="zh-CN" kern="0" dirty="0"/>
          </a:p>
          <a:p>
            <a:endParaRPr lang="en-US" altLang="zh-CN" kern="0" dirty="0"/>
          </a:p>
          <a:p>
            <a:endParaRPr lang="en-US" altLang="zh-CN" kern="0" dirty="0"/>
          </a:p>
          <a:p>
            <a:endParaRPr lang="en-US" altLang="zh-CN" kern="0" dirty="0"/>
          </a:p>
          <a:p>
            <a:endParaRPr lang="en-US" altLang="zh-CN" kern="0" dirty="0"/>
          </a:p>
          <a:p>
            <a:endParaRPr lang="zh-CN" altLang="en-US" kern="0" dirty="0"/>
          </a:p>
        </p:txBody>
      </p:sp>
      <p:graphicFrame>
        <p:nvGraphicFramePr>
          <p:cNvPr id="16" name="表格 15">
            <a:extLst>
              <a:ext uri="{FF2B5EF4-FFF2-40B4-BE49-F238E27FC236}">
                <a16:creationId xmlns:a16="http://schemas.microsoft.com/office/drawing/2014/main" id="{3575A738-66E2-8487-8150-F766782EFAD6}"/>
              </a:ext>
            </a:extLst>
          </p:cNvPr>
          <p:cNvGraphicFramePr>
            <a:graphicFrameLocks noGrp="1"/>
          </p:cNvGraphicFramePr>
          <p:nvPr>
            <p:extLst>
              <p:ext uri="{D42A27DB-BD31-4B8C-83A1-F6EECF244321}">
                <p14:modId xmlns:p14="http://schemas.microsoft.com/office/powerpoint/2010/main" val="96380733"/>
              </p:ext>
            </p:extLst>
          </p:nvPr>
        </p:nvGraphicFramePr>
        <p:xfrm>
          <a:off x="323527" y="2552700"/>
          <a:ext cx="8496945" cy="1752600"/>
        </p:xfrm>
        <a:graphic>
          <a:graphicData uri="http://schemas.openxmlformats.org/drawingml/2006/table">
            <a:tbl>
              <a:tblPr firstRow="1" bandRow="1">
                <a:tableStyleId>{5C22544A-7EE6-4342-B048-85BDC9FD1C3A}</a:tableStyleId>
              </a:tblPr>
              <a:tblGrid>
                <a:gridCol w="944105">
                  <a:extLst>
                    <a:ext uri="{9D8B030D-6E8A-4147-A177-3AD203B41FA5}">
                      <a16:colId xmlns:a16="http://schemas.microsoft.com/office/drawing/2014/main" val="2152150162"/>
                    </a:ext>
                  </a:extLst>
                </a:gridCol>
                <a:gridCol w="944105">
                  <a:extLst>
                    <a:ext uri="{9D8B030D-6E8A-4147-A177-3AD203B41FA5}">
                      <a16:colId xmlns:a16="http://schemas.microsoft.com/office/drawing/2014/main" val="3462110150"/>
                    </a:ext>
                  </a:extLst>
                </a:gridCol>
                <a:gridCol w="944105">
                  <a:extLst>
                    <a:ext uri="{9D8B030D-6E8A-4147-A177-3AD203B41FA5}">
                      <a16:colId xmlns:a16="http://schemas.microsoft.com/office/drawing/2014/main" val="3158033710"/>
                    </a:ext>
                  </a:extLst>
                </a:gridCol>
                <a:gridCol w="944105">
                  <a:extLst>
                    <a:ext uri="{9D8B030D-6E8A-4147-A177-3AD203B41FA5}">
                      <a16:colId xmlns:a16="http://schemas.microsoft.com/office/drawing/2014/main" val="2283560423"/>
                    </a:ext>
                  </a:extLst>
                </a:gridCol>
                <a:gridCol w="944105">
                  <a:extLst>
                    <a:ext uri="{9D8B030D-6E8A-4147-A177-3AD203B41FA5}">
                      <a16:colId xmlns:a16="http://schemas.microsoft.com/office/drawing/2014/main" val="2740136091"/>
                    </a:ext>
                  </a:extLst>
                </a:gridCol>
                <a:gridCol w="944105">
                  <a:extLst>
                    <a:ext uri="{9D8B030D-6E8A-4147-A177-3AD203B41FA5}">
                      <a16:colId xmlns:a16="http://schemas.microsoft.com/office/drawing/2014/main" val="3917563564"/>
                    </a:ext>
                  </a:extLst>
                </a:gridCol>
                <a:gridCol w="944105">
                  <a:extLst>
                    <a:ext uri="{9D8B030D-6E8A-4147-A177-3AD203B41FA5}">
                      <a16:colId xmlns:a16="http://schemas.microsoft.com/office/drawing/2014/main" val="3552495594"/>
                    </a:ext>
                  </a:extLst>
                </a:gridCol>
                <a:gridCol w="944105">
                  <a:extLst>
                    <a:ext uri="{9D8B030D-6E8A-4147-A177-3AD203B41FA5}">
                      <a16:colId xmlns:a16="http://schemas.microsoft.com/office/drawing/2014/main" val="1517230440"/>
                    </a:ext>
                  </a:extLst>
                </a:gridCol>
                <a:gridCol w="944105">
                  <a:extLst>
                    <a:ext uri="{9D8B030D-6E8A-4147-A177-3AD203B41FA5}">
                      <a16:colId xmlns:a16="http://schemas.microsoft.com/office/drawing/2014/main" val="2440136403"/>
                    </a:ext>
                  </a:extLst>
                </a:gridCol>
              </a:tblGrid>
              <a:tr h="420901">
                <a:tc>
                  <a:txBody>
                    <a:bodyPr/>
                    <a:lstStyle/>
                    <a:p>
                      <a:pPr algn="ctr"/>
                      <a:r>
                        <a:rPr lang="zh-CN" altLang="en-US" i="0" dirty="0">
                          <a:latin typeface="Times New Roman" panose="02020603050405020304" pitchFamily="18" charset="0"/>
                          <a:cs typeface="Times New Roman" panose="02020603050405020304" pitchFamily="18" charset="0"/>
                        </a:rPr>
                        <a:t>高速缓存</a:t>
                      </a:r>
                    </a:p>
                  </a:txBody>
                  <a:tcPr/>
                </a:tc>
                <a:tc>
                  <a:txBody>
                    <a:bodyPr/>
                    <a:lstStyle/>
                    <a:p>
                      <a:pPr algn="ctr"/>
                      <a:r>
                        <a:rPr lang="en-US" altLang="zh-CN" i="1" dirty="0">
                          <a:latin typeface="Times New Roman" panose="02020603050405020304" pitchFamily="18" charset="0"/>
                          <a:cs typeface="Times New Roman" panose="02020603050405020304" pitchFamily="18" charset="0"/>
                        </a:rPr>
                        <a:t>m</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C</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B</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E</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S</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t</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s</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b</a:t>
                      </a:r>
                      <a:endParaRPr lang="zh-CN" alt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17447291"/>
                  </a:ext>
                </a:extLst>
              </a:tr>
              <a:tr h="370840">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1024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rtl="0" fontAlgn="ctr"/>
                      <a:endParaRPr lang="en-US" altLang="zh-CN" sz="1350" b="0" i="0" u="none" strike="noStrike" dirty="0">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tc>
                  <a:txBody>
                    <a:bodyPr/>
                    <a:lstStyle/>
                    <a:p>
                      <a:pPr algn="ctr" rtl="0" fontAlgn="ctr"/>
                      <a:endParaRPr lang="en-US" altLang="zh-CN" sz="1350" b="0" i="0" u="none" strike="noStrike" dirty="0">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tc>
                  <a:txBody>
                    <a:bodyPr/>
                    <a:lstStyle/>
                    <a:p>
                      <a:pPr algn="ctr" rtl="0" fontAlgn="ctr"/>
                      <a:endParaRPr lang="en-US" altLang="zh-CN" sz="1350" b="0" i="0" u="none" strike="noStrike" dirty="0">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tc>
                  <a:txBody>
                    <a:bodyPr/>
                    <a:lstStyle/>
                    <a:p>
                      <a:pPr algn="ctr" rtl="0" fontAlgn="ctr"/>
                      <a:endParaRPr lang="en-US" altLang="zh-CN" sz="1350" b="0" i="0" u="none" strike="noStrike">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extLst>
                  <a:ext uri="{0D108BD9-81ED-4DB2-BD59-A6C34878D82A}">
                    <a16:rowId xmlns:a16="http://schemas.microsoft.com/office/drawing/2014/main" val="850298627"/>
                  </a:ext>
                </a:extLst>
              </a:tr>
              <a:tr h="370840">
                <a:tc>
                  <a:txBody>
                    <a:bodyPr/>
                    <a:lstStyle/>
                    <a:p>
                      <a:pPr algn="ct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32</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1024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8</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rtl="0" fontAlgn="ctr"/>
                      <a:endParaRPr lang="en-US" altLang="zh-CN" sz="1350" b="0" i="0" u="none" strike="noStrike">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tc>
                  <a:txBody>
                    <a:bodyPr/>
                    <a:lstStyle/>
                    <a:p>
                      <a:pPr algn="ctr" rtl="0" fontAlgn="ctr"/>
                      <a:endParaRPr lang="en-US" altLang="zh-CN" sz="1350" b="0" i="0" u="none" strike="noStrike">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tc>
                  <a:txBody>
                    <a:bodyPr/>
                    <a:lstStyle/>
                    <a:p>
                      <a:pPr algn="ctr" rtl="0" fontAlgn="ctr"/>
                      <a:endParaRPr lang="en-US" altLang="zh-CN" sz="1350" b="0" i="0" u="none" strike="noStrike" dirty="0">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tc>
                  <a:txBody>
                    <a:bodyPr/>
                    <a:lstStyle/>
                    <a:p>
                      <a:pPr algn="ctr" rtl="0" fontAlgn="ctr"/>
                      <a:endParaRPr lang="en-US" altLang="zh-CN" sz="1350" b="0" i="0" u="none" strike="noStrike" dirty="0">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extLst>
                  <a:ext uri="{0D108BD9-81ED-4DB2-BD59-A6C34878D82A}">
                    <a16:rowId xmlns:a16="http://schemas.microsoft.com/office/drawing/2014/main" val="3529404456"/>
                  </a:ext>
                </a:extLst>
              </a:tr>
              <a:tr h="370840">
                <a:tc>
                  <a:txBody>
                    <a:bodyPr/>
                    <a:lstStyle/>
                    <a:p>
                      <a:pPr algn="ct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1024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rtl="0" fontAlgn="ctr"/>
                      <a:endParaRPr lang="en-US" altLang="zh-CN" sz="1350" b="0" i="0" u="none" strike="noStrike">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tc>
                  <a:txBody>
                    <a:bodyPr/>
                    <a:lstStyle/>
                    <a:p>
                      <a:pPr algn="ctr" rtl="0" fontAlgn="ctr"/>
                      <a:endParaRPr lang="en-US" altLang="zh-CN" sz="1350" b="0" i="0" u="none" strike="noStrike">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tc>
                  <a:txBody>
                    <a:bodyPr/>
                    <a:lstStyle/>
                    <a:p>
                      <a:pPr algn="ctr" rtl="0" fontAlgn="ctr"/>
                      <a:endParaRPr lang="en-US" altLang="zh-CN" sz="1350" b="0" i="0" u="none" strike="noStrike">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tc>
                  <a:txBody>
                    <a:bodyPr/>
                    <a:lstStyle/>
                    <a:p>
                      <a:pPr algn="ctr" rtl="0" fontAlgn="ctr"/>
                      <a:endParaRPr lang="en-US" altLang="zh-CN" sz="1350" b="0" i="0" u="none" strike="noStrike" dirty="0">
                        <a:solidFill>
                          <a:srgbClr val="000000"/>
                        </a:solidFill>
                        <a:effectLst/>
                        <a:latin typeface="Times New Roman" panose="02020603050405020304" pitchFamily="18" charset="0"/>
                        <a:ea typeface="等线" panose="02010600030101010101" pitchFamily="2" charset="-122"/>
                      </a:endParaRPr>
                    </a:p>
                  </a:txBody>
                  <a:tcPr marL="9525" marR="9525" marT="9525" marB="0" anchor="ctr"/>
                </a:tc>
                <a:extLst>
                  <a:ext uri="{0D108BD9-81ED-4DB2-BD59-A6C34878D82A}">
                    <a16:rowId xmlns:a16="http://schemas.microsoft.com/office/drawing/2014/main" val="1119171264"/>
                  </a:ext>
                </a:extLst>
              </a:tr>
            </a:tbl>
          </a:graphicData>
        </a:graphic>
      </p:graphicFrame>
      <p:grpSp>
        <p:nvGrpSpPr>
          <p:cNvPr id="12" name="组合 11">
            <a:extLst>
              <a:ext uri="{FF2B5EF4-FFF2-40B4-BE49-F238E27FC236}">
                <a16:creationId xmlns:a16="http://schemas.microsoft.com/office/drawing/2014/main" id="{CE613C75-F33F-3AB0-DDB6-043B1424FDF8}"/>
              </a:ext>
            </a:extLst>
          </p:cNvPr>
          <p:cNvGrpSpPr/>
          <p:nvPr>
            <p:custDataLst>
              <p:tags r:id="rId4"/>
            </p:custDataLst>
          </p:nvPr>
        </p:nvGrpSpPr>
        <p:grpSpPr>
          <a:xfrm>
            <a:off x="0" y="0"/>
            <a:ext cx="9144000" cy="635000"/>
            <a:chOff x="0" y="0"/>
            <a:chExt cx="9144000" cy="635000"/>
          </a:xfrm>
        </p:grpSpPr>
        <p:sp>
          <p:nvSpPr>
            <p:cNvPr id="8" name="TitleBackground">
              <a:extLst>
                <a:ext uri="{FF2B5EF4-FFF2-40B4-BE49-F238E27FC236}">
                  <a16:creationId xmlns:a16="http://schemas.microsoft.com/office/drawing/2014/main" id="{E768EC6C-AD73-9382-9FA6-8E85F51E013F}"/>
                </a:ext>
              </a:extLst>
            </p:cNvPr>
            <p:cNvSpPr/>
            <p:nvPr>
              <p:custDataLst>
                <p:tags r:id="rId6"/>
              </p:custDataLst>
            </p:nvPr>
          </p:nvSpPr>
          <p:spPr bwMode="auto">
            <a:xfrm>
              <a:off x="0" y="0"/>
              <a:ext cx="9144000" cy="635000"/>
            </a:xfrm>
            <a:prstGeom prst="rect">
              <a:avLst/>
            </a:prstGeom>
            <a:solidFill>
              <a:srgbClr val="F6F7F8"/>
            </a:solidFill>
            <a:ln w="25400" cap="flat" cmpd="sng" algn="ctr">
              <a:noFill/>
              <a:prstDash val="solid"/>
              <a:round/>
              <a:headEnd type="none" w="med" len="med"/>
              <a:tailEnd type="triangle" w="med" len="med"/>
            </a:ln>
            <a:effectLst/>
            <a:extLst>
              <a:ext uri="{91240B29-F687-4F45-9708-019B960494DF}">
                <a14:hiddenLine xmlns:a14="http://schemas.microsoft.com/office/drawing/2010/main" w="25400" cap="flat" cmpd="sng" algn="ctr">
                  <a:solidFill>
                    <a:srgbClr val="CC0000"/>
                  </a:solidFill>
                  <a:prstDash val="solid"/>
                  <a:round/>
                  <a:headEnd type="none" w="med" len="med"/>
                  <a:tailEnd type="triangle" w="med" len="med"/>
                </a14:hiddenLine>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Arial Narrow" pitchFamily="34" charset="0"/>
              </a:endParaRPr>
            </a:p>
          </p:txBody>
        </p:sp>
        <p:sp>
          <p:nvSpPr>
            <p:cNvPr id="9" name="ColorBlock">
              <a:extLst>
                <a:ext uri="{FF2B5EF4-FFF2-40B4-BE49-F238E27FC236}">
                  <a16:creationId xmlns:a16="http://schemas.microsoft.com/office/drawing/2014/main" id="{B20B9326-2D15-6DAA-7D55-A360DC87A1F7}"/>
                </a:ext>
              </a:extLst>
            </p:cNvPr>
            <p:cNvSpPr/>
            <p:nvPr>
              <p:custDataLst>
                <p:tags r:id="rId7"/>
              </p:custDataLst>
            </p:nvPr>
          </p:nvSpPr>
          <p:spPr bwMode="auto">
            <a:xfrm>
              <a:off x="0" y="0"/>
              <a:ext cx="190500" cy="635000"/>
            </a:xfrm>
            <a:prstGeom prst="rect">
              <a:avLst/>
            </a:prstGeom>
            <a:solidFill>
              <a:srgbClr val="639EF4"/>
            </a:solidFill>
            <a:ln w="25400" cap="flat" cmpd="sng" algn="ctr">
              <a:noFill/>
              <a:prstDash val="solid"/>
              <a:round/>
              <a:headEnd type="none" w="med" len="med"/>
              <a:tailEnd type="triangle" w="med" len="med"/>
            </a:ln>
            <a:effectLst/>
            <a:extLst>
              <a:ext uri="{91240B29-F687-4F45-9708-019B960494DF}">
                <a14:hiddenLine xmlns:a14="http://schemas.microsoft.com/office/drawing/2010/main" w="25400" cap="flat" cmpd="sng" algn="ctr">
                  <a:solidFill>
                    <a:srgbClr val="CC0000"/>
                  </a:solidFill>
                  <a:prstDash val="solid"/>
                  <a:round/>
                  <a:headEnd type="none" w="med" len="med"/>
                  <a:tailEnd type="triangle" w="med" len="med"/>
                </a14:hiddenLine>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Arial Narrow" pitchFamily="34" charset="0"/>
              </a:endParaRPr>
            </a:p>
          </p:txBody>
        </p:sp>
        <p:sp>
          <p:nvSpPr>
            <p:cNvPr id="10" name="TypeText">
              <a:extLst>
                <a:ext uri="{FF2B5EF4-FFF2-40B4-BE49-F238E27FC236}">
                  <a16:creationId xmlns:a16="http://schemas.microsoft.com/office/drawing/2014/main" id="{BC36D53A-E700-9827-CFE7-AA2EAEEE0D19}"/>
                </a:ext>
              </a:extLst>
            </p:cNvPr>
            <p:cNvSpPr txBox="1"/>
            <p:nvPr>
              <p:custDataLst>
                <p:tags r:id="rId8"/>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主观题</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TipText">
              <a:extLst>
                <a:ext uri="{FF2B5EF4-FFF2-40B4-BE49-F238E27FC236}">
                  <a16:creationId xmlns:a16="http://schemas.microsoft.com/office/drawing/2014/main" id="{7C26FD4E-968F-EC5E-1BF6-1CA6F26DB863}"/>
                </a:ext>
              </a:extLst>
            </p:cNvPr>
            <p:cNvSpPr txBox="1"/>
            <p:nvPr>
              <p:custDataLst>
                <p:tags r:id="rId9"/>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10</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endParaRPr lang="zh-CN" altLang="en-US" sz="2000" dirty="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pic>
        <p:nvPicPr>
          <p:cNvPr id="5" name="图片 4">
            <a:extLst>
              <a:ext uri="{FF2B5EF4-FFF2-40B4-BE49-F238E27FC236}">
                <a16:creationId xmlns:a16="http://schemas.microsoft.com/office/drawing/2014/main" id="{2B819C00-6EA4-EB84-B31B-F5BA5FEFAF33}"/>
              </a:ext>
            </a:extLst>
          </p:cNvPr>
          <p:cNvPicPr>
            <a:picLocks/>
          </p:cNvPicPr>
          <p:nvPr>
            <p:custDataLst>
              <p:tags r:id="rId5"/>
            </p:custDataLst>
          </p:nvPr>
        </p:nvPicPr>
        <p:blipFill>
          <a:blip r:embed="rId11">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407142372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6EC76E9-0632-488A-8AC6-397ED4913EDC}"/>
              </a:ext>
            </a:extLst>
          </p:cNvPr>
          <p:cNvSpPr>
            <a:spLocks noGrp="1"/>
          </p:cNvSpPr>
          <p:nvPr>
            <p:ph type="title"/>
          </p:nvPr>
        </p:nvSpPr>
        <p:spPr/>
        <p:txBody>
          <a:bodyPr>
            <a:normAutofit/>
          </a:bodyPr>
          <a:lstStyle/>
          <a:p>
            <a:r>
              <a:rPr lang="zh-CN" altLang="en-US" dirty="0"/>
              <a:t>练习题</a:t>
            </a:r>
          </a:p>
        </p:txBody>
      </p:sp>
      <p:sp>
        <p:nvSpPr>
          <p:cNvPr id="3" name="内容占位符 2">
            <a:extLst>
              <a:ext uri="{FF2B5EF4-FFF2-40B4-BE49-F238E27FC236}">
                <a16:creationId xmlns:a16="http://schemas.microsoft.com/office/drawing/2014/main" id="{8BF15197-A560-4B23-853C-901E5A541AAD}"/>
              </a:ext>
            </a:extLst>
          </p:cNvPr>
          <p:cNvSpPr>
            <a:spLocks noGrp="1"/>
          </p:cNvSpPr>
          <p:nvPr>
            <p:ph idx="1"/>
          </p:nvPr>
        </p:nvSpPr>
        <p:spPr/>
        <p:txBody>
          <a:bodyPr/>
          <a:lstStyle/>
          <a:p>
            <a:r>
              <a:rPr lang="zh-CN" altLang="en-US" dirty="0"/>
              <a:t>根据参数确定每个高速缓存的高速缓存组数</a:t>
            </a:r>
            <a:r>
              <a:rPr lang="en-US" altLang="zh-CN" dirty="0"/>
              <a:t>(</a:t>
            </a:r>
            <a:r>
              <a:rPr lang="en-US" altLang="zh-CN" i="1" dirty="0"/>
              <a:t>S</a:t>
            </a:r>
            <a:r>
              <a:rPr lang="en-US" altLang="zh-CN" dirty="0"/>
              <a:t>)</a:t>
            </a:r>
            <a:r>
              <a:rPr lang="zh-CN" altLang="en-US" dirty="0"/>
              <a:t>、标记位数</a:t>
            </a:r>
            <a:r>
              <a:rPr lang="en-US" altLang="zh-CN" dirty="0"/>
              <a:t>(</a:t>
            </a:r>
            <a:r>
              <a:rPr lang="en-US" altLang="zh-CN" i="1" dirty="0"/>
              <a:t>t</a:t>
            </a:r>
            <a:r>
              <a:rPr lang="en-US" altLang="zh-CN" dirty="0"/>
              <a:t>)</a:t>
            </a:r>
            <a:r>
              <a:rPr lang="zh-CN" altLang="en-US" dirty="0"/>
              <a:t>、组索引位数</a:t>
            </a:r>
            <a:r>
              <a:rPr lang="en-US" altLang="zh-CN" dirty="0"/>
              <a:t>(</a:t>
            </a:r>
            <a:r>
              <a:rPr lang="en-US" altLang="zh-CN" i="1" dirty="0"/>
              <a:t>s</a:t>
            </a:r>
            <a:r>
              <a:rPr lang="en-US" altLang="zh-CN" dirty="0"/>
              <a:t>)</a:t>
            </a:r>
            <a:r>
              <a:rPr lang="zh-CN" altLang="en-US" dirty="0"/>
              <a:t>以及块偏移位数</a:t>
            </a:r>
            <a:r>
              <a:rPr lang="en-US" altLang="zh-CN" dirty="0"/>
              <a:t>(</a:t>
            </a:r>
            <a:r>
              <a:rPr lang="en-US" altLang="zh-CN" i="1" dirty="0"/>
              <a:t>b</a:t>
            </a:r>
            <a:r>
              <a:rPr lang="en-US" altLang="zh-CN" dirty="0"/>
              <a:t>)</a:t>
            </a:r>
            <a:r>
              <a:rPr lang="zh-CN" altLang="en-US" dirty="0"/>
              <a:t>，系统地址位宽（</a:t>
            </a:r>
            <a:r>
              <a:rPr lang="en-US" altLang="zh-CN" dirty="0"/>
              <a:t>m</a:t>
            </a:r>
            <a:r>
              <a:rPr lang="zh-CN" altLang="en-US" dirty="0"/>
              <a:t>），高速缓存容量（</a:t>
            </a:r>
            <a:r>
              <a:rPr lang="en-US" altLang="zh-CN" dirty="0"/>
              <a:t>C</a:t>
            </a:r>
            <a:r>
              <a:rPr lang="zh-CN" altLang="en-US" dirty="0"/>
              <a:t>）</a:t>
            </a:r>
            <a:endParaRPr lang="en-US" altLang="zh-CN" dirty="0"/>
          </a:p>
          <a:p>
            <a:endParaRPr lang="en-US" altLang="zh-CN" dirty="0"/>
          </a:p>
          <a:p>
            <a:endParaRPr lang="en-US" altLang="zh-CN" dirty="0"/>
          </a:p>
          <a:p>
            <a:endParaRPr lang="en-US" altLang="zh-CN" dirty="0"/>
          </a:p>
          <a:p>
            <a:endParaRPr lang="en-US" altLang="zh-CN" dirty="0"/>
          </a:p>
          <a:p>
            <a:r>
              <a:rPr lang="zh-CN" altLang="en-US" dirty="0"/>
              <a:t>参数计算</a:t>
            </a:r>
            <a:r>
              <a:rPr lang="en-US" altLang="zh-CN" dirty="0"/>
              <a:t>(</a:t>
            </a:r>
            <a:r>
              <a:rPr lang="zh-CN" altLang="en-US" dirty="0"/>
              <a:t>以</a:t>
            </a:r>
            <a:r>
              <a:rPr lang="en-US" altLang="zh-CN" dirty="0"/>
              <a:t>1</a:t>
            </a:r>
            <a:r>
              <a:rPr lang="zh-CN" altLang="en-US" dirty="0"/>
              <a:t>为例</a:t>
            </a:r>
            <a:r>
              <a:rPr lang="en-US" altLang="zh-CN" dirty="0"/>
              <a:t>)</a:t>
            </a:r>
            <a:r>
              <a:rPr lang="zh-CN" altLang="en-US" dirty="0"/>
              <a:t>：</a:t>
            </a:r>
            <a:endParaRPr lang="en-US" altLang="zh-CN" dirty="0"/>
          </a:p>
          <a:p>
            <a:pPr lvl="1"/>
            <a:r>
              <a:rPr lang="en-US" altLang="zh-CN" i="1" dirty="0"/>
              <a:t>S</a:t>
            </a:r>
            <a:r>
              <a:rPr lang="en-US" altLang="zh-CN" dirty="0"/>
              <a:t>=</a:t>
            </a:r>
            <a:r>
              <a:rPr lang="en-US" altLang="zh-CN" i="1" dirty="0"/>
              <a:t>C</a:t>
            </a:r>
            <a:r>
              <a:rPr lang="en-US" altLang="zh-CN" dirty="0"/>
              <a:t>/</a:t>
            </a:r>
            <a:r>
              <a:rPr lang="en-US" altLang="zh-CN" i="1" dirty="0"/>
              <a:t>B</a:t>
            </a:r>
            <a:r>
              <a:rPr lang="en-US" altLang="zh-CN" dirty="0"/>
              <a:t>/</a:t>
            </a:r>
            <a:r>
              <a:rPr lang="en-US" altLang="zh-CN" i="1" dirty="0"/>
              <a:t>E</a:t>
            </a:r>
            <a:r>
              <a:rPr lang="en-US" altLang="zh-CN" dirty="0"/>
              <a:t>=1024/4/1=256</a:t>
            </a:r>
          </a:p>
          <a:p>
            <a:pPr lvl="1"/>
            <a:r>
              <a:rPr lang="en-US" altLang="zh-CN" i="1" dirty="0"/>
              <a:t>s</a:t>
            </a:r>
            <a:r>
              <a:rPr lang="en-US" altLang="zh-CN" dirty="0"/>
              <a:t>=log</a:t>
            </a:r>
            <a:r>
              <a:rPr lang="en-US" altLang="zh-CN" baseline="-25000" dirty="0"/>
              <a:t>2</a:t>
            </a:r>
            <a:r>
              <a:rPr lang="en-US" altLang="zh-CN" dirty="0"/>
              <a:t>(</a:t>
            </a:r>
            <a:r>
              <a:rPr lang="en-US" altLang="zh-CN" i="1" dirty="0"/>
              <a:t>S</a:t>
            </a:r>
            <a:r>
              <a:rPr lang="en-US" altLang="zh-CN" dirty="0"/>
              <a:t>)=log</a:t>
            </a:r>
            <a:r>
              <a:rPr lang="en-US" altLang="zh-CN" baseline="-25000" dirty="0"/>
              <a:t>2</a:t>
            </a:r>
            <a:r>
              <a:rPr lang="en-US" altLang="zh-CN" dirty="0"/>
              <a:t>256=8</a:t>
            </a:r>
          </a:p>
          <a:p>
            <a:pPr lvl="1"/>
            <a:r>
              <a:rPr lang="en-US" altLang="zh-CN" i="1" dirty="0"/>
              <a:t>b</a:t>
            </a:r>
            <a:r>
              <a:rPr lang="en-US" altLang="zh-CN" dirty="0"/>
              <a:t>=log</a:t>
            </a:r>
            <a:r>
              <a:rPr lang="en-US" altLang="zh-CN" baseline="-25000" dirty="0"/>
              <a:t>2</a:t>
            </a:r>
            <a:r>
              <a:rPr lang="en-US" altLang="zh-CN" dirty="0"/>
              <a:t>(</a:t>
            </a:r>
            <a:r>
              <a:rPr lang="en-US" altLang="zh-CN" i="1" dirty="0"/>
              <a:t>B</a:t>
            </a:r>
            <a:r>
              <a:rPr lang="en-US" altLang="zh-CN" dirty="0"/>
              <a:t>) =log</a:t>
            </a:r>
            <a:r>
              <a:rPr lang="en-US" altLang="zh-CN" baseline="-25000" dirty="0"/>
              <a:t>2</a:t>
            </a:r>
            <a:r>
              <a:rPr lang="en-US" altLang="zh-CN" dirty="0"/>
              <a:t>4=2</a:t>
            </a:r>
          </a:p>
          <a:p>
            <a:pPr lvl="1"/>
            <a:r>
              <a:rPr lang="en-US" altLang="zh-CN" i="1" dirty="0"/>
              <a:t>t</a:t>
            </a:r>
            <a:r>
              <a:rPr lang="en-US" altLang="zh-CN" dirty="0"/>
              <a:t>=</a:t>
            </a:r>
            <a:r>
              <a:rPr lang="en-US" altLang="zh-CN" i="1" dirty="0"/>
              <a:t>m</a:t>
            </a:r>
            <a:r>
              <a:rPr lang="en-US" altLang="zh-CN" dirty="0"/>
              <a:t>-(</a:t>
            </a:r>
            <a:r>
              <a:rPr lang="en-US" altLang="zh-CN" i="1" dirty="0" err="1"/>
              <a:t>s</a:t>
            </a:r>
            <a:r>
              <a:rPr lang="en-US" altLang="zh-CN" dirty="0" err="1"/>
              <a:t>+</a:t>
            </a:r>
            <a:r>
              <a:rPr lang="en-US" altLang="zh-CN" i="1" dirty="0" err="1"/>
              <a:t>b</a:t>
            </a:r>
            <a:r>
              <a:rPr lang="en-US" altLang="zh-CN" dirty="0"/>
              <a:t>)=32-(8+2)=22</a:t>
            </a:r>
          </a:p>
          <a:p>
            <a:endParaRPr lang="zh-CN" altLang="en-US" dirty="0"/>
          </a:p>
        </p:txBody>
      </p:sp>
      <p:graphicFrame>
        <p:nvGraphicFramePr>
          <p:cNvPr id="5" name="表格 4">
            <a:extLst>
              <a:ext uri="{FF2B5EF4-FFF2-40B4-BE49-F238E27FC236}">
                <a16:creationId xmlns:a16="http://schemas.microsoft.com/office/drawing/2014/main" id="{16012D94-E53F-4662-8F55-915ADAA2AAC7}"/>
              </a:ext>
            </a:extLst>
          </p:cNvPr>
          <p:cNvGraphicFramePr>
            <a:graphicFrameLocks noGrp="1"/>
          </p:cNvGraphicFramePr>
          <p:nvPr/>
        </p:nvGraphicFramePr>
        <p:xfrm>
          <a:off x="323527" y="2552700"/>
          <a:ext cx="8496945" cy="1752600"/>
        </p:xfrm>
        <a:graphic>
          <a:graphicData uri="http://schemas.openxmlformats.org/drawingml/2006/table">
            <a:tbl>
              <a:tblPr firstRow="1" bandRow="1">
                <a:tableStyleId>{5C22544A-7EE6-4342-B048-85BDC9FD1C3A}</a:tableStyleId>
              </a:tblPr>
              <a:tblGrid>
                <a:gridCol w="944105">
                  <a:extLst>
                    <a:ext uri="{9D8B030D-6E8A-4147-A177-3AD203B41FA5}">
                      <a16:colId xmlns:a16="http://schemas.microsoft.com/office/drawing/2014/main" val="2152150162"/>
                    </a:ext>
                  </a:extLst>
                </a:gridCol>
                <a:gridCol w="944105">
                  <a:extLst>
                    <a:ext uri="{9D8B030D-6E8A-4147-A177-3AD203B41FA5}">
                      <a16:colId xmlns:a16="http://schemas.microsoft.com/office/drawing/2014/main" val="3462110150"/>
                    </a:ext>
                  </a:extLst>
                </a:gridCol>
                <a:gridCol w="944105">
                  <a:extLst>
                    <a:ext uri="{9D8B030D-6E8A-4147-A177-3AD203B41FA5}">
                      <a16:colId xmlns:a16="http://schemas.microsoft.com/office/drawing/2014/main" val="3158033710"/>
                    </a:ext>
                  </a:extLst>
                </a:gridCol>
                <a:gridCol w="944105">
                  <a:extLst>
                    <a:ext uri="{9D8B030D-6E8A-4147-A177-3AD203B41FA5}">
                      <a16:colId xmlns:a16="http://schemas.microsoft.com/office/drawing/2014/main" val="2283560423"/>
                    </a:ext>
                  </a:extLst>
                </a:gridCol>
                <a:gridCol w="944105">
                  <a:extLst>
                    <a:ext uri="{9D8B030D-6E8A-4147-A177-3AD203B41FA5}">
                      <a16:colId xmlns:a16="http://schemas.microsoft.com/office/drawing/2014/main" val="2740136091"/>
                    </a:ext>
                  </a:extLst>
                </a:gridCol>
                <a:gridCol w="944105">
                  <a:extLst>
                    <a:ext uri="{9D8B030D-6E8A-4147-A177-3AD203B41FA5}">
                      <a16:colId xmlns:a16="http://schemas.microsoft.com/office/drawing/2014/main" val="3917563564"/>
                    </a:ext>
                  </a:extLst>
                </a:gridCol>
                <a:gridCol w="944105">
                  <a:extLst>
                    <a:ext uri="{9D8B030D-6E8A-4147-A177-3AD203B41FA5}">
                      <a16:colId xmlns:a16="http://schemas.microsoft.com/office/drawing/2014/main" val="3552495594"/>
                    </a:ext>
                  </a:extLst>
                </a:gridCol>
                <a:gridCol w="944105">
                  <a:extLst>
                    <a:ext uri="{9D8B030D-6E8A-4147-A177-3AD203B41FA5}">
                      <a16:colId xmlns:a16="http://schemas.microsoft.com/office/drawing/2014/main" val="1517230440"/>
                    </a:ext>
                  </a:extLst>
                </a:gridCol>
                <a:gridCol w="944105">
                  <a:extLst>
                    <a:ext uri="{9D8B030D-6E8A-4147-A177-3AD203B41FA5}">
                      <a16:colId xmlns:a16="http://schemas.microsoft.com/office/drawing/2014/main" val="2440136403"/>
                    </a:ext>
                  </a:extLst>
                </a:gridCol>
              </a:tblGrid>
              <a:tr h="420901">
                <a:tc>
                  <a:txBody>
                    <a:bodyPr/>
                    <a:lstStyle/>
                    <a:p>
                      <a:pPr algn="ctr"/>
                      <a:r>
                        <a:rPr lang="zh-CN" altLang="en-US" i="0" dirty="0">
                          <a:latin typeface="Times New Roman" panose="02020603050405020304" pitchFamily="18" charset="0"/>
                          <a:cs typeface="Times New Roman" panose="02020603050405020304" pitchFamily="18" charset="0"/>
                        </a:rPr>
                        <a:t>高速缓存</a:t>
                      </a:r>
                    </a:p>
                  </a:txBody>
                  <a:tcPr/>
                </a:tc>
                <a:tc>
                  <a:txBody>
                    <a:bodyPr/>
                    <a:lstStyle/>
                    <a:p>
                      <a:pPr algn="ctr"/>
                      <a:r>
                        <a:rPr lang="en-US" altLang="zh-CN" i="1" dirty="0">
                          <a:latin typeface="Times New Roman" panose="02020603050405020304" pitchFamily="18" charset="0"/>
                          <a:cs typeface="Times New Roman" panose="02020603050405020304" pitchFamily="18" charset="0"/>
                        </a:rPr>
                        <a:t>m</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C</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B</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E</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S</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t</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s</a:t>
                      </a:r>
                      <a:endParaRPr lang="zh-CN" altLang="en-US" i="1"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b</a:t>
                      </a:r>
                      <a:endParaRPr lang="zh-CN" alt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17447291"/>
                  </a:ext>
                </a:extLst>
              </a:tr>
              <a:tr h="370840">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1024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rtl="0" fontAlgn="ctr"/>
                      <a:r>
                        <a:rPr lang="en-US" altLang="zh-CN" sz="1350" b="0" i="0" u="none" strike="noStrike">
                          <a:solidFill>
                            <a:srgbClr val="000000"/>
                          </a:solidFill>
                          <a:effectLst/>
                          <a:latin typeface="Times New Roman" panose="02020603050405020304" pitchFamily="18" charset="0"/>
                          <a:ea typeface="等线" panose="02010600030101010101" pitchFamily="2" charset="-122"/>
                        </a:rPr>
                        <a:t>256</a:t>
                      </a:r>
                    </a:p>
                  </a:txBody>
                  <a:tcPr marL="9525" marR="9525" marT="9525" marB="0" anchor="ctr"/>
                </a:tc>
                <a:tc>
                  <a:txBody>
                    <a:bodyPr/>
                    <a:lstStyle/>
                    <a:p>
                      <a:pPr algn="ctr" rtl="0" fontAlgn="ctr"/>
                      <a:r>
                        <a:rPr lang="en-US" altLang="zh-CN" sz="1350" b="0" i="0" u="none" strike="noStrike">
                          <a:solidFill>
                            <a:srgbClr val="000000"/>
                          </a:solidFill>
                          <a:effectLst/>
                          <a:latin typeface="Times New Roman" panose="02020603050405020304" pitchFamily="18" charset="0"/>
                          <a:ea typeface="等线" panose="02010600030101010101" pitchFamily="2" charset="-122"/>
                        </a:rPr>
                        <a:t>22</a:t>
                      </a:r>
                    </a:p>
                  </a:txBody>
                  <a:tcPr marL="9525" marR="9525" marT="9525" marB="0" anchor="ctr"/>
                </a:tc>
                <a:tc>
                  <a:txBody>
                    <a:bodyPr/>
                    <a:lstStyle/>
                    <a:p>
                      <a:pPr algn="ctr" rtl="0" fontAlgn="ctr"/>
                      <a:r>
                        <a:rPr lang="en-US" altLang="zh-CN" sz="1350" b="0" i="0" u="none" strike="noStrike">
                          <a:solidFill>
                            <a:srgbClr val="000000"/>
                          </a:solidFill>
                          <a:effectLst/>
                          <a:latin typeface="Times New Roman" panose="02020603050405020304" pitchFamily="18" charset="0"/>
                          <a:ea typeface="等线" panose="02010600030101010101" pitchFamily="2" charset="-122"/>
                        </a:rPr>
                        <a:t>8</a:t>
                      </a:r>
                    </a:p>
                  </a:txBody>
                  <a:tcPr marL="9525" marR="9525" marT="9525" marB="0" anchor="ctr"/>
                </a:tc>
                <a:tc>
                  <a:txBody>
                    <a:bodyPr/>
                    <a:lstStyle/>
                    <a:p>
                      <a:pPr algn="ctr" rtl="0" fontAlgn="ctr"/>
                      <a:r>
                        <a:rPr lang="en-US" altLang="zh-CN" sz="1350" b="0" i="0" u="none" strike="noStrike">
                          <a:solidFill>
                            <a:srgbClr val="000000"/>
                          </a:solidFill>
                          <a:effectLst/>
                          <a:latin typeface="Times New Roman" panose="02020603050405020304" pitchFamily="18" charset="0"/>
                          <a:ea typeface="等线" panose="02010600030101010101" pitchFamily="2" charset="-122"/>
                        </a:rPr>
                        <a:t>2</a:t>
                      </a:r>
                    </a:p>
                  </a:txBody>
                  <a:tcPr marL="9525" marR="9525" marT="9525" marB="0" anchor="ctr"/>
                </a:tc>
                <a:extLst>
                  <a:ext uri="{0D108BD9-81ED-4DB2-BD59-A6C34878D82A}">
                    <a16:rowId xmlns:a16="http://schemas.microsoft.com/office/drawing/2014/main" val="850298627"/>
                  </a:ext>
                </a:extLst>
              </a:tr>
              <a:tr h="370840">
                <a:tc>
                  <a:txBody>
                    <a:bodyPr/>
                    <a:lstStyle/>
                    <a:p>
                      <a:pPr algn="ct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32</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1024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8</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rtl="0" fontAlgn="ctr"/>
                      <a:r>
                        <a:rPr lang="en-US" altLang="zh-CN" sz="1350" b="0" i="0" u="none" strike="noStrike">
                          <a:solidFill>
                            <a:srgbClr val="000000"/>
                          </a:solidFill>
                          <a:effectLst/>
                          <a:latin typeface="Times New Roman" panose="02020603050405020304" pitchFamily="18" charset="0"/>
                          <a:ea typeface="等线" panose="02010600030101010101" pitchFamily="2" charset="-122"/>
                        </a:rPr>
                        <a:t>32</a:t>
                      </a:r>
                    </a:p>
                  </a:txBody>
                  <a:tcPr marL="9525" marR="9525" marT="9525" marB="0" anchor="ctr"/>
                </a:tc>
                <a:tc>
                  <a:txBody>
                    <a:bodyPr/>
                    <a:lstStyle/>
                    <a:p>
                      <a:pPr algn="ctr" rtl="0" fontAlgn="ctr"/>
                      <a:r>
                        <a:rPr lang="en-US" altLang="zh-CN" sz="1350" b="0" i="0" u="none" strike="noStrike">
                          <a:solidFill>
                            <a:srgbClr val="000000"/>
                          </a:solidFill>
                          <a:effectLst/>
                          <a:latin typeface="Times New Roman" panose="02020603050405020304" pitchFamily="18" charset="0"/>
                          <a:ea typeface="等线" panose="02010600030101010101" pitchFamily="2" charset="-122"/>
                        </a:rPr>
                        <a:t>24</a:t>
                      </a:r>
                    </a:p>
                  </a:txBody>
                  <a:tcPr marL="9525" marR="9525" marT="9525" marB="0" anchor="ctr"/>
                </a:tc>
                <a:tc>
                  <a:txBody>
                    <a:bodyPr/>
                    <a:lstStyle/>
                    <a:p>
                      <a:pPr algn="ctr" rtl="0" fontAlgn="ctr"/>
                      <a:r>
                        <a:rPr lang="en-US" altLang="zh-CN" sz="1350" b="0" i="0" u="none" strike="noStrike">
                          <a:solidFill>
                            <a:srgbClr val="000000"/>
                          </a:solidFill>
                          <a:effectLst/>
                          <a:latin typeface="Times New Roman" panose="02020603050405020304" pitchFamily="18" charset="0"/>
                          <a:ea typeface="等线" panose="02010600030101010101" pitchFamily="2" charset="-122"/>
                        </a:rPr>
                        <a:t>5</a:t>
                      </a:r>
                    </a:p>
                  </a:txBody>
                  <a:tcPr marL="9525" marR="9525" marT="9525" marB="0" anchor="ctr"/>
                </a:tc>
                <a:tc>
                  <a:txBody>
                    <a:bodyPr/>
                    <a:lstStyle/>
                    <a:p>
                      <a:pPr algn="ctr" rtl="0" fontAlgn="ctr"/>
                      <a:r>
                        <a:rPr lang="en-US" altLang="zh-CN" sz="1350" b="0" i="0" u="none" strike="noStrike">
                          <a:solidFill>
                            <a:srgbClr val="000000"/>
                          </a:solidFill>
                          <a:effectLst/>
                          <a:latin typeface="Times New Roman" panose="02020603050405020304" pitchFamily="18" charset="0"/>
                          <a:ea typeface="等线" panose="02010600030101010101" pitchFamily="2" charset="-122"/>
                        </a:rPr>
                        <a:t>3</a:t>
                      </a:r>
                    </a:p>
                  </a:txBody>
                  <a:tcPr marL="9525" marR="9525" marT="9525" marB="0" anchor="ctr"/>
                </a:tc>
                <a:extLst>
                  <a:ext uri="{0D108BD9-81ED-4DB2-BD59-A6C34878D82A}">
                    <a16:rowId xmlns:a16="http://schemas.microsoft.com/office/drawing/2014/main" val="3529404456"/>
                  </a:ext>
                </a:extLst>
              </a:tr>
              <a:tr h="370840">
                <a:tc>
                  <a:txBody>
                    <a:bodyPr/>
                    <a:lstStyle/>
                    <a:p>
                      <a:pPr algn="ct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1024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rtl="0" fontAlgn="ctr"/>
                      <a:r>
                        <a:rPr lang="en-US" altLang="zh-CN" sz="1350" b="0" i="0" u="none" strike="noStrike">
                          <a:solidFill>
                            <a:srgbClr val="000000"/>
                          </a:solidFill>
                          <a:effectLst/>
                          <a:latin typeface="Times New Roman" panose="02020603050405020304" pitchFamily="18" charset="0"/>
                          <a:ea typeface="等线" panose="02010600030101010101" pitchFamily="2" charset="-122"/>
                        </a:rPr>
                        <a:t>1</a:t>
                      </a:r>
                    </a:p>
                  </a:txBody>
                  <a:tcPr marL="9525" marR="9525" marT="9525" marB="0" anchor="ctr"/>
                </a:tc>
                <a:tc>
                  <a:txBody>
                    <a:bodyPr/>
                    <a:lstStyle/>
                    <a:p>
                      <a:pPr algn="ctr" rtl="0" fontAlgn="ctr"/>
                      <a:r>
                        <a:rPr lang="en-US" altLang="zh-CN" sz="1350" b="0" i="0" u="none" strike="noStrike">
                          <a:solidFill>
                            <a:srgbClr val="000000"/>
                          </a:solidFill>
                          <a:effectLst/>
                          <a:latin typeface="Times New Roman" panose="02020603050405020304" pitchFamily="18" charset="0"/>
                          <a:ea typeface="等线" panose="02010600030101010101" pitchFamily="2" charset="-122"/>
                        </a:rPr>
                        <a:t>27</a:t>
                      </a:r>
                    </a:p>
                  </a:txBody>
                  <a:tcPr marL="9525" marR="9525" marT="9525" marB="0" anchor="ctr"/>
                </a:tc>
                <a:tc>
                  <a:txBody>
                    <a:bodyPr/>
                    <a:lstStyle/>
                    <a:p>
                      <a:pPr algn="ctr" rtl="0" fontAlgn="ctr"/>
                      <a:r>
                        <a:rPr lang="en-US" altLang="zh-CN" sz="1350" b="0" i="0" u="none" strike="noStrike">
                          <a:solidFill>
                            <a:srgbClr val="000000"/>
                          </a:solidFill>
                          <a:effectLst/>
                          <a:latin typeface="Times New Roman" panose="02020603050405020304" pitchFamily="18" charset="0"/>
                          <a:ea typeface="等线" panose="02010600030101010101" pitchFamily="2" charset="-122"/>
                        </a:rPr>
                        <a:t>0</a:t>
                      </a:r>
                    </a:p>
                  </a:txBody>
                  <a:tcPr marL="9525" marR="9525" marT="9525" marB="0" anchor="ctr"/>
                </a:tc>
                <a:tc>
                  <a:txBody>
                    <a:bodyPr/>
                    <a:lstStyle/>
                    <a:p>
                      <a:pPr algn="ctr" rtl="0" fontAlgn="ctr"/>
                      <a:r>
                        <a:rPr lang="en-US" altLang="zh-CN" sz="1350" b="0" i="0" u="none" strike="noStrike" dirty="0">
                          <a:solidFill>
                            <a:srgbClr val="000000"/>
                          </a:solidFill>
                          <a:effectLst/>
                          <a:latin typeface="Times New Roman" panose="02020603050405020304" pitchFamily="18" charset="0"/>
                          <a:ea typeface="等线" panose="02010600030101010101" pitchFamily="2" charset="-122"/>
                        </a:rPr>
                        <a:t>5</a:t>
                      </a:r>
                    </a:p>
                  </a:txBody>
                  <a:tcPr marL="9525" marR="9525" marT="9525" marB="0" anchor="ctr"/>
                </a:tc>
                <a:extLst>
                  <a:ext uri="{0D108BD9-81ED-4DB2-BD59-A6C34878D82A}">
                    <a16:rowId xmlns:a16="http://schemas.microsoft.com/office/drawing/2014/main" val="1119171264"/>
                  </a:ext>
                </a:extLst>
              </a:tr>
            </a:tbl>
          </a:graphicData>
        </a:graphic>
      </p:graphicFrame>
    </p:spTree>
    <p:extLst>
      <p:ext uri="{BB962C8B-B14F-4D97-AF65-F5344CB8AC3E}">
        <p14:creationId xmlns:p14="http://schemas.microsoft.com/office/powerpoint/2010/main" val="273656090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D9A30C-3655-42C6-9AF7-7C15C71EB163}"/>
              </a:ext>
            </a:extLst>
          </p:cNvPr>
          <p:cNvSpPr>
            <a:spLocks noGrp="1"/>
          </p:cNvSpPr>
          <p:nvPr>
            <p:ph type="title"/>
          </p:nvPr>
        </p:nvSpPr>
        <p:spPr>
          <a:xfrm>
            <a:off x="0" y="205157"/>
            <a:ext cx="7592093" cy="762000"/>
          </a:xfrm>
        </p:spPr>
        <p:txBody>
          <a:bodyPr>
            <a:normAutofit/>
          </a:bodyPr>
          <a:lstStyle/>
          <a:p>
            <a:r>
              <a:rPr lang="zh-CN" altLang="en-US" dirty="0"/>
              <a:t>练习题</a:t>
            </a:r>
          </a:p>
        </p:txBody>
      </p:sp>
      <p:sp>
        <p:nvSpPr>
          <p:cNvPr id="3" name="内容占位符 2">
            <a:extLst>
              <a:ext uri="{FF2B5EF4-FFF2-40B4-BE49-F238E27FC236}">
                <a16:creationId xmlns:a16="http://schemas.microsoft.com/office/drawing/2014/main" id="{51990410-CB6C-4718-B97D-AA98982937F0}"/>
              </a:ext>
            </a:extLst>
          </p:cNvPr>
          <p:cNvSpPr>
            <a:spLocks noGrp="1"/>
          </p:cNvSpPr>
          <p:nvPr>
            <p:ph idx="1"/>
          </p:nvPr>
        </p:nvSpPr>
        <p:spPr>
          <a:xfrm>
            <a:off x="457200" y="837034"/>
            <a:ext cx="8229600" cy="5616302"/>
          </a:xfrm>
        </p:spPr>
        <p:txBody>
          <a:bodyPr>
            <a:normAutofit/>
          </a:bodyPr>
          <a:lstStyle/>
          <a:p>
            <a:r>
              <a:rPr lang="zh-CN" altLang="en-US" dirty="0"/>
              <a:t>假设高速缓存使用地址的高</a:t>
            </a:r>
            <a:r>
              <a:rPr lang="en-US" altLang="zh-CN" i="1" dirty="0"/>
              <a:t>s</a:t>
            </a:r>
            <a:r>
              <a:rPr lang="zh-CN" altLang="en-US" dirty="0"/>
              <a:t>位作组索引，内存块连续的片</a:t>
            </a:r>
            <a:r>
              <a:rPr lang="en-US" altLang="zh-CN" dirty="0"/>
              <a:t>(chunk)</a:t>
            </a:r>
            <a:r>
              <a:rPr lang="zh-CN" altLang="en-US" dirty="0"/>
              <a:t>会被映射到同一个高速缓存组</a:t>
            </a:r>
            <a:endParaRPr lang="en-US" altLang="zh-CN" dirty="0"/>
          </a:p>
          <a:p>
            <a:pPr lvl="1"/>
            <a:r>
              <a:rPr lang="en-US" altLang="zh-CN" b="1" dirty="0">
                <a:effectLst>
                  <a:outerShdw blurRad="38100" dist="38100" dir="2700000" algn="tl">
                    <a:srgbClr val="000000">
                      <a:alpha val="43137"/>
                    </a:srgbClr>
                  </a:outerShdw>
                </a:effectLst>
              </a:rPr>
              <a:t>A</a:t>
            </a:r>
            <a:r>
              <a:rPr lang="en-US" altLang="zh-CN" b="1" dirty="0"/>
              <a:t>.</a:t>
            </a:r>
            <a:r>
              <a:rPr lang="zh-CN" altLang="en-US" b="1" dirty="0"/>
              <a:t> 每个这样的连续的数组片中有多少个块？</a:t>
            </a:r>
            <a:endParaRPr lang="en-US" altLang="zh-CN" b="1" dirty="0"/>
          </a:p>
          <a:p>
            <a:pPr lvl="1"/>
            <a:r>
              <a:rPr lang="zh-CN" altLang="en-US" dirty="0"/>
              <a:t>标记位数量</a:t>
            </a:r>
            <a:r>
              <a:rPr lang="en-US" altLang="zh-CN" i="1" dirty="0"/>
              <a:t>t</a:t>
            </a:r>
            <a:r>
              <a:rPr lang="en-US" altLang="zh-CN" dirty="0"/>
              <a:t>=</a:t>
            </a:r>
            <a:r>
              <a:rPr lang="en-US" altLang="zh-CN" i="1" dirty="0"/>
              <a:t>m</a:t>
            </a:r>
            <a:r>
              <a:rPr lang="en-US" altLang="zh-CN" dirty="0"/>
              <a:t>-(</a:t>
            </a:r>
            <a:r>
              <a:rPr lang="en-US" altLang="zh-CN" i="1" dirty="0" err="1"/>
              <a:t>s+b</a:t>
            </a:r>
            <a:r>
              <a:rPr lang="en-US" altLang="zh-CN" dirty="0"/>
              <a:t>)</a:t>
            </a:r>
            <a:r>
              <a:rPr lang="zh-CN" altLang="en-US" dirty="0"/>
              <a:t>，每个连续的数组片由</a:t>
            </a:r>
            <a:r>
              <a:rPr lang="en-US" altLang="zh-CN" dirty="0"/>
              <a:t>2</a:t>
            </a:r>
            <a:r>
              <a:rPr lang="en-US" altLang="zh-CN" i="1" baseline="30000" dirty="0"/>
              <a:t>t</a:t>
            </a:r>
            <a:r>
              <a:rPr lang="zh-CN" altLang="en-US" dirty="0"/>
              <a:t>个块组成，数组前</a:t>
            </a:r>
            <a:r>
              <a:rPr lang="en-US" altLang="zh-CN" dirty="0"/>
              <a:t>2</a:t>
            </a:r>
            <a:r>
              <a:rPr lang="en-US" altLang="zh-CN" i="1" baseline="30000" dirty="0"/>
              <a:t>t</a:t>
            </a:r>
            <a:r>
              <a:rPr lang="zh-CN" altLang="en-US" dirty="0"/>
              <a:t>个连续的块都会映射到组</a:t>
            </a:r>
            <a:r>
              <a:rPr lang="en-US" altLang="zh-CN" dirty="0"/>
              <a:t>0</a:t>
            </a:r>
            <a:r>
              <a:rPr lang="zh-CN" altLang="en-US" dirty="0"/>
              <a:t>，接下来的</a:t>
            </a:r>
            <a:r>
              <a:rPr lang="en-US" altLang="zh-CN" dirty="0"/>
              <a:t>2</a:t>
            </a:r>
            <a:r>
              <a:rPr lang="en-US" altLang="zh-CN" i="1" baseline="30000" dirty="0"/>
              <a:t>t</a:t>
            </a:r>
            <a:r>
              <a:rPr lang="zh-CN" altLang="en-US" dirty="0"/>
              <a:t>个块会映射到组</a:t>
            </a:r>
            <a:r>
              <a:rPr lang="en-US" altLang="zh-CN" dirty="0"/>
              <a:t>1</a:t>
            </a:r>
            <a:r>
              <a:rPr lang="zh-CN" altLang="en-US" dirty="0"/>
              <a:t>，以此类推</a:t>
            </a:r>
            <a:endParaRPr lang="en-US" altLang="zh-CN" dirty="0"/>
          </a:p>
          <a:p>
            <a:pPr lvl="1"/>
            <a:r>
              <a:rPr lang="en-US" altLang="zh-CN" b="1" dirty="0">
                <a:effectLst>
                  <a:outerShdw blurRad="38100" dist="38100" dir="2700000" algn="tl">
                    <a:srgbClr val="000000">
                      <a:alpha val="43137"/>
                    </a:srgbClr>
                  </a:outerShdw>
                </a:effectLst>
              </a:rPr>
              <a:t>B. </a:t>
            </a:r>
            <a:r>
              <a:rPr lang="zh-CN" altLang="en-US" b="1" dirty="0"/>
              <a:t>代码运行在高速缓存形式为</a:t>
            </a:r>
            <a:r>
              <a:rPr lang="en-US" altLang="zh-CN" b="1" dirty="0"/>
              <a:t>(</a:t>
            </a:r>
            <a:r>
              <a:rPr lang="en-US" altLang="zh-CN" b="1" i="1" dirty="0" err="1"/>
              <a:t>S,E,B,m</a:t>
            </a:r>
            <a:r>
              <a:rPr lang="en-US" altLang="zh-CN" b="1" dirty="0"/>
              <a:t>)=(512,1,32,32)</a:t>
            </a:r>
            <a:r>
              <a:rPr lang="zh-CN" altLang="en-US" b="1" dirty="0"/>
              <a:t>系统上，任意时刻，存储在高速缓存中的数组块的最大数量是多少？</a:t>
            </a:r>
            <a:endParaRPr lang="en-US" altLang="zh-CN" b="1" dirty="0"/>
          </a:p>
          <a:p>
            <a:pPr lvl="1"/>
            <a:endParaRPr lang="en-US" altLang="zh-CN" dirty="0"/>
          </a:p>
          <a:p>
            <a:pPr lvl="1"/>
            <a:endParaRPr lang="en-US" altLang="zh-CN" dirty="0"/>
          </a:p>
          <a:p>
            <a:pPr lvl="1"/>
            <a:r>
              <a:rPr lang="zh-CN" altLang="en-US" dirty="0"/>
              <a:t>标记位数量</a:t>
            </a:r>
            <a:r>
              <a:rPr lang="en-US" altLang="zh-CN" i="1" dirty="0"/>
              <a:t>t</a:t>
            </a:r>
            <a:r>
              <a:rPr lang="en-US" altLang="zh-CN" dirty="0"/>
              <a:t>=</a:t>
            </a:r>
            <a:r>
              <a:rPr lang="en-US" altLang="zh-CN" i="1" dirty="0"/>
              <a:t>m</a:t>
            </a:r>
            <a:r>
              <a:rPr lang="en-US" altLang="zh-CN" dirty="0"/>
              <a:t>-(</a:t>
            </a:r>
            <a:r>
              <a:rPr lang="en-US" altLang="zh-CN" i="1" dirty="0" err="1"/>
              <a:t>s+b</a:t>
            </a:r>
            <a:r>
              <a:rPr lang="en-US" altLang="zh-CN" dirty="0"/>
              <a:t>)=32-(log</a:t>
            </a:r>
            <a:r>
              <a:rPr lang="en-US" altLang="zh-CN" baseline="-25000" dirty="0"/>
              <a:t>2</a:t>
            </a:r>
            <a:r>
              <a:rPr lang="en-US" altLang="zh-CN" dirty="0"/>
              <a:t>512+log</a:t>
            </a:r>
            <a:r>
              <a:rPr lang="en-US" altLang="zh-CN" baseline="-25000" dirty="0"/>
              <a:t>2</a:t>
            </a:r>
            <a:r>
              <a:rPr lang="en-US" altLang="zh-CN" dirty="0"/>
              <a:t>32)=18</a:t>
            </a:r>
          </a:p>
          <a:p>
            <a:pPr lvl="1"/>
            <a:r>
              <a:rPr lang="zh-CN" altLang="en-US" dirty="0"/>
              <a:t>数组中前</a:t>
            </a:r>
            <a:r>
              <a:rPr lang="en-US" altLang="zh-CN" dirty="0"/>
              <a:t>2</a:t>
            </a:r>
            <a:r>
              <a:rPr lang="en-US" altLang="zh-CN" i="1" baseline="30000" dirty="0"/>
              <a:t>18</a:t>
            </a:r>
            <a:r>
              <a:rPr lang="zh-CN" altLang="en-US" dirty="0"/>
              <a:t>个块映射到组</a:t>
            </a:r>
            <a:r>
              <a:rPr lang="en-US" altLang="zh-CN" dirty="0"/>
              <a:t>1</a:t>
            </a:r>
          </a:p>
          <a:p>
            <a:pPr lvl="1"/>
            <a:r>
              <a:rPr lang="zh-CN" altLang="en-US" dirty="0"/>
              <a:t>数组长度为</a:t>
            </a:r>
            <a:r>
              <a:rPr lang="en-US" altLang="zh-CN" dirty="0"/>
              <a:t>4096</a:t>
            </a:r>
            <a:r>
              <a:rPr lang="zh-CN" altLang="en-US" dirty="0"/>
              <a:t>，由</a:t>
            </a:r>
            <a:r>
              <a:rPr lang="en-US" altLang="zh-CN" dirty="0"/>
              <a:t>(4096*4)/32=512</a:t>
            </a:r>
            <a:r>
              <a:rPr lang="zh-CN" altLang="en-US" dirty="0"/>
              <a:t>个块组成，数组中所有的块都映射到组</a:t>
            </a:r>
            <a:r>
              <a:rPr lang="en-US" altLang="zh-CN" dirty="0"/>
              <a:t>0</a:t>
            </a:r>
            <a:r>
              <a:rPr lang="zh-CN" altLang="en-US" dirty="0"/>
              <a:t>，任何时刻，高速缓存至多保存一个数组块，即使数组能够全部容纳在</a:t>
            </a:r>
            <a:r>
              <a:rPr lang="en-US" altLang="zh-CN" dirty="0"/>
              <a:t>cache</a:t>
            </a:r>
            <a:r>
              <a:rPr lang="zh-CN" altLang="en-US" dirty="0"/>
              <a:t>中</a:t>
            </a:r>
          </a:p>
        </p:txBody>
      </p:sp>
      <p:sp>
        <p:nvSpPr>
          <p:cNvPr id="5" name="矩形 4">
            <a:extLst>
              <a:ext uri="{FF2B5EF4-FFF2-40B4-BE49-F238E27FC236}">
                <a16:creationId xmlns:a16="http://schemas.microsoft.com/office/drawing/2014/main" id="{5DF085E9-7C22-45D7-822D-7FD2F347DD2D}"/>
              </a:ext>
            </a:extLst>
          </p:cNvPr>
          <p:cNvSpPr/>
          <p:nvPr/>
        </p:nvSpPr>
        <p:spPr>
          <a:xfrm>
            <a:off x="2554088" y="3645185"/>
            <a:ext cx="4035824" cy="720080"/>
          </a:xfrm>
          <a:prstGeom prst="rect">
            <a:avLst/>
          </a:prstGeom>
          <a:scene3d>
            <a:camera prst="orthographicFront"/>
            <a:lightRig rig="threePt" dir="t"/>
          </a:scene3d>
          <a:sp3d>
            <a:bevelT prst="relaxedInset"/>
          </a:sp3d>
        </p:spPr>
        <p:style>
          <a:lnRef idx="1">
            <a:schemeClr val="accent1"/>
          </a:lnRef>
          <a:fillRef idx="2">
            <a:schemeClr val="accent1"/>
          </a:fillRef>
          <a:effectRef idx="1">
            <a:schemeClr val="accent1"/>
          </a:effectRef>
          <a:fontRef idx="minor">
            <a:schemeClr val="dk1"/>
          </a:fontRef>
        </p:style>
        <p:txBody>
          <a:bodyPr rtlCol="0" anchor="ctr"/>
          <a:lstStyle/>
          <a:p>
            <a:pPr>
              <a:tabLst>
                <a:tab pos="457200" algn="l"/>
              </a:tabLst>
            </a:pPr>
            <a:r>
              <a:rPr lang="en-US" altLang="zh-CN" sz="1400" dirty="0">
                <a:latin typeface="Courier New" charset="0"/>
              </a:rPr>
              <a:t>int array[4096];</a:t>
            </a:r>
          </a:p>
          <a:p>
            <a:pPr>
              <a:tabLst>
                <a:tab pos="457200" algn="l"/>
              </a:tabLst>
            </a:pPr>
            <a:r>
              <a:rPr lang="en-US" altLang="zh-CN" sz="1400" dirty="0">
                <a:latin typeface="Courier New" charset="0"/>
              </a:rPr>
              <a:t>for (</a:t>
            </a:r>
            <a:r>
              <a:rPr lang="en-US" altLang="zh-CN" sz="1400" dirty="0" err="1">
                <a:latin typeface="Courier New" charset="0"/>
              </a:rPr>
              <a:t>i</a:t>
            </a:r>
            <a:r>
              <a:rPr lang="en-US" altLang="zh-CN" sz="1400" dirty="0">
                <a:latin typeface="Courier New" charset="0"/>
              </a:rPr>
              <a:t>=0; </a:t>
            </a:r>
            <a:r>
              <a:rPr lang="en-US" altLang="zh-CN" sz="1400" dirty="0" err="1">
                <a:latin typeface="Courier New" charset="0"/>
              </a:rPr>
              <a:t>i</a:t>
            </a:r>
            <a:r>
              <a:rPr lang="en-US" altLang="zh-CN" sz="1400" dirty="0">
                <a:latin typeface="Courier New" charset="0"/>
              </a:rPr>
              <a:t>&lt;4096; </a:t>
            </a:r>
            <a:r>
              <a:rPr lang="en-US" altLang="zh-CN" sz="1400" dirty="0" err="1">
                <a:latin typeface="Courier New" charset="0"/>
              </a:rPr>
              <a:t>i</a:t>
            </a:r>
            <a:r>
              <a:rPr lang="en-US" altLang="zh-CN" sz="1400" dirty="0">
                <a:latin typeface="Courier New" charset="0"/>
              </a:rPr>
              <a:t>++)</a:t>
            </a:r>
          </a:p>
          <a:p>
            <a:pPr>
              <a:tabLst>
                <a:tab pos="457200" algn="l"/>
              </a:tabLst>
            </a:pPr>
            <a:r>
              <a:rPr lang="en-US" altLang="zh-CN" sz="1400" dirty="0">
                <a:latin typeface="Courier New" charset="0"/>
              </a:rPr>
              <a:t>	sum+=array[</a:t>
            </a:r>
            <a:r>
              <a:rPr lang="en-US" altLang="zh-CN" sz="1400" dirty="0" err="1">
                <a:latin typeface="Courier New" charset="0"/>
              </a:rPr>
              <a:t>i</a:t>
            </a:r>
            <a:r>
              <a:rPr lang="en-US" altLang="zh-CN" sz="1400" dirty="0">
                <a:latin typeface="Courier New" charset="0"/>
              </a:rPr>
              <a:t>];</a:t>
            </a:r>
          </a:p>
        </p:txBody>
      </p:sp>
    </p:spTree>
    <p:extLst>
      <p:ext uri="{BB962C8B-B14F-4D97-AF65-F5344CB8AC3E}">
        <p14:creationId xmlns:p14="http://schemas.microsoft.com/office/powerpoint/2010/main" val="384898447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1B7680-393D-469D-9C8E-CAE8D9B46DD7}"/>
              </a:ext>
            </a:extLst>
          </p:cNvPr>
          <p:cNvSpPr>
            <a:spLocks noGrp="1"/>
          </p:cNvSpPr>
          <p:nvPr>
            <p:ph type="title"/>
          </p:nvPr>
        </p:nvSpPr>
        <p:spPr>
          <a:xfrm>
            <a:off x="4093" y="171413"/>
            <a:ext cx="7592093" cy="762000"/>
          </a:xfrm>
        </p:spPr>
        <p:txBody>
          <a:bodyPr>
            <a:normAutofit/>
          </a:bodyPr>
          <a:lstStyle/>
          <a:p>
            <a:r>
              <a:rPr lang="zh-CN" altLang="en-US" dirty="0"/>
              <a:t>练习题：</a:t>
            </a:r>
            <a:r>
              <a:rPr lang="en-US" altLang="zh-CN" dirty="0"/>
              <a:t> </a:t>
            </a:r>
            <a:r>
              <a:rPr lang="zh-CN" altLang="en-US" dirty="0"/>
              <a:t>理解</a:t>
            </a:r>
            <a:r>
              <a:rPr lang="en-US" altLang="zh-CN" dirty="0"/>
              <a:t>cache</a:t>
            </a:r>
            <a:r>
              <a:rPr lang="zh-CN" altLang="en-US" dirty="0"/>
              <a:t>工作原理</a:t>
            </a:r>
          </a:p>
        </p:txBody>
      </p:sp>
      <p:sp>
        <p:nvSpPr>
          <p:cNvPr id="3" name="内容占位符 2">
            <a:extLst>
              <a:ext uri="{FF2B5EF4-FFF2-40B4-BE49-F238E27FC236}">
                <a16:creationId xmlns:a16="http://schemas.microsoft.com/office/drawing/2014/main" id="{3BA7B7BB-43B6-480D-B0B2-04443FDBD55C}"/>
              </a:ext>
            </a:extLst>
          </p:cNvPr>
          <p:cNvSpPr>
            <a:spLocks noGrp="1"/>
          </p:cNvSpPr>
          <p:nvPr>
            <p:ph idx="1"/>
          </p:nvPr>
        </p:nvSpPr>
        <p:spPr>
          <a:xfrm>
            <a:off x="313185" y="865825"/>
            <a:ext cx="7896225" cy="4972050"/>
          </a:xfrm>
        </p:spPr>
        <p:txBody>
          <a:bodyPr>
            <a:normAutofit/>
          </a:bodyPr>
          <a:lstStyle/>
          <a:p>
            <a:r>
              <a:rPr lang="zh-CN" altLang="en-US" sz="1800" dirty="0"/>
              <a:t>假设：</a:t>
            </a:r>
            <a:endParaRPr lang="en-US" altLang="zh-CN" sz="1800" dirty="0"/>
          </a:p>
          <a:p>
            <a:pPr lvl="1"/>
            <a:r>
              <a:rPr lang="zh-CN" altLang="en-US" sz="1800" dirty="0"/>
              <a:t>内存是字节寻址的</a:t>
            </a:r>
            <a:endParaRPr lang="en-US" altLang="zh-CN" sz="1800" dirty="0"/>
          </a:p>
          <a:p>
            <a:pPr lvl="1"/>
            <a:r>
              <a:rPr lang="zh-CN" altLang="en-US" sz="1800" dirty="0"/>
              <a:t>内存访问是</a:t>
            </a:r>
            <a:r>
              <a:rPr lang="en-US" altLang="zh-CN" sz="1800" dirty="0"/>
              <a:t>1</a:t>
            </a:r>
            <a:r>
              <a:rPr lang="zh-CN" altLang="en-US" sz="1800" dirty="0"/>
              <a:t>字节的字，不是</a:t>
            </a:r>
            <a:r>
              <a:rPr lang="en-US" altLang="zh-CN" sz="1800" dirty="0"/>
              <a:t>4</a:t>
            </a:r>
            <a:r>
              <a:rPr lang="zh-CN" altLang="en-US" sz="1800" dirty="0"/>
              <a:t>字节的字</a:t>
            </a:r>
            <a:endParaRPr lang="en-US" altLang="zh-CN" sz="1800" dirty="0"/>
          </a:p>
          <a:p>
            <a:pPr lvl="1"/>
            <a:r>
              <a:rPr lang="zh-CN" altLang="en-US" sz="1800" dirty="0"/>
              <a:t>地址的宽度为</a:t>
            </a:r>
            <a:r>
              <a:rPr lang="en-US" altLang="zh-CN" sz="1800" dirty="0"/>
              <a:t>13</a:t>
            </a:r>
            <a:r>
              <a:rPr lang="zh-CN" altLang="en-US" sz="1800" dirty="0"/>
              <a:t>位</a:t>
            </a:r>
            <a:endParaRPr lang="en-US" altLang="zh-CN" sz="1800" dirty="0"/>
          </a:p>
          <a:p>
            <a:pPr lvl="1"/>
            <a:r>
              <a:rPr lang="en-US" altLang="zh-CN" sz="1800" dirty="0"/>
              <a:t>Cache</a:t>
            </a:r>
            <a:r>
              <a:rPr lang="zh-CN" altLang="en-US" sz="1800" dirty="0"/>
              <a:t>是</a:t>
            </a:r>
            <a:r>
              <a:rPr lang="en-US" altLang="zh-CN" sz="1800" dirty="0"/>
              <a:t>2</a:t>
            </a:r>
            <a:r>
              <a:rPr lang="zh-CN" altLang="en-US" sz="1800" dirty="0"/>
              <a:t>路组相联的</a:t>
            </a:r>
            <a:r>
              <a:rPr lang="en-US" altLang="zh-CN" sz="1800" dirty="0"/>
              <a:t>(E=2)</a:t>
            </a:r>
            <a:r>
              <a:rPr lang="zh-CN" altLang="en-US" sz="1800" dirty="0"/>
              <a:t>，块大小为</a:t>
            </a:r>
            <a:r>
              <a:rPr lang="en-US" altLang="zh-CN" sz="1800" dirty="0"/>
              <a:t>4</a:t>
            </a:r>
            <a:r>
              <a:rPr lang="zh-CN" altLang="en-US" sz="1800" dirty="0"/>
              <a:t>字节</a:t>
            </a:r>
            <a:r>
              <a:rPr lang="en-US" altLang="zh-CN" sz="1800" dirty="0"/>
              <a:t>(B=4)</a:t>
            </a:r>
            <a:r>
              <a:rPr lang="zh-CN" altLang="en-US" sz="1800" dirty="0"/>
              <a:t>，有</a:t>
            </a:r>
            <a:r>
              <a:rPr lang="en-US" altLang="zh-CN" sz="1800" dirty="0"/>
              <a:t>8</a:t>
            </a:r>
            <a:r>
              <a:rPr lang="zh-CN" altLang="en-US" sz="1800" dirty="0"/>
              <a:t>个组</a:t>
            </a:r>
            <a:r>
              <a:rPr lang="en-US" altLang="zh-CN" sz="1800" dirty="0"/>
              <a:t>(S=8)</a:t>
            </a:r>
          </a:p>
          <a:p>
            <a:pPr lvl="1"/>
            <a:endParaRPr lang="en-US" altLang="zh-CN" sz="1800" dirty="0"/>
          </a:p>
          <a:p>
            <a:pPr lvl="1"/>
            <a:endParaRPr lang="en-US" altLang="zh-CN" sz="1800" dirty="0"/>
          </a:p>
          <a:p>
            <a:pPr lvl="1"/>
            <a:endParaRPr lang="en-US" altLang="zh-CN" sz="1800" dirty="0"/>
          </a:p>
          <a:p>
            <a:pPr lvl="1"/>
            <a:endParaRPr lang="en-US" altLang="zh-CN" sz="1800" dirty="0"/>
          </a:p>
          <a:p>
            <a:pPr lvl="1"/>
            <a:endParaRPr lang="en-US" altLang="zh-CN" sz="1800" dirty="0"/>
          </a:p>
          <a:p>
            <a:pPr lvl="1"/>
            <a:endParaRPr lang="en-US" altLang="zh-CN" sz="1800" dirty="0"/>
          </a:p>
          <a:p>
            <a:pPr lvl="1"/>
            <a:endParaRPr lang="en-US" altLang="zh-CN" sz="1800" dirty="0"/>
          </a:p>
          <a:p>
            <a:pPr lvl="1"/>
            <a:endParaRPr lang="en-US" altLang="zh-CN" sz="1800" dirty="0"/>
          </a:p>
          <a:p>
            <a:pPr lvl="1"/>
            <a:r>
              <a:rPr lang="zh-CN" altLang="en-US" sz="1800" dirty="0"/>
              <a:t>标出下列内容字段：</a:t>
            </a:r>
            <a:endParaRPr lang="en-US" altLang="zh-CN" sz="1800" dirty="0"/>
          </a:p>
          <a:p>
            <a:pPr lvl="2"/>
            <a:r>
              <a:rPr lang="en-US" altLang="zh-CN" sz="1501" dirty="0" err="1"/>
              <a:t>CO:cache</a:t>
            </a:r>
            <a:r>
              <a:rPr lang="zh-CN" altLang="en-US" sz="1501" dirty="0"/>
              <a:t>块偏移，</a:t>
            </a:r>
            <a:r>
              <a:rPr lang="en-US" altLang="zh-CN" sz="1501" dirty="0" err="1"/>
              <a:t>CI:cache</a:t>
            </a:r>
            <a:r>
              <a:rPr lang="zh-CN" altLang="en-US" sz="1501" dirty="0"/>
              <a:t>组索引；</a:t>
            </a:r>
            <a:r>
              <a:rPr lang="en-US" altLang="zh-CN" sz="1501" dirty="0" err="1"/>
              <a:t>CT:cache</a:t>
            </a:r>
            <a:r>
              <a:rPr lang="zh-CN" altLang="en-US" sz="1501" dirty="0"/>
              <a:t>标记</a:t>
            </a:r>
            <a:endParaRPr lang="en-US" altLang="zh-CN" sz="1501" dirty="0"/>
          </a:p>
          <a:p>
            <a:pPr lvl="1"/>
            <a:endParaRPr lang="zh-CN" altLang="en-US" sz="1800" dirty="0"/>
          </a:p>
        </p:txBody>
      </p:sp>
      <p:graphicFrame>
        <p:nvGraphicFramePr>
          <p:cNvPr id="5" name="表格 4">
            <a:extLst>
              <a:ext uri="{FF2B5EF4-FFF2-40B4-BE49-F238E27FC236}">
                <a16:creationId xmlns:a16="http://schemas.microsoft.com/office/drawing/2014/main" id="{C4C0D79A-B824-47C6-877F-C1BF7CB045AF}"/>
              </a:ext>
            </a:extLst>
          </p:cNvPr>
          <p:cNvGraphicFramePr>
            <a:graphicFrameLocks noGrp="1"/>
          </p:cNvGraphicFramePr>
          <p:nvPr/>
        </p:nvGraphicFramePr>
        <p:xfrm>
          <a:off x="313185" y="2564904"/>
          <a:ext cx="8517629" cy="2605071"/>
        </p:xfrm>
        <a:graphic>
          <a:graphicData uri="http://schemas.openxmlformats.org/drawingml/2006/table">
            <a:tbl>
              <a:tblPr firstRow="1" bandRow="1">
                <a:tableStyleId>{5C22544A-7EE6-4342-B048-85BDC9FD1C3A}</a:tableStyleId>
              </a:tblPr>
              <a:tblGrid>
                <a:gridCol w="613583">
                  <a:extLst>
                    <a:ext uri="{9D8B030D-6E8A-4147-A177-3AD203B41FA5}">
                      <a16:colId xmlns:a16="http://schemas.microsoft.com/office/drawing/2014/main" val="2672403904"/>
                    </a:ext>
                  </a:extLst>
                </a:gridCol>
                <a:gridCol w="613583">
                  <a:extLst>
                    <a:ext uri="{9D8B030D-6E8A-4147-A177-3AD203B41FA5}">
                      <a16:colId xmlns:a16="http://schemas.microsoft.com/office/drawing/2014/main" val="827386319"/>
                    </a:ext>
                  </a:extLst>
                </a:gridCol>
                <a:gridCol w="613583">
                  <a:extLst>
                    <a:ext uri="{9D8B030D-6E8A-4147-A177-3AD203B41FA5}">
                      <a16:colId xmlns:a16="http://schemas.microsoft.com/office/drawing/2014/main" val="2640956321"/>
                    </a:ext>
                  </a:extLst>
                </a:gridCol>
                <a:gridCol w="613583">
                  <a:extLst>
                    <a:ext uri="{9D8B030D-6E8A-4147-A177-3AD203B41FA5}">
                      <a16:colId xmlns:a16="http://schemas.microsoft.com/office/drawing/2014/main" val="355551732"/>
                    </a:ext>
                  </a:extLst>
                </a:gridCol>
                <a:gridCol w="613583">
                  <a:extLst>
                    <a:ext uri="{9D8B030D-6E8A-4147-A177-3AD203B41FA5}">
                      <a16:colId xmlns:a16="http://schemas.microsoft.com/office/drawing/2014/main" val="1806129494"/>
                    </a:ext>
                  </a:extLst>
                </a:gridCol>
                <a:gridCol w="613583">
                  <a:extLst>
                    <a:ext uri="{9D8B030D-6E8A-4147-A177-3AD203B41FA5}">
                      <a16:colId xmlns:a16="http://schemas.microsoft.com/office/drawing/2014/main" val="2732738007"/>
                    </a:ext>
                  </a:extLst>
                </a:gridCol>
                <a:gridCol w="613583">
                  <a:extLst>
                    <a:ext uri="{9D8B030D-6E8A-4147-A177-3AD203B41FA5}">
                      <a16:colId xmlns:a16="http://schemas.microsoft.com/office/drawing/2014/main" val="3041213792"/>
                    </a:ext>
                  </a:extLst>
                </a:gridCol>
                <a:gridCol w="613583">
                  <a:extLst>
                    <a:ext uri="{9D8B030D-6E8A-4147-A177-3AD203B41FA5}">
                      <a16:colId xmlns:a16="http://schemas.microsoft.com/office/drawing/2014/main" val="3285431786"/>
                    </a:ext>
                  </a:extLst>
                </a:gridCol>
                <a:gridCol w="721793">
                  <a:extLst>
                    <a:ext uri="{9D8B030D-6E8A-4147-A177-3AD203B41FA5}">
                      <a16:colId xmlns:a16="http://schemas.microsoft.com/office/drawing/2014/main" val="1426274587"/>
                    </a:ext>
                  </a:extLst>
                </a:gridCol>
                <a:gridCol w="721793">
                  <a:extLst>
                    <a:ext uri="{9D8B030D-6E8A-4147-A177-3AD203B41FA5}">
                      <a16:colId xmlns:a16="http://schemas.microsoft.com/office/drawing/2014/main" val="4105316689"/>
                    </a:ext>
                  </a:extLst>
                </a:gridCol>
                <a:gridCol w="721793">
                  <a:extLst>
                    <a:ext uri="{9D8B030D-6E8A-4147-A177-3AD203B41FA5}">
                      <a16:colId xmlns:a16="http://schemas.microsoft.com/office/drawing/2014/main" val="1907203830"/>
                    </a:ext>
                  </a:extLst>
                </a:gridCol>
                <a:gridCol w="721793">
                  <a:extLst>
                    <a:ext uri="{9D8B030D-6E8A-4147-A177-3AD203B41FA5}">
                      <a16:colId xmlns:a16="http://schemas.microsoft.com/office/drawing/2014/main" val="4203547117"/>
                    </a:ext>
                  </a:extLst>
                </a:gridCol>
                <a:gridCol w="721793">
                  <a:extLst>
                    <a:ext uri="{9D8B030D-6E8A-4147-A177-3AD203B41FA5}">
                      <a16:colId xmlns:a16="http://schemas.microsoft.com/office/drawing/2014/main" val="686029400"/>
                    </a:ext>
                  </a:extLst>
                </a:gridCol>
              </a:tblGrid>
              <a:tr h="273351">
                <a:tc>
                  <a:txBody>
                    <a:bodyPr/>
                    <a:lstStyle/>
                    <a:p>
                      <a:pPr algn="ctr"/>
                      <a:endParaRPr lang="zh-CN" altLang="en-US" sz="1100" dirty="0">
                        <a:latin typeface="Times New Roman" panose="02020603050405020304" pitchFamily="18" charset="0"/>
                        <a:cs typeface="Times New Roman" panose="02020603050405020304" pitchFamily="18" charset="0"/>
                      </a:endParaRPr>
                    </a:p>
                  </a:txBody>
                  <a:tcPr anchor="ctr"/>
                </a:tc>
                <a:tc gridSpan="6">
                  <a:txBody>
                    <a:bodyPr/>
                    <a:lstStyle/>
                    <a:p>
                      <a:pPr algn="ctr"/>
                      <a:r>
                        <a:rPr lang="zh-CN" altLang="en-US" sz="1100" dirty="0">
                          <a:latin typeface="Times New Roman" panose="02020603050405020304" pitchFamily="18" charset="0"/>
                          <a:cs typeface="Times New Roman" panose="02020603050405020304" pitchFamily="18" charset="0"/>
                        </a:rPr>
                        <a:t>行</a:t>
                      </a: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gridSpan="6">
                  <a:txBody>
                    <a:bodyPr/>
                    <a:lstStyle/>
                    <a:p>
                      <a:pPr algn="ctr"/>
                      <a:r>
                        <a:rPr lang="zh-CN" altLang="en-US" sz="1100" dirty="0">
                          <a:latin typeface="Times New Roman" panose="02020603050405020304" pitchFamily="18" charset="0"/>
                          <a:cs typeface="Times New Roman" panose="02020603050405020304" pitchFamily="18" charset="0"/>
                        </a:rPr>
                        <a:t>行</a:t>
                      </a: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4065721348"/>
                  </a:ext>
                </a:extLst>
              </a:tr>
              <a:tr h="158697">
                <a:tc>
                  <a:txBody>
                    <a:bodyPr/>
                    <a:lstStyle/>
                    <a:p>
                      <a:pPr algn="ctr"/>
                      <a:r>
                        <a:rPr lang="zh-CN" altLang="en-US" sz="1100" dirty="0">
                          <a:latin typeface="Times New Roman" panose="02020603050405020304" pitchFamily="18" charset="0"/>
                          <a:cs typeface="Times New Roman" panose="02020603050405020304" pitchFamily="18" charset="0"/>
                        </a:rPr>
                        <a:t>组索引</a:t>
                      </a: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标记位</a:t>
                      </a: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有效位</a:t>
                      </a: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字节</a:t>
                      </a: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字节</a:t>
                      </a: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字节</a:t>
                      </a:r>
                      <a:r>
                        <a:rPr lang="en-US" altLang="zh-CN" sz="1100" dirty="0">
                          <a:latin typeface="Times New Roman" panose="02020603050405020304" pitchFamily="18" charset="0"/>
                          <a:cs typeface="Times New Roman" panose="02020603050405020304" pitchFamily="18" charset="0"/>
                        </a:rPr>
                        <a:t>2</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字节</a:t>
                      </a:r>
                      <a:r>
                        <a:rPr lang="en-US" altLang="zh-CN" sz="1100" dirty="0">
                          <a:latin typeface="Times New Roman" panose="02020603050405020304" pitchFamily="18" charset="0"/>
                          <a:cs typeface="Times New Roman" panose="02020603050405020304" pitchFamily="18" charset="0"/>
                        </a:rPr>
                        <a:t>3</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标记位</a:t>
                      </a: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有效位</a:t>
                      </a: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字节</a:t>
                      </a: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字节</a:t>
                      </a: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字节</a:t>
                      </a:r>
                      <a:r>
                        <a:rPr lang="en-US" altLang="zh-CN" sz="1100" dirty="0">
                          <a:latin typeface="Times New Roman" panose="02020603050405020304" pitchFamily="18" charset="0"/>
                          <a:cs typeface="Times New Roman" panose="02020603050405020304" pitchFamily="18" charset="0"/>
                        </a:rPr>
                        <a:t>2</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100" dirty="0">
                          <a:latin typeface="Times New Roman" panose="02020603050405020304" pitchFamily="18" charset="0"/>
                          <a:cs typeface="Times New Roman" panose="02020603050405020304" pitchFamily="18" charset="0"/>
                        </a:rPr>
                        <a:t>字节</a:t>
                      </a:r>
                      <a:r>
                        <a:rPr lang="en-US" altLang="zh-CN" sz="1100" dirty="0">
                          <a:latin typeface="Times New Roman" panose="02020603050405020304" pitchFamily="18" charset="0"/>
                          <a:cs typeface="Times New Roman" panose="02020603050405020304" pitchFamily="18" charset="0"/>
                        </a:rPr>
                        <a:t>3</a:t>
                      </a:r>
                      <a:endParaRPr lang="zh-CN" alt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946619994"/>
                  </a:ext>
                </a:extLst>
              </a:tr>
              <a:tr h="245875">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09</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86</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30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3F</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2990613916"/>
                  </a:ext>
                </a:extLst>
              </a:tr>
              <a:tr h="245875">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45</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60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4F</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E0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23</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38</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BC</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0B</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37</a:t>
                      </a:r>
                      <a:endParaRPr lang="zh-CN" alt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76315916"/>
                  </a:ext>
                </a:extLst>
              </a:tr>
              <a:tr h="245875">
                <a:tc>
                  <a:txBody>
                    <a:bodyPr/>
                    <a:lstStyle/>
                    <a:p>
                      <a:pPr algn="ctr"/>
                      <a:r>
                        <a:rPr lang="en-US" altLang="zh-CN" sz="1100" dirty="0">
                          <a:latin typeface="Times New Roman" panose="02020603050405020304" pitchFamily="18" charset="0"/>
                          <a:cs typeface="Times New Roman" panose="02020603050405020304" pitchFamily="18" charset="0"/>
                        </a:rPr>
                        <a:t>2</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EB</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0B</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2077430314"/>
                  </a:ext>
                </a:extLst>
              </a:tr>
              <a:tr h="245875">
                <a:tc>
                  <a:txBody>
                    <a:bodyPr/>
                    <a:lstStyle/>
                    <a:p>
                      <a:pPr algn="ctr"/>
                      <a:r>
                        <a:rPr lang="en-US" altLang="zh-CN" sz="1100" dirty="0">
                          <a:latin typeface="Times New Roman" panose="02020603050405020304" pitchFamily="18" charset="0"/>
                          <a:cs typeface="Times New Roman" panose="02020603050405020304" pitchFamily="18" charset="0"/>
                        </a:rPr>
                        <a:t>3</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06</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32</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12</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08</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7B</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AD</a:t>
                      </a:r>
                      <a:endParaRPr lang="zh-CN" alt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135958837"/>
                  </a:ext>
                </a:extLst>
              </a:tr>
              <a:tr h="245875">
                <a:tc>
                  <a:txBody>
                    <a:bodyPr/>
                    <a:lstStyle/>
                    <a:p>
                      <a:pPr algn="ctr"/>
                      <a:r>
                        <a:rPr lang="en-US" altLang="zh-CN" sz="1100" dirty="0">
                          <a:latin typeface="Times New Roman" panose="02020603050405020304" pitchFamily="18" charset="0"/>
                          <a:cs typeface="Times New Roman" panose="02020603050405020304" pitchFamily="18" charset="0"/>
                        </a:rPr>
                        <a:t>4</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C7</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06</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78</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07</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C5</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05</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40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67</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C2</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3B</a:t>
                      </a:r>
                      <a:endParaRPr lang="zh-CN" alt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478296249"/>
                  </a:ext>
                </a:extLst>
              </a:tr>
              <a:tr h="245875">
                <a:tc>
                  <a:txBody>
                    <a:bodyPr/>
                    <a:lstStyle/>
                    <a:p>
                      <a:pPr algn="ctr"/>
                      <a:r>
                        <a:rPr lang="en-US" altLang="zh-CN" sz="1100" dirty="0">
                          <a:latin typeface="Times New Roman" panose="02020603050405020304" pitchFamily="18" charset="0"/>
                          <a:cs typeface="Times New Roman" panose="02020603050405020304" pitchFamily="18" charset="0"/>
                        </a:rPr>
                        <a:t>5</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71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0B</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DE</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18</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4B</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6E</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318918006"/>
                  </a:ext>
                </a:extLst>
              </a:tr>
              <a:tr h="245875">
                <a:tc>
                  <a:txBody>
                    <a:bodyPr/>
                    <a:lstStyle/>
                    <a:p>
                      <a:pPr algn="ctr"/>
                      <a:r>
                        <a:rPr lang="en-US" altLang="zh-CN" sz="1100" dirty="0">
                          <a:latin typeface="Times New Roman" panose="02020603050405020304" pitchFamily="18" charset="0"/>
                          <a:cs typeface="Times New Roman" panose="02020603050405020304" pitchFamily="18" charset="0"/>
                        </a:rPr>
                        <a:t>6</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91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A0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B7</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26</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2D</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F0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1747097270"/>
                  </a:ext>
                </a:extLst>
              </a:tr>
              <a:tr h="246297">
                <a:tc>
                  <a:txBody>
                    <a:bodyPr/>
                    <a:lstStyle/>
                    <a:p>
                      <a:pPr algn="ctr"/>
                      <a:r>
                        <a:rPr lang="en-US" altLang="zh-CN" sz="1100" dirty="0">
                          <a:latin typeface="Times New Roman" panose="02020603050405020304" pitchFamily="18" charset="0"/>
                          <a:cs typeface="Times New Roman" panose="02020603050405020304" pitchFamily="18" charset="0"/>
                        </a:rPr>
                        <a:t>7</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46</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DE</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12</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C0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88</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37</a:t>
                      </a:r>
                      <a:endParaRPr lang="zh-CN" alt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593138716"/>
                  </a:ext>
                </a:extLst>
              </a:tr>
            </a:tbl>
          </a:graphicData>
        </a:graphic>
      </p:graphicFrame>
      <p:graphicFrame>
        <p:nvGraphicFramePr>
          <p:cNvPr id="6" name="表格 5">
            <a:extLst>
              <a:ext uri="{FF2B5EF4-FFF2-40B4-BE49-F238E27FC236}">
                <a16:creationId xmlns:a16="http://schemas.microsoft.com/office/drawing/2014/main" id="{62309AAF-A939-4AB2-9D29-13A487259E5D}"/>
              </a:ext>
            </a:extLst>
          </p:cNvPr>
          <p:cNvGraphicFramePr>
            <a:graphicFrameLocks noGrp="1"/>
          </p:cNvGraphicFramePr>
          <p:nvPr/>
        </p:nvGraphicFramePr>
        <p:xfrm>
          <a:off x="674080" y="5867090"/>
          <a:ext cx="7795838" cy="579247"/>
        </p:xfrm>
        <a:graphic>
          <a:graphicData uri="http://schemas.openxmlformats.org/drawingml/2006/table">
            <a:tbl>
              <a:tblPr firstRow="1" bandRow="1">
                <a:tableStyleId>{5C22544A-7EE6-4342-B048-85BDC9FD1C3A}</a:tableStyleId>
              </a:tblPr>
              <a:tblGrid>
                <a:gridCol w="568814">
                  <a:extLst>
                    <a:ext uri="{9D8B030D-6E8A-4147-A177-3AD203B41FA5}">
                      <a16:colId xmlns:a16="http://schemas.microsoft.com/office/drawing/2014/main" val="333152847"/>
                    </a:ext>
                  </a:extLst>
                </a:gridCol>
                <a:gridCol w="568814">
                  <a:extLst>
                    <a:ext uri="{9D8B030D-6E8A-4147-A177-3AD203B41FA5}">
                      <a16:colId xmlns:a16="http://schemas.microsoft.com/office/drawing/2014/main" val="3133185074"/>
                    </a:ext>
                  </a:extLst>
                </a:gridCol>
                <a:gridCol w="568814">
                  <a:extLst>
                    <a:ext uri="{9D8B030D-6E8A-4147-A177-3AD203B41FA5}">
                      <a16:colId xmlns:a16="http://schemas.microsoft.com/office/drawing/2014/main" val="1712885012"/>
                    </a:ext>
                  </a:extLst>
                </a:gridCol>
                <a:gridCol w="568814">
                  <a:extLst>
                    <a:ext uri="{9D8B030D-6E8A-4147-A177-3AD203B41FA5}">
                      <a16:colId xmlns:a16="http://schemas.microsoft.com/office/drawing/2014/main" val="2777587868"/>
                    </a:ext>
                  </a:extLst>
                </a:gridCol>
                <a:gridCol w="568814">
                  <a:extLst>
                    <a:ext uri="{9D8B030D-6E8A-4147-A177-3AD203B41FA5}">
                      <a16:colId xmlns:a16="http://schemas.microsoft.com/office/drawing/2014/main" val="324695581"/>
                    </a:ext>
                  </a:extLst>
                </a:gridCol>
                <a:gridCol w="568814">
                  <a:extLst>
                    <a:ext uri="{9D8B030D-6E8A-4147-A177-3AD203B41FA5}">
                      <a16:colId xmlns:a16="http://schemas.microsoft.com/office/drawing/2014/main" val="451004260"/>
                    </a:ext>
                  </a:extLst>
                </a:gridCol>
                <a:gridCol w="568814">
                  <a:extLst>
                    <a:ext uri="{9D8B030D-6E8A-4147-A177-3AD203B41FA5}">
                      <a16:colId xmlns:a16="http://schemas.microsoft.com/office/drawing/2014/main" val="3966838857"/>
                    </a:ext>
                  </a:extLst>
                </a:gridCol>
                <a:gridCol w="568814">
                  <a:extLst>
                    <a:ext uri="{9D8B030D-6E8A-4147-A177-3AD203B41FA5}">
                      <a16:colId xmlns:a16="http://schemas.microsoft.com/office/drawing/2014/main" val="391588613"/>
                    </a:ext>
                  </a:extLst>
                </a:gridCol>
                <a:gridCol w="568814">
                  <a:extLst>
                    <a:ext uri="{9D8B030D-6E8A-4147-A177-3AD203B41FA5}">
                      <a16:colId xmlns:a16="http://schemas.microsoft.com/office/drawing/2014/main" val="3973292841"/>
                    </a:ext>
                  </a:extLst>
                </a:gridCol>
                <a:gridCol w="669128">
                  <a:extLst>
                    <a:ext uri="{9D8B030D-6E8A-4147-A177-3AD203B41FA5}">
                      <a16:colId xmlns:a16="http://schemas.microsoft.com/office/drawing/2014/main" val="3354857281"/>
                    </a:ext>
                  </a:extLst>
                </a:gridCol>
                <a:gridCol w="669128">
                  <a:extLst>
                    <a:ext uri="{9D8B030D-6E8A-4147-A177-3AD203B41FA5}">
                      <a16:colId xmlns:a16="http://schemas.microsoft.com/office/drawing/2014/main" val="3761938051"/>
                    </a:ext>
                  </a:extLst>
                </a:gridCol>
                <a:gridCol w="669128">
                  <a:extLst>
                    <a:ext uri="{9D8B030D-6E8A-4147-A177-3AD203B41FA5}">
                      <a16:colId xmlns:a16="http://schemas.microsoft.com/office/drawing/2014/main" val="1114216778"/>
                    </a:ext>
                  </a:extLst>
                </a:gridCol>
                <a:gridCol w="669128">
                  <a:extLst>
                    <a:ext uri="{9D8B030D-6E8A-4147-A177-3AD203B41FA5}">
                      <a16:colId xmlns:a16="http://schemas.microsoft.com/office/drawing/2014/main" val="50693507"/>
                    </a:ext>
                  </a:extLst>
                </a:gridCol>
              </a:tblGrid>
              <a:tr h="138930">
                <a:tc>
                  <a:txBody>
                    <a:bodyPr/>
                    <a:lstStyle/>
                    <a:p>
                      <a:pPr algn="ctr"/>
                      <a:r>
                        <a:rPr lang="en-US" altLang="zh-CN" sz="1100" dirty="0">
                          <a:latin typeface="Times New Roman" panose="02020603050405020304" pitchFamily="18" charset="0"/>
                          <a:cs typeface="Times New Roman" panose="02020603050405020304" pitchFamily="18" charset="0"/>
                        </a:rPr>
                        <a:t>12</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9</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8</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7</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6</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5</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4</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3</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2</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0</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699771711"/>
                  </a:ext>
                </a:extLst>
              </a:tr>
              <a:tr h="246297">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910324912"/>
                  </a:ext>
                </a:extLst>
              </a:tr>
            </a:tbl>
          </a:graphicData>
        </a:graphic>
      </p:graphicFrame>
      <p:sp>
        <p:nvSpPr>
          <p:cNvPr id="7" name="矩形 6">
            <a:extLst>
              <a:ext uri="{FF2B5EF4-FFF2-40B4-BE49-F238E27FC236}">
                <a16:creationId xmlns:a16="http://schemas.microsoft.com/office/drawing/2014/main" id="{EC077A25-EDA0-4E97-9892-9A4C2DA302B5}"/>
              </a:ext>
            </a:extLst>
          </p:cNvPr>
          <p:cNvSpPr/>
          <p:nvPr/>
        </p:nvSpPr>
        <p:spPr>
          <a:xfrm>
            <a:off x="5946307" y="2826395"/>
            <a:ext cx="2867410" cy="313065"/>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cxnSp>
        <p:nvCxnSpPr>
          <p:cNvPr id="8" name="直接箭头连接符 7">
            <a:extLst>
              <a:ext uri="{FF2B5EF4-FFF2-40B4-BE49-F238E27FC236}">
                <a16:creationId xmlns:a16="http://schemas.microsoft.com/office/drawing/2014/main" id="{5F7A68D4-C532-4538-9EB0-50B11FE932C1}"/>
              </a:ext>
            </a:extLst>
          </p:cNvPr>
          <p:cNvCxnSpPr>
            <a:cxnSpLocks/>
            <a:stCxn id="7" idx="2"/>
            <a:endCxn id="12" idx="0"/>
          </p:cNvCxnSpPr>
          <p:nvPr/>
        </p:nvCxnSpPr>
        <p:spPr>
          <a:xfrm>
            <a:off x="7380012" y="3139460"/>
            <a:ext cx="432348" cy="3015925"/>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1" name="TextBox 131">
            <a:extLst>
              <a:ext uri="{FF2B5EF4-FFF2-40B4-BE49-F238E27FC236}">
                <a16:creationId xmlns:a16="http://schemas.microsoft.com/office/drawing/2014/main" id="{8822CB05-EE25-400A-B1A5-9ACD7A6549A8}"/>
              </a:ext>
            </a:extLst>
          </p:cNvPr>
          <p:cNvSpPr txBox="1"/>
          <p:nvPr/>
        </p:nvSpPr>
        <p:spPr>
          <a:xfrm>
            <a:off x="7759464" y="5387334"/>
            <a:ext cx="663964" cy="369332"/>
          </a:xfrm>
          <a:prstGeom prst="rect">
            <a:avLst/>
          </a:prstGeom>
          <a:noFill/>
        </p:spPr>
        <p:txBody>
          <a:bodyPr wrap="none" rtlCol="0">
            <a:spAutoFit/>
          </a:bodyPr>
          <a:lstStyle/>
          <a:p>
            <a:r>
              <a:rPr lang="en-US" altLang="zh-CN" sz="1800" dirty="0">
                <a:latin typeface="Calibri" pitchFamily="34" charset="0"/>
              </a:rPr>
              <a:t>log</a:t>
            </a:r>
            <a:r>
              <a:rPr lang="en-US" altLang="zh-CN" sz="1800" baseline="-25000" dirty="0">
                <a:latin typeface="Calibri" pitchFamily="34" charset="0"/>
              </a:rPr>
              <a:t>2</a:t>
            </a:r>
            <a:r>
              <a:rPr lang="en-US" altLang="zh-CN" sz="1800" dirty="0">
                <a:latin typeface="Calibri" pitchFamily="34" charset="0"/>
              </a:rPr>
              <a:t>4</a:t>
            </a:r>
            <a:endParaRPr lang="en-US" sz="1800" dirty="0">
              <a:latin typeface="Calibri" pitchFamily="34" charset="0"/>
            </a:endParaRPr>
          </a:p>
        </p:txBody>
      </p:sp>
      <p:sp>
        <p:nvSpPr>
          <p:cNvPr id="12" name="矩形 11">
            <a:extLst>
              <a:ext uri="{FF2B5EF4-FFF2-40B4-BE49-F238E27FC236}">
                <a16:creationId xmlns:a16="http://schemas.microsoft.com/office/drawing/2014/main" id="{FBA3648F-E4F7-42F7-BAF2-57E570704AFE}"/>
              </a:ext>
            </a:extLst>
          </p:cNvPr>
          <p:cNvSpPr/>
          <p:nvPr/>
        </p:nvSpPr>
        <p:spPr>
          <a:xfrm>
            <a:off x="7149728" y="6155385"/>
            <a:ext cx="1325264" cy="261737"/>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7B92FE9F-C35A-4D78-8EBF-4A981CBCB1CF}"/>
              </a:ext>
            </a:extLst>
          </p:cNvPr>
          <p:cNvSpPr/>
          <p:nvPr/>
        </p:nvSpPr>
        <p:spPr>
          <a:xfrm>
            <a:off x="365742" y="3081799"/>
            <a:ext cx="517491" cy="2088176"/>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cxnSp>
        <p:nvCxnSpPr>
          <p:cNvPr id="14" name="直接箭头连接符 13">
            <a:extLst>
              <a:ext uri="{FF2B5EF4-FFF2-40B4-BE49-F238E27FC236}">
                <a16:creationId xmlns:a16="http://schemas.microsoft.com/office/drawing/2014/main" id="{DD75CFAB-2420-421E-801C-44ACDFE897CC}"/>
              </a:ext>
            </a:extLst>
          </p:cNvPr>
          <p:cNvCxnSpPr>
            <a:cxnSpLocks/>
            <a:stCxn id="13" idx="3"/>
            <a:endCxn id="17" idx="0"/>
          </p:cNvCxnSpPr>
          <p:nvPr/>
        </p:nvCxnSpPr>
        <p:spPr>
          <a:xfrm>
            <a:off x="883233" y="4125887"/>
            <a:ext cx="5293255" cy="2021169"/>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7" name="矩形 16">
            <a:extLst>
              <a:ext uri="{FF2B5EF4-FFF2-40B4-BE49-F238E27FC236}">
                <a16:creationId xmlns:a16="http://schemas.microsoft.com/office/drawing/2014/main" id="{B1AE143D-DF46-40B0-91E2-7F21156F0B2F}"/>
              </a:ext>
            </a:extLst>
          </p:cNvPr>
          <p:cNvSpPr/>
          <p:nvPr/>
        </p:nvSpPr>
        <p:spPr>
          <a:xfrm>
            <a:off x="5208322" y="6147056"/>
            <a:ext cx="1936332" cy="270066"/>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18" name="TextBox 131">
            <a:extLst>
              <a:ext uri="{FF2B5EF4-FFF2-40B4-BE49-F238E27FC236}">
                <a16:creationId xmlns:a16="http://schemas.microsoft.com/office/drawing/2014/main" id="{81199034-A436-47A6-BCC9-4238867BCDC9}"/>
              </a:ext>
            </a:extLst>
          </p:cNvPr>
          <p:cNvSpPr txBox="1"/>
          <p:nvPr/>
        </p:nvSpPr>
        <p:spPr>
          <a:xfrm>
            <a:off x="5562535" y="5349275"/>
            <a:ext cx="663964" cy="369332"/>
          </a:xfrm>
          <a:prstGeom prst="rect">
            <a:avLst/>
          </a:prstGeom>
          <a:noFill/>
        </p:spPr>
        <p:txBody>
          <a:bodyPr wrap="none" rtlCol="0">
            <a:spAutoFit/>
          </a:bodyPr>
          <a:lstStyle/>
          <a:p>
            <a:r>
              <a:rPr lang="en-US" altLang="zh-CN" sz="1800" dirty="0">
                <a:latin typeface="Calibri" pitchFamily="34" charset="0"/>
              </a:rPr>
              <a:t>log</a:t>
            </a:r>
            <a:r>
              <a:rPr lang="en-US" altLang="zh-CN" sz="1800" baseline="-25000" dirty="0">
                <a:latin typeface="Calibri" pitchFamily="34" charset="0"/>
              </a:rPr>
              <a:t>2</a:t>
            </a:r>
            <a:r>
              <a:rPr lang="en-US" altLang="zh-CN" sz="1800" dirty="0">
                <a:latin typeface="Calibri" pitchFamily="34" charset="0"/>
              </a:rPr>
              <a:t>8</a:t>
            </a:r>
            <a:endParaRPr lang="en-US" sz="1800" dirty="0">
              <a:latin typeface="Calibri" pitchFamily="34" charset="0"/>
            </a:endParaRPr>
          </a:p>
        </p:txBody>
      </p:sp>
    </p:spTree>
    <p:extLst>
      <p:ext uri="{BB962C8B-B14F-4D97-AF65-F5344CB8AC3E}">
        <p14:creationId xmlns:p14="http://schemas.microsoft.com/office/powerpoint/2010/main" val="2773129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par>
                          <p:cTn id="8" fill="hold">
                            <p:stCondLst>
                              <p:cond delay="2000"/>
                            </p:stCondLst>
                            <p:childTnLst>
                              <p:par>
                                <p:cTn id="9" presetID="22" presetClass="entr" presetSubtype="1"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up)">
                                      <p:cBhvr>
                                        <p:cTn id="11" dur="500"/>
                                        <p:tgtEl>
                                          <p:spTgt spid="8"/>
                                        </p:tgtEl>
                                      </p:cBhvr>
                                    </p:animEffect>
                                  </p:childTnLst>
                                </p:cTn>
                              </p:par>
                            </p:childTnLst>
                          </p:cTn>
                        </p:par>
                        <p:par>
                          <p:cTn id="12" fill="hold">
                            <p:stCondLst>
                              <p:cond delay="2500"/>
                            </p:stCondLst>
                            <p:childTnLst>
                              <p:par>
                                <p:cTn id="13" presetID="10" presetClass="entr" presetSubtype="0"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1" presetClass="entr" presetSubtype="1"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heel(1)">
                                      <p:cBhvr>
                                        <p:cTn id="19" dur="20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heel(1)">
                                      <p:cBhvr>
                                        <p:cTn id="24" dur="2000"/>
                                        <p:tgtEl>
                                          <p:spTgt spid="13"/>
                                        </p:tgtEl>
                                      </p:cBhvr>
                                    </p:animEffect>
                                  </p:childTnLst>
                                </p:cTn>
                              </p:par>
                            </p:childTnLst>
                          </p:cTn>
                        </p:par>
                        <p:par>
                          <p:cTn id="25" fill="hold">
                            <p:stCondLst>
                              <p:cond delay="2000"/>
                            </p:stCondLst>
                            <p:childTnLst>
                              <p:par>
                                <p:cTn id="26" presetID="22" presetClass="entr" presetSubtype="1" fill="hold"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wipe(up)">
                                      <p:cBhvr>
                                        <p:cTn id="28" dur="500"/>
                                        <p:tgtEl>
                                          <p:spTgt spid="14"/>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par>
                          <p:cTn id="33" fill="hold">
                            <p:stCondLst>
                              <p:cond delay="3000"/>
                            </p:stCondLst>
                            <p:childTnLst>
                              <p:par>
                                <p:cTn id="34" presetID="21" presetClass="entr" presetSubtype="1" fill="hold" grpId="0" nodeType="after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wheel(1)">
                                      <p:cBhvr>
                                        <p:cTn id="36"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p:bldP spid="12" grpId="0" animBg="1"/>
      <p:bldP spid="13" grpId="0" animBg="1"/>
      <p:bldP spid="17" grpId="0" animBg="1"/>
      <p:bldP spid="18"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C0DD26-C333-4FC3-83FB-FC7F8CFD4AE9}"/>
              </a:ext>
            </a:extLst>
          </p:cNvPr>
          <p:cNvSpPr>
            <a:spLocks noGrp="1"/>
          </p:cNvSpPr>
          <p:nvPr>
            <p:ph type="title"/>
          </p:nvPr>
        </p:nvSpPr>
        <p:spPr/>
        <p:txBody>
          <a:bodyPr>
            <a:normAutofit/>
          </a:bodyPr>
          <a:lstStyle/>
          <a:p>
            <a:r>
              <a:rPr lang="zh-CN" altLang="en-US" dirty="0"/>
              <a:t>练习题</a:t>
            </a:r>
          </a:p>
        </p:txBody>
      </p:sp>
      <p:sp>
        <p:nvSpPr>
          <p:cNvPr id="3" name="内容占位符 2">
            <a:extLst>
              <a:ext uri="{FF2B5EF4-FFF2-40B4-BE49-F238E27FC236}">
                <a16:creationId xmlns:a16="http://schemas.microsoft.com/office/drawing/2014/main" id="{9EEDC484-8C73-4E46-87F0-5D64BD0E5132}"/>
              </a:ext>
            </a:extLst>
          </p:cNvPr>
          <p:cNvSpPr>
            <a:spLocks noGrp="1"/>
          </p:cNvSpPr>
          <p:nvPr>
            <p:ph idx="1"/>
          </p:nvPr>
        </p:nvSpPr>
        <p:spPr>
          <a:xfrm>
            <a:off x="204951" y="1144579"/>
            <a:ext cx="7896225" cy="4972050"/>
          </a:xfrm>
        </p:spPr>
        <p:txBody>
          <a:bodyPr>
            <a:normAutofit/>
          </a:bodyPr>
          <a:lstStyle/>
          <a:p>
            <a:r>
              <a:rPr lang="zh-CN" altLang="en-US" sz="1800" dirty="0"/>
              <a:t>程序引用</a:t>
            </a:r>
            <a:r>
              <a:rPr lang="en-US" altLang="zh-CN" sz="1800" dirty="0"/>
              <a:t>0x0E34</a:t>
            </a:r>
            <a:r>
              <a:rPr lang="zh-CN" altLang="en-US" sz="1800" dirty="0"/>
              <a:t>处</a:t>
            </a:r>
            <a:r>
              <a:rPr lang="en-US" altLang="zh-CN" sz="1800" dirty="0"/>
              <a:t>1</a:t>
            </a:r>
            <a:r>
              <a:rPr lang="zh-CN" altLang="en-US" sz="1800" dirty="0"/>
              <a:t>字节的字，指出访问的</a:t>
            </a:r>
            <a:r>
              <a:rPr lang="en-US" altLang="zh-CN" sz="1800" dirty="0"/>
              <a:t>cache</a:t>
            </a:r>
            <a:r>
              <a:rPr lang="zh-CN" altLang="en-US" sz="1800" dirty="0"/>
              <a:t>条目和十六进制表示的返回的</a:t>
            </a:r>
            <a:r>
              <a:rPr lang="en-US" altLang="zh-CN" sz="1800" dirty="0"/>
              <a:t>cache</a:t>
            </a:r>
            <a:r>
              <a:rPr lang="zh-CN" altLang="en-US" sz="1800" dirty="0"/>
              <a:t>字节值，指出是否发生</a:t>
            </a:r>
            <a:r>
              <a:rPr lang="en-US" altLang="zh-CN" sz="1800" dirty="0"/>
              <a:t>cache miss</a:t>
            </a:r>
            <a:r>
              <a:rPr lang="zh-CN" altLang="en-US" sz="1800" dirty="0"/>
              <a:t>，如果发生</a:t>
            </a:r>
            <a:r>
              <a:rPr lang="en-US" altLang="zh-CN" sz="1800" dirty="0"/>
              <a:t>cache miss</a:t>
            </a:r>
            <a:r>
              <a:rPr lang="zh-CN" altLang="en-US" sz="1800" dirty="0"/>
              <a:t>，用</a:t>
            </a:r>
            <a:r>
              <a:rPr lang="en-US" altLang="zh-CN" sz="1800" dirty="0"/>
              <a:t>—</a:t>
            </a:r>
            <a:r>
              <a:rPr lang="zh-CN" altLang="en-US" sz="1800" dirty="0"/>
              <a:t>表示返回的</a:t>
            </a:r>
            <a:r>
              <a:rPr lang="en-US" altLang="zh-CN" sz="1800" dirty="0"/>
              <a:t>cache</a:t>
            </a:r>
            <a:r>
              <a:rPr lang="zh-CN" altLang="en-US" sz="1800" dirty="0"/>
              <a:t>缓存字节</a:t>
            </a:r>
            <a:endParaRPr lang="en-US" altLang="zh-CN" sz="1800" dirty="0"/>
          </a:p>
          <a:p>
            <a:pPr lvl="1"/>
            <a:r>
              <a:rPr lang="en-US" altLang="zh-CN" sz="1800" dirty="0"/>
              <a:t>A.</a:t>
            </a:r>
            <a:r>
              <a:rPr lang="zh-CN" altLang="en-US" sz="1800" dirty="0"/>
              <a:t>地址格式：</a:t>
            </a:r>
            <a:r>
              <a:rPr lang="en-US" altLang="zh-CN" sz="1800" dirty="0"/>
              <a:t> </a:t>
            </a:r>
            <a:r>
              <a:rPr lang="en-US" altLang="zh-CN" sz="2400" dirty="0"/>
              <a:t>0x0E34</a:t>
            </a:r>
            <a:endParaRPr lang="en-US" altLang="zh-CN" sz="1800" dirty="0"/>
          </a:p>
          <a:p>
            <a:pPr lvl="1"/>
            <a:endParaRPr lang="en-US" altLang="zh-CN" sz="1800" dirty="0"/>
          </a:p>
          <a:p>
            <a:pPr lvl="1"/>
            <a:endParaRPr lang="en-US" altLang="zh-CN" sz="1800" dirty="0"/>
          </a:p>
          <a:p>
            <a:pPr lvl="1"/>
            <a:endParaRPr lang="en-US" altLang="zh-CN" sz="1800" dirty="0"/>
          </a:p>
          <a:p>
            <a:pPr lvl="1"/>
            <a:r>
              <a:rPr lang="en-US" altLang="zh-CN" sz="1800" dirty="0"/>
              <a:t>B.</a:t>
            </a:r>
            <a:r>
              <a:rPr lang="zh-CN" altLang="en-US" sz="1800" dirty="0"/>
              <a:t>内存引用：</a:t>
            </a:r>
            <a:endParaRPr lang="en-US" altLang="zh-CN" sz="1800" dirty="0"/>
          </a:p>
          <a:p>
            <a:pPr lvl="2"/>
            <a:endParaRPr lang="en-US" altLang="zh-CN" sz="1400" dirty="0"/>
          </a:p>
          <a:p>
            <a:pPr lvl="1"/>
            <a:endParaRPr lang="zh-CN" altLang="en-US" sz="1800" dirty="0"/>
          </a:p>
        </p:txBody>
      </p:sp>
      <p:graphicFrame>
        <p:nvGraphicFramePr>
          <p:cNvPr id="5" name="表格 4">
            <a:extLst>
              <a:ext uri="{FF2B5EF4-FFF2-40B4-BE49-F238E27FC236}">
                <a16:creationId xmlns:a16="http://schemas.microsoft.com/office/drawing/2014/main" id="{E9877C15-71AF-45D1-9B22-9A449020D9D6}"/>
              </a:ext>
            </a:extLst>
          </p:cNvPr>
          <p:cNvGraphicFramePr>
            <a:graphicFrameLocks noGrp="1"/>
          </p:cNvGraphicFramePr>
          <p:nvPr/>
        </p:nvGraphicFramePr>
        <p:xfrm>
          <a:off x="467412" y="2774589"/>
          <a:ext cx="7795838" cy="579247"/>
        </p:xfrm>
        <a:graphic>
          <a:graphicData uri="http://schemas.openxmlformats.org/drawingml/2006/table">
            <a:tbl>
              <a:tblPr firstRow="1" bandRow="1">
                <a:tableStyleId>{5C22544A-7EE6-4342-B048-85BDC9FD1C3A}</a:tableStyleId>
              </a:tblPr>
              <a:tblGrid>
                <a:gridCol w="568814">
                  <a:extLst>
                    <a:ext uri="{9D8B030D-6E8A-4147-A177-3AD203B41FA5}">
                      <a16:colId xmlns:a16="http://schemas.microsoft.com/office/drawing/2014/main" val="333152847"/>
                    </a:ext>
                  </a:extLst>
                </a:gridCol>
                <a:gridCol w="568814">
                  <a:extLst>
                    <a:ext uri="{9D8B030D-6E8A-4147-A177-3AD203B41FA5}">
                      <a16:colId xmlns:a16="http://schemas.microsoft.com/office/drawing/2014/main" val="3133185074"/>
                    </a:ext>
                  </a:extLst>
                </a:gridCol>
                <a:gridCol w="568814">
                  <a:extLst>
                    <a:ext uri="{9D8B030D-6E8A-4147-A177-3AD203B41FA5}">
                      <a16:colId xmlns:a16="http://schemas.microsoft.com/office/drawing/2014/main" val="1712885012"/>
                    </a:ext>
                  </a:extLst>
                </a:gridCol>
                <a:gridCol w="568814">
                  <a:extLst>
                    <a:ext uri="{9D8B030D-6E8A-4147-A177-3AD203B41FA5}">
                      <a16:colId xmlns:a16="http://schemas.microsoft.com/office/drawing/2014/main" val="2777587868"/>
                    </a:ext>
                  </a:extLst>
                </a:gridCol>
                <a:gridCol w="568814">
                  <a:extLst>
                    <a:ext uri="{9D8B030D-6E8A-4147-A177-3AD203B41FA5}">
                      <a16:colId xmlns:a16="http://schemas.microsoft.com/office/drawing/2014/main" val="324695581"/>
                    </a:ext>
                  </a:extLst>
                </a:gridCol>
                <a:gridCol w="568814">
                  <a:extLst>
                    <a:ext uri="{9D8B030D-6E8A-4147-A177-3AD203B41FA5}">
                      <a16:colId xmlns:a16="http://schemas.microsoft.com/office/drawing/2014/main" val="451004260"/>
                    </a:ext>
                  </a:extLst>
                </a:gridCol>
                <a:gridCol w="568814">
                  <a:extLst>
                    <a:ext uri="{9D8B030D-6E8A-4147-A177-3AD203B41FA5}">
                      <a16:colId xmlns:a16="http://schemas.microsoft.com/office/drawing/2014/main" val="3966838857"/>
                    </a:ext>
                  </a:extLst>
                </a:gridCol>
                <a:gridCol w="568814">
                  <a:extLst>
                    <a:ext uri="{9D8B030D-6E8A-4147-A177-3AD203B41FA5}">
                      <a16:colId xmlns:a16="http://schemas.microsoft.com/office/drawing/2014/main" val="391588613"/>
                    </a:ext>
                  </a:extLst>
                </a:gridCol>
                <a:gridCol w="568814">
                  <a:extLst>
                    <a:ext uri="{9D8B030D-6E8A-4147-A177-3AD203B41FA5}">
                      <a16:colId xmlns:a16="http://schemas.microsoft.com/office/drawing/2014/main" val="3973292841"/>
                    </a:ext>
                  </a:extLst>
                </a:gridCol>
                <a:gridCol w="669128">
                  <a:extLst>
                    <a:ext uri="{9D8B030D-6E8A-4147-A177-3AD203B41FA5}">
                      <a16:colId xmlns:a16="http://schemas.microsoft.com/office/drawing/2014/main" val="3354857281"/>
                    </a:ext>
                  </a:extLst>
                </a:gridCol>
                <a:gridCol w="669128">
                  <a:extLst>
                    <a:ext uri="{9D8B030D-6E8A-4147-A177-3AD203B41FA5}">
                      <a16:colId xmlns:a16="http://schemas.microsoft.com/office/drawing/2014/main" val="3761938051"/>
                    </a:ext>
                  </a:extLst>
                </a:gridCol>
                <a:gridCol w="669128">
                  <a:extLst>
                    <a:ext uri="{9D8B030D-6E8A-4147-A177-3AD203B41FA5}">
                      <a16:colId xmlns:a16="http://schemas.microsoft.com/office/drawing/2014/main" val="1114216778"/>
                    </a:ext>
                  </a:extLst>
                </a:gridCol>
                <a:gridCol w="669128">
                  <a:extLst>
                    <a:ext uri="{9D8B030D-6E8A-4147-A177-3AD203B41FA5}">
                      <a16:colId xmlns:a16="http://schemas.microsoft.com/office/drawing/2014/main" val="50693507"/>
                    </a:ext>
                  </a:extLst>
                </a:gridCol>
              </a:tblGrid>
              <a:tr h="138930">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0</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0</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699771711"/>
                  </a:ext>
                </a:extLst>
              </a:tr>
              <a:tr h="246297">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910324912"/>
                  </a:ext>
                </a:extLst>
              </a:tr>
            </a:tbl>
          </a:graphicData>
        </a:graphic>
      </p:graphicFrame>
      <p:sp>
        <p:nvSpPr>
          <p:cNvPr id="6" name="矩形 5">
            <a:extLst>
              <a:ext uri="{FF2B5EF4-FFF2-40B4-BE49-F238E27FC236}">
                <a16:creationId xmlns:a16="http://schemas.microsoft.com/office/drawing/2014/main" id="{7136C4A5-2834-4039-B48A-52284275B299}"/>
              </a:ext>
            </a:extLst>
          </p:cNvPr>
          <p:cNvSpPr/>
          <p:nvPr/>
        </p:nvSpPr>
        <p:spPr>
          <a:xfrm>
            <a:off x="5612722" y="2782038"/>
            <a:ext cx="2650528"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01F1B65B-2E73-41C5-B905-C044A038EFCD}"/>
              </a:ext>
            </a:extLst>
          </p:cNvPr>
          <p:cNvSpPr/>
          <p:nvPr/>
        </p:nvSpPr>
        <p:spPr>
          <a:xfrm>
            <a:off x="3309177" y="2782038"/>
            <a:ext cx="2268000"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96FF7F55-A464-4532-A833-BEB18C7D9B9D}"/>
              </a:ext>
            </a:extLst>
          </p:cNvPr>
          <p:cNvSpPr/>
          <p:nvPr/>
        </p:nvSpPr>
        <p:spPr>
          <a:xfrm>
            <a:off x="1041177" y="2782038"/>
            <a:ext cx="2268000"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BD3EA614-270F-41BC-BD39-E5E35304C868}"/>
              </a:ext>
            </a:extLst>
          </p:cNvPr>
          <p:cNvSpPr/>
          <p:nvPr/>
        </p:nvSpPr>
        <p:spPr>
          <a:xfrm>
            <a:off x="467412" y="2782038"/>
            <a:ext cx="573765"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cxnSp>
        <p:nvCxnSpPr>
          <p:cNvPr id="12" name="直接箭头连接符 11">
            <a:extLst>
              <a:ext uri="{FF2B5EF4-FFF2-40B4-BE49-F238E27FC236}">
                <a16:creationId xmlns:a16="http://schemas.microsoft.com/office/drawing/2014/main" id="{99AFE87E-E251-4323-9CB1-DBEF9E407A69}"/>
              </a:ext>
            </a:extLst>
          </p:cNvPr>
          <p:cNvCxnSpPr>
            <a:cxnSpLocks/>
            <a:endCxn id="6" idx="0"/>
          </p:cNvCxnSpPr>
          <p:nvPr/>
        </p:nvCxnSpPr>
        <p:spPr>
          <a:xfrm>
            <a:off x="3497110" y="2486557"/>
            <a:ext cx="3440876" cy="295481"/>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4" name="直接箭头连接符 13">
            <a:extLst>
              <a:ext uri="{FF2B5EF4-FFF2-40B4-BE49-F238E27FC236}">
                <a16:creationId xmlns:a16="http://schemas.microsoft.com/office/drawing/2014/main" id="{05410006-4C83-42D4-9F82-0E41AA4782A5}"/>
              </a:ext>
            </a:extLst>
          </p:cNvPr>
          <p:cNvCxnSpPr>
            <a:cxnSpLocks/>
            <a:endCxn id="5" idx="0"/>
          </p:cNvCxnSpPr>
          <p:nvPr/>
        </p:nvCxnSpPr>
        <p:spPr>
          <a:xfrm>
            <a:off x="3277641" y="2553416"/>
            <a:ext cx="1087690" cy="22117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6" name="直接箭头连接符 15">
            <a:extLst>
              <a:ext uri="{FF2B5EF4-FFF2-40B4-BE49-F238E27FC236}">
                <a16:creationId xmlns:a16="http://schemas.microsoft.com/office/drawing/2014/main" id="{C2AC6E46-27E3-4871-9E2A-8B73865C4BC4}"/>
              </a:ext>
            </a:extLst>
          </p:cNvPr>
          <p:cNvCxnSpPr>
            <a:cxnSpLocks/>
            <a:endCxn id="10" idx="0"/>
          </p:cNvCxnSpPr>
          <p:nvPr/>
        </p:nvCxnSpPr>
        <p:spPr>
          <a:xfrm flipH="1">
            <a:off x="2175177" y="2535936"/>
            <a:ext cx="956532" cy="24610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8" name="直接箭头连接符 17">
            <a:extLst>
              <a:ext uri="{FF2B5EF4-FFF2-40B4-BE49-F238E27FC236}">
                <a16:creationId xmlns:a16="http://schemas.microsoft.com/office/drawing/2014/main" id="{7B413FE5-079C-4037-93CF-08CCD4D1D325}"/>
              </a:ext>
            </a:extLst>
          </p:cNvPr>
          <p:cNvCxnSpPr>
            <a:cxnSpLocks/>
            <a:endCxn id="11" idx="0"/>
          </p:cNvCxnSpPr>
          <p:nvPr/>
        </p:nvCxnSpPr>
        <p:spPr>
          <a:xfrm flipH="1">
            <a:off x="754295" y="2503556"/>
            <a:ext cx="2170584" cy="27848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1" name="表格 20">
            <a:extLst>
              <a:ext uri="{FF2B5EF4-FFF2-40B4-BE49-F238E27FC236}">
                <a16:creationId xmlns:a16="http://schemas.microsoft.com/office/drawing/2014/main" id="{8FEC9DF5-0AEA-409B-AAC1-C825792399EF}"/>
              </a:ext>
            </a:extLst>
          </p:cNvPr>
          <p:cNvGraphicFramePr>
            <a:graphicFrameLocks noGrp="1"/>
          </p:cNvGraphicFramePr>
          <p:nvPr/>
        </p:nvGraphicFramePr>
        <p:xfrm>
          <a:off x="42877" y="4318067"/>
          <a:ext cx="1680711" cy="1506860"/>
        </p:xfrm>
        <a:graphic>
          <a:graphicData uri="http://schemas.openxmlformats.org/drawingml/2006/table">
            <a:tbl>
              <a:tblPr firstRow="1" bandRow="1">
                <a:tableStyleId>{5C22544A-7EE6-4342-B048-85BDC9FD1C3A}</a:tableStyleId>
              </a:tblPr>
              <a:tblGrid>
                <a:gridCol w="1176655">
                  <a:extLst>
                    <a:ext uri="{9D8B030D-6E8A-4147-A177-3AD203B41FA5}">
                      <a16:colId xmlns:a16="http://schemas.microsoft.com/office/drawing/2014/main" val="3207002540"/>
                    </a:ext>
                  </a:extLst>
                </a:gridCol>
                <a:gridCol w="504056">
                  <a:extLst>
                    <a:ext uri="{9D8B030D-6E8A-4147-A177-3AD203B41FA5}">
                      <a16:colId xmlns:a16="http://schemas.microsoft.com/office/drawing/2014/main" val="657374226"/>
                    </a:ext>
                  </a:extLst>
                </a:gridCol>
              </a:tblGrid>
              <a:tr h="269150">
                <a:tc>
                  <a:txBody>
                    <a:bodyPr/>
                    <a:lstStyle/>
                    <a:p>
                      <a:pPr algn="ctr"/>
                      <a:r>
                        <a:rPr lang="zh-CN" altLang="en-US" sz="1000" dirty="0">
                          <a:latin typeface="Times New Roman" panose="02020603050405020304" pitchFamily="18" charset="0"/>
                          <a:cs typeface="Times New Roman" panose="02020603050405020304" pitchFamily="18" charset="0"/>
                        </a:rPr>
                        <a:t>参数</a:t>
                      </a:r>
                    </a:p>
                  </a:txBody>
                  <a:tcPr/>
                </a:tc>
                <a:tc>
                  <a:txBody>
                    <a:bodyPr/>
                    <a:lstStyle/>
                    <a:p>
                      <a:pPr algn="ctr"/>
                      <a:r>
                        <a:rPr lang="zh-CN" altLang="en-US" sz="1000" dirty="0">
                          <a:latin typeface="Times New Roman" panose="02020603050405020304" pitchFamily="18" charset="0"/>
                          <a:cs typeface="Times New Roman" panose="02020603050405020304" pitchFamily="18" charset="0"/>
                        </a:rPr>
                        <a:t>值</a:t>
                      </a:r>
                    </a:p>
                  </a:txBody>
                  <a:tcPr/>
                </a:tc>
                <a:extLst>
                  <a:ext uri="{0D108BD9-81ED-4DB2-BD59-A6C34878D82A}">
                    <a16:rowId xmlns:a16="http://schemas.microsoft.com/office/drawing/2014/main" val="1910072241"/>
                  </a:ext>
                </a:extLst>
              </a:tr>
              <a:tr h="262350">
                <a:tc>
                  <a:txBody>
                    <a:bodyPr/>
                    <a:lstStyle/>
                    <a:p>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块偏移</a:t>
                      </a:r>
                      <a:r>
                        <a:rPr lang="en-US" altLang="zh-CN" sz="1000" dirty="0">
                          <a:latin typeface="Times New Roman" panose="02020603050405020304" pitchFamily="18" charset="0"/>
                          <a:cs typeface="Times New Roman" panose="02020603050405020304" pitchFamily="18" charset="0"/>
                        </a:rPr>
                        <a:t>(CO)</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en-US" altLang="zh-CN" sz="1000" dirty="0">
                          <a:latin typeface="Times New Roman" panose="02020603050405020304" pitchFamily="18" charset="0"/>
                          <a:cs typeface="Times New Roman" panose="02020603050405020304" pitchFamily="18" charset="0"/>
                        </a:rPr>
                        <a:t>0x 0</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21551325"/>
                  </a:ext>
                </a:extLst>
              </a:tr>
              <a:tr h="227855">
                <a:tc>
                  <a:txBody>
                    <a:bodyPr/>
                    <a:lstStyle/>
                    <a:p>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组索引</a:t>
                      </a:r>
                      <a:r>
                        <a:rPr lang="en-US" altLang="zh-CN" sz="1000" dirty="0">
                          <a:latin typeface="Times New Roman" panose="02020603050405020304" pitchFamily="18" charset="0"/>
                          <a:cs typeface="Times New Roman" panose="02020603050405020304" pitchFamily="18" charset="0"/>
                        </a:rPr>
                        <a:t>(CI)</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en-US" altLang="zh-CN" sz="1000" dirty="0">
                          <a:latin typeface="Times New Roman" panose="02020603050405020304" pitchFamily="18" charset="0"/>
                          <a:cs typeface="Times New Roman" panose="02020603050405020304" pitchFamily="18" charset="0"/>
                        </a:rPr>
                        <a:t>0x 5</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02598226"/>
                  </a:ext>
                </a:extLst>
              </a:tr>
              <a:tr h="243158">
                <a:tc>
                  <a:txBody>
                    <a:bodyPr/>
                    <a:lstStyle/>
                    <a:p>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标记</a:t>
                      </a:r>
                      <a:r>
                        <a:rPr lang="en-US" altLang="zh-CN" sz="1000" dirty="0">
                          <a:latin typeface="Times New Roman" panose="02020603050405020304" pitchFamily="18" charset="0"/>
                          <a:cs typeface="Times New Roman" panose="02020603050405020304" pitchFamily="18" charset="0"/>
                        </a:rPr>
                        <a:t>(CT)</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en-US" altLang="zh-CN" sz="1000" dirty="0">
                          <a:latin typeface="Times New Roman" panose="02020603050405020304" pitchFamily="18" charset="0"/>
                          <a:cs typeface="Times New Roman" panose="02020603050405020304" pitchFamily="18" charset="0"/>
                        </a:rPr>
                        <a:t>0x 71</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55454969"/>
                  </a:ext>
                </a:extLst>
              </a:tr>
              <a:tr h="227855">
                <a:tc>
                  <a:txBody>
                    <a:bodyPr/>
                    <a:lstStyle/>
                    <a:p>
                      <a:r>
                        <a:rPr lang="en-US" altLang="zh-CN" sz="1000" dirty="0">
                          <a:latin typeface="Times New Roman" panose="02020603050405020304" pitchFamily="18" charset="0"/>
                          <a:cs typeface="Times New Roman" panose="02020603050405020304" pitchFamily="18" charset="0"/>
                        </a:rPr>
                        <a:t>Cache hits?</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zh-CN" altLang="en-US" sz="1000" dirty="0">
                          <a:latin typeface="Times New Roman" panose="02020603050405020304" pitchFamily="18" charset="0"/>
                          <a:cs typeface="Times New Roman" panose="02020603050405020304" pitchFamily="18" charset="0"/>
                        </a:rPr>
                        <a:t>是</a:t>
                      </a:r>
                    </a:p>
                  </a:txBody>
                  <a:tcPr/>
                </a:tc>
                <a:extLst>
                  <a:ext uri="{0D108BD9-81ED-4DB2-BD59-A6C34878D82A}">
                    <a16:rowId xmlns:a16="http://schemas.microsoft.com/office/drawing/2014/main" val="2473248007"/>
                  </a:ext>
                </a:extLst>
              </a:tr>
              <a:tr h="241871">
                <a:tc>
                  <a:txBody>
                    <a:bodyPr/>
                    <a:lstStyle/>
                    <a:p>
                      <a:r>
                        <a:rPr lang="zh-CN" altLang="en-US" sz="1000" dirty="0">
                          <a:latin typeface="Times New Roman" panose="02020603050405020304" pitchFamily="18" charset="0"/>
                          <a:cs typeface="Times New Roman" panose="02020603050405020304" pitchFamily="18" charset="0"/>
                        </a:rPr>
                        <a:t>返回</a:t>
                      </a:r>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字节</a:t>
                      </a:r>
                    </a:p>
                  </a:txBody>
                  <a:tcPr/>
                </a:tc>
                <a:tc>
                  <a:txBody>
                    <a:bodyPr/>
                    <a:lstStyle/>
                    <a:p>
                      <a:r>
                        <a:rPr lang="en-US" altLang="zh-CN" sz="1000" dirty="0">
                          <a:latin typeface="Times New Roman" panose="02020603050405020304" pitchFamily="18" charset="0"/>
                          <a:cs typeface="Times New Roman" panose="02020603050405020304" pitchFamily="18" charset="0"/>
                        </a:rPr>
                        <a:t>0x B</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97776044"/>
                  </a:ext>
                </a:extLst>
              </a:tr>
            </a:tbl>
          </a:graphicData>
        </a:graphic>
      </p:graphicFrame>
      <p:graphicFrame>
        <p:nvGraphicFramePr>
          <p:cNvPr id="22" name="表格 21">
            <a:extLst>
              <a:ext uri="{FF2B5EF4-FFF2-40B4-BE49-F238E27FC236}">
                <a16:creationId xmlns:a16="http://schemas.microsoft.com/office/drawing/2014/main" id="{66005585-C87A-4916-B4A3-3F7AE84348F8}"/>
              </a:ext>
            </a:extLst>
          </p:cNvPr>
          <p:cNvGraphicFramePr>
            <a:graphicFrameLocks noGrp="1"/>
          </p:cNvGraphicFramePr>
          <p:nvPr/>
        </p:nvGraphicFramePr>
        <p:xfrm>
          <a:off x="1931284" y="3832500"/>
          <a:ext cx="7098433" cy="2484613"/>
        </p:xfrm>
        <a:graphic>
          <a:graphicData uri="http://schemas.openxmlformats.org/drawingml/2006/table">
            <a:tbl>
              <a:tblPr firstRow="1" bandRow="1">
                <a:tableStyleId>{5C22544A-7EE6-4342-B048-85BDC9FD1C3A}</a:tableStyleId>
              </a:tblPr>
              <a:tblGrid>
                <a:gridCol w="569444">
                  <a:extLst>
                    <a:ext uri="{9D8B030D-6E8A-4147-A177-3AD203B41FA5}">
                      <a16:colId xmlns:a16="http://schemas.microsoft.com/office/drawing/2014/main" val="2672403904"/>
                    </a:ext>
                  </a:extLst>
                </a:gridCol>
                <a:gridCol w="569444">
                  <a:extLst>
                    <a:ext uri="{9D8B030D-6E8A-4147-A177-3AD203B41FA5}">
                      <a16:colId xmlns:a16="http://schemas.microsoft.com/office/drawing/2014/main" val="827386319"/>
                    </a:ext>
                  </a:extLst>
                </a:gridCol>
                <a:gridCol w="569444">
                  <a:extLst>
                    <a:ext uri="{9D8B030D-6E8A-4147-A177-3AD203B41FA5}">
                      <a16:colId xmlns:a16="http://schemas.microsoft.com/office/drawing/2014/main" val="2640956321"/>
                    </a:ext>
                  </a:extLst>
                </a:gridCol>
                <a:gridCol w="508736">
                  <a:extLst>
                    <a:ext uri="{9D8B030D-6E8A-4147-A177-3AD203B41FA5}">
                      <a16:colId xmlns:a16="http://schemas.microsoft.com/office/drawing/2014/main" val="355551732"/>
                    </a:ext>
                  </a:extLst>
                </a:gridCol>
                <a:gridCol w="508736">
                  <a:extLst>
                    <a:ext uri="{9D8B030D-6E8A-4147-A177-3AD203B41FA5}">
                      <a16:colId xmlns:a16="http://schemas.microsoft.com/office/drawing/2014/main" val="1806129494"/>
                    </a:ext>
                  </a:extLst>
                </a:gridCol>
                <a:gridCol w="508736">
                  <a:extLst>
                    <a:ext uri="{9D8B030D-6E8A-4147-A177-3AD203B41FA5}">
                      <a16:colId xmlns:a16="http://schemas.microsoft.com/office/drawing/2014/main" val="2732738007"/>
                    </a:ext>
                  </a:extLst>
                </a:gridCol>
                <a:gridCol w="508736">
                  <a:extLst>
                    <a:ext uri="{9D8B030D-6E8A-4147-A177-3AD203B41FA5}">
                      <a16:colId xmlns:a16="http://schemas.microsoft.com/office/drawing/2014/main" val="3041213792"/>
                    </a:ext>
                  </a:extLst>
                </a:gridCol>
                <a:gridCol w="569444">
                  <a:extLst>
                    <a:ext uri="{9D8B030D-6E8A-4147-A177-3AD203B41FA5}">
                      <a16:colId xmlns:a16="http://schemas.microsoft.com/office/drawing/2014/main" val="3285431786"/>
                    </a:ext>
                  </a:extLst>
                </a:gridCol>
                <a:gridCol w="569444">
                  <a:extLst>
                    <a:ext uri="{9D8B030D-6E8A-4147-A177-3AD203B41FA5}">
                      <a16:colId xmlns:a16="http://schemas.microsoft.com/office/drawing/2014/main" val="1426274587"/>
                    </a:ext>
                  </a:extLst>
                </a:gridCol>
                <a:gridCol w="508736">
                  <a:extLst>
                    <a:ext uri="{9D8B030D-6E8A-4147-A177-3AD203B41FA5}">
                      <a16:colId xmlns:a16="http://schemas.microsoft.com/office/drawing/2014/main" val="4105316689"/>
                    </a:ext>
                  </a:extLst>
                </a:gridCol>
                <a:gridCol w="508736">
                  <a:extLst>
                    <a:ext uri="{9D8B030D-6E8A-4147-A177-3AD203B41FA5}">
                      <a16:colId xmlns:a16="http://schemas.microsoft.com/office/drawing/2014/main" val="1907203830"/>
                    </a:ext>
                  </a:extLst>
                </a:gridCol>
                <a:gridCol w="508736">
                  <a:extLst>
                    <a:ext uri="{9D8B030D-6E8A-4147-A177-3AD203B41FA5}">
                      <a16:colId xmlns:a16="http://schemas.microsoft.com/office/drawing/2014/main" val="4203547117"/>
                    </a:ext>
                  </a:extLst>
                </a:gridCol>
                <a:gridCol w="690061">
                  <a:extLst>
                    <a:ext uri="{9D8B030D-6E8A-4147-A177-3AD203B41FA5}">
                      <a16:colId xmlns:a16="http://schemas.microsoft.com/office/drawing/2014/main" val="686029400"/>
                    </a:ext>
                  </a:extLst>
                </a:gridCol>
              </a:tblGrid>
              <a:tr h="273351">
                <a:tc>
                  <a:txBody>
                    <a:bodyPr/>
                    <a:lstStyle/>
                    <a:p>
                      <a:pPr algn="ctr"/>
                      <a:endParaRPr lang="zh-CN" altLang="en-US" sz="1000" dirty="0">
                        <a:latin typeface="Times New Roman" panose="02020603050405020304" pitchFamily="18" charset="0"/>
                        <a:cs typeface="Times New Roman" panose="02020603050405020304" pitchFamily="18" charset="0"/>
                      </a:endParaRPr>
                    </a:p>
                  </a:txBody>
                  <a:tcPr anchor="ctr"/>
                </a:tc>
                <a:tc gridSpan="6">
                  <a:txBody>
                    <a:bodyPr/>
                    <a:lstStyle/>
                    <a:p>
                      <a:pPr algn="ctr"/>
                      <a:r>
                        <a:rPr lang="zh-CN" altLang="en-US" sz="1000" dirty="0">
                          <a:latin typeface="Times New Roman" panose="02020603050405020304" pitchFamily="18" charset="0"/>
                          <a:cs typeface="Times New Roman" panose="02020603050405020304" pitchFamily="18" charset="0"/>
                        </a:rPr>
                        <a:t>行</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gridSpan="6">
                  <a:txBody>
                    <a:bodyPr/>
                    <a:lstStyle/>
                    <a:p>
                      <a:pPr algn="ctr"/>
                      <a:r>
                        <a:rPr lang="zh-CN" altLang="en-US" sz="1000" dirty="0">
                          <a:latin typeface="Times New Roman" panose="02020603050405020304" pitchFamily="18" charset="0"/>
                          <a:cs typeface="Times New Roman" panose="02020603050405020304" pitchFamily="18" charset="0"/>
                        </a:rPr>
                        <a:t>行</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4065721348"/>
                  </a:ext>
                </a:extLst>
              </a:tr>
              <a:tr h="158697">
                <a:tc>
                  <a:txBody>
                    <a:bodyPr/>
                    <a:lstStyle/>
                    <a:p>
                      <a:pPr algn="ctr"/>
                      <a:r>
                        <a:rPr lang="zh-CN" altLang="en-US" sz="1000" dirty="0">
                          <a:latin typeface="Times New Roman" panose="02020603050405020304" pitchFamily="18" charset="0"/>
                          <a:cs typeface="Times New Roman" panose="02020603050405020304" pitchFamily="18" charset="0"/>
                        </a:rPr>
                        <a:t>组索引</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标记位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有效位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标记位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有效位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946619994"/>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09</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86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3F</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2990613916"/>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60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4F</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E0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23</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BC</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37</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76315916"/>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EB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2077430314"/>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7B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AD</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135958837"/>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4</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78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67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3B</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478296249"/>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71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DE</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6E</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318918006"/>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91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A0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B7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26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2D</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F0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1747097270"/>
                  </a:ext>
                </a:extLst>
              </a:tr>
              <a:tr h="246297">
                <a:tc>
                  <a:txBody>
                    <a:bodyPr/>
                    <a:lstStyle/>
                    <a:p>
                      <a:pPr algn="ctr"/>
                      <a:r>
                        <a:rPr lang="en-US" altLang="zh-CN" sz="1000" dirty="0">
                          <a:latin typeface="Times New Roman" panose="02020603050405020304" pitchFamily="18" charset="0"/>
                          <a:cs typeface="Times New Roman" panose="02020603050405020304" pitchFamily="18" charset="0"/>
                        </a:rPr>
                        <a:t>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DE</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88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37</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593138716"/>
                  </a:ext>
                </a:extLst>
              </a:tr>
            </a:tbl>
          </a:graphicData>
        </a:graphic>
      </p:graphicFrame>
      <p:cxnSp>
        <p:nvCxnSpPr>
          <p:cNvPr id="23" name="直接箭头连接符 22">
            <a:extLst>
              <a:ext uri="{FF2B5EF4-FFF2-40B4-BE49-F238E27FC236}">
                <a16:creationId xmlns:a16="http://schemas.microsoft.com/office/drawing/2014/main" id="{A056BD2A-E339-4335-AE49-5D8B99DBEF0D}"/>
              </a:ext>
            </a:extLst>
          </p:cNvPr>
          <p:cNvCxnSpPr>
            <a:cxnSpLocks/>
          </p:cNvCxnSpPr>
          <p:nvPr/>
        </p:nvCxnSpPr>
        <p:spPr>
          <a:xfrm>
            <a:off x="1603957" y="4919675"/>
            <a:ext cx="533954" cy="77948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6" name="直接箭头连接符 25">
            <a:extLst>
              <a:ext uri="{FF2B5EF4-FFF2-40B4-BE49-F238E27FC236}">
                <a16:creationId xmlns:a16="http://schemas.microsoft.com/office/drawing/2014/main" id="{753D4E5D-0F70-4250-972E-43CAF8E895DA}"/>
              </a:ext>
            </a:extLst>
          </p:cNvPr>
          <p:cNvCxnSpPr>
            <a:cxnSpLocks/>
          </p:cNvCxnSpPr>
          <p:nvPr/>
        </p:nvCxnSpPr>
        <p:spPr>
          <a:xfrm>
            <a:off x="1628070" y="5180813"/>
            <a:ext cx="997998" cy="528595"/>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8" name="直接箭头连接符 27">
            <a:extLst>
              <a:ext uri="{FF2B5EF4-FFF2-40B4-BE49-F238E27FC236}">
                <a16:creationId xmlns:a16="http://schemas.microsoft.com/office/drawing/2014/main" id="{3A9DEE3F-E511-4286-8789-559A263CB02A}"/>
              </a:ext>
            </a:extLst>
          </p:cNvPr>
          <p:cNvCxnSpPr>
            <a:cxnSpLocks/>
          </p:cNvCxnSpPr>
          <p:nvPr/>
        </p:nvCxnSpPr>
        <p:spPr>
          <a:xfrm>
            <a:off x="1603957" y="4752470"/>
            <a:ext cx="2144755" cy="946688"/>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30" name="直接箭头连接符 29">
            <a:extLst>
              <a:ext uri="{FF2B5EF4-FFF2-40B4-BE49-F238E27FC236}">
                <a16:creationId xmlns:a16="http://schemas.microsoft.com/office/drawing/2014/main" id="{2C679AF4-809E-41F1-98D5-10863B6F8B6C}"/>
              </a:ext>
            </a:extLst>
          </p:cNvPr>
          <p:cNvCxnSpPr>
            <a:cxnSpLocks/>
          </p:cNvCxnSpPr>
          <p:nvPr/>
        </p:nvCxnSpPr>
        <p:spPr>
          <a:xfrm flipH="1" flipV="1">
            <a:off x="1723589" y="5709408"/>
            <a:ext cx="2025123" cy="1987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938709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up)">
                                      <p:cBhvr>
                                        <p:cTn id="16" dur="500"/>
                                        <p:tgtEl>
                                          <p:spTgt spid="14"/>
                                        </p:tgtEl>
                                      </p:cBhvr>
                                    </p:animEffect>
                                  </p:childTnLst>
                                </p:cTn>
                              </p:par>
                            </p:childTnLst>
                          </p:cTn>
                        </p:par>
                        <p:par>
                          <p:cTn id="17" fill="hold">
                            <p:stCondLst>
                              <p:cond delay="500"/>
                            </p:stCondLst>
                            <p:childTnLst>
                              <p:par>
                                <p:cTn id="18" presetID="21" presetClass="entr" presetSubtype="1"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heel(1)">
                                      <p:cBhvr>
                                        <p:cTn id="20" dur="20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up)">
                                      <p:cBhvr>
                                        <p:cTn id="25" dur="500"/>
                                        <p:tgtEl>
                                          <p:spTgt spid="16"/>
                                        </p:tgtEl>
                                      </p:cBhvr>
                                    </p:animEffect>
                                  </p:childTnLst>
                                </p:cTn>
                              </p:par>
                            </p:childTnLst>
                          </p:cTn>
                        </p:par>
                        <p:par>
                          <p:cTn id="26" fill="hold">
                            <p:stCondLst>
                              <p:cond delay="500"/>
                            </p:stCondLst>
                            <p:childTnLst>
                              <p:par>
                                <p:cTn id="27" presetID="21" presetClass="entr" presetSubtype="1"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heel(1)">
                                      <p:cBhvr>
                                        <p:cTn id="29" dur="20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up)">
                                      <p:cBhvr>
                                        <p:cTn id="34" dur="500"/>
                                        <p:tgtEl>
                                          <p:spTgt spid="18"/>
                                        </p:tgtEl>
                                      </p:cBhvr>
                                    </p:animEffect>
                                  </p:childTnLst>
                                </p:cTn>
                              </p:par>
                            </p:childTnLst>
                          </p:cTn>
                        </p:par>
                        <p:par>
                          <p:cTn id="35" fill="hold">
                            <p:stCondLst>
                              <p:cond delay="500"/>
                            </p:stCondLst>
                            <p:childTnLst>
                              <p:par>
                                <p:cTn id="36" presetID="21" presetClass="entr" presetSubtype="1"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heel(1)">
                                      <p:cBhvr>
                                        <p:cTn id="38" dur="2000"/>
                                        <p:tgtEl>
                                          <p:spTgt spid="11"/>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wipe(up)">
                                      <p:cBhvr>
                                        <p:cTn id="47" dur="500"/>
                                        <p:tgtEl>
                                          <p:spTgt spid="2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1" fill="hold" nodeType="click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wipe(up)">
                                      <p:cBhvr>
                                        <p:cTn id="52" dur="500"/>
                                        <p:tgtEl>
                                          <p:spTgt spid="26"/>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1"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wipe(up)">
                                      <p:cBhvr>
                                        <p:cTn id="57" dur="500"/>
                                        <p:tgtEl>
                                          <p:spTgt spid="28"/>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2" fill="hold" nodeType="clickEffect">
                                  <p:stCondLst>
                                    <p:cond delay="0"/>
                                  </p:stCondLst>
                                  <p:childTnLst>
                                    <p:set>
                                      <p:cBhvr>
                                        <p:cTn id="61" dur="1" fill="hold">
                                          <p:stCondLst>
                                            <p:cond delay="0"/>
                                          </p:stCondLst>
                                        </p:cTn>
                                        <p:tgtEl>
                                          <p:spTgt spid="30"/>
                                        </p:tgtEl>
                                        <p:attrNameLst>
                                          <p:attrName>style.visibility</p:attrName>
                                        </p:attrNameLst>
                                      </p:cBhvr>
                                      <p:to>
                                        <p:strVal val="visible"/>
                                      </p:to>
                                    </p:set>
                                    <p:animEffect transition="in" filter="wipe(right)">
                                      <p:cBhvr>
                                        <p:cTn id="6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animBg="1"/>
      <p:bldP spid="11" grpId="0" animBg="1"/>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C0DD26-C333-4FC3-83FB-FC7F8CFD4AE9}"/>
              </a:ext>
            </a:extLst>
          </p:cNvPr>
          <p:cNvSpPr>
            <a:spLocks noGrp="1"/>
          </p:cNvSpPr>
          <p:nvPr>
            <p:ph type="title"/>
          </p:nvPr>
        </p:nvSpPr>
        <p:spPr/>
        <p:txBody>
          <a:bodyPr>
            <a:normAutofit/>
          </a:bodyPr>
          <a:lstStyle/>
          <a:p>
            <a:r>
              <a:rPr lang="zh-CN" altLang="en-US" dirty="0"/>
              <a:t>练习题</a:t>
            </a:r>
          </a:p>
        </p:txBody>
      </p:sp>
      <p:sp>
        <p:nvSpPr>
          <p:cNvPr id="3" name="内容占位符 2">
            <a:extLst>
              <a:ext uri="{FF2B5EF4-FFF2-40B4-BE49-F238E27FC236}">
                <a16:creationId xmlns:a16="http://schemas.microsoft.com/office/drawing/2014/main" id="{9EEDC484-8C73-4E46-87F0-5D64BD0E5132}"/>
              </a:ext>
            </a:extLst>
          </p:cNvPr>
          <p:cNvSpPr>
            <a:spLocks noGrp="1"/>
          </p:cNvSpPr>
          <p:nvPr>
            <p:ph idx="1"/>
          </p:nvPr>
        </p:nvSpPr>
        <p:spPr>
          <a:xfrm>
            <a:off x="357018" y="1180188"/>
            <a:ext cx="7896225" cy="4972050"/>
          </a:xfrm>
        </p:spPr>
        <p:txBody>
          <a:bodyPr>
            <a:normAutofit/>
          </a:bodyPr>
          <a:lstStyle/>
          <a:p>
            <a:r>
              <a:rPr lang="zh-CN" altLang="en-US" sz="1800" dirty="0"/>
              <a:t>程序引用</a:t>
            </a:r>
            <a:r>
              <a:rPr lang="en-US" altLang="zh-CN" sz="1800" dirty="0"/>
              <a:t>0x0DD5</a:t>
            </a:r>
            <a:r>
              <a:rPr lang="zh-CN" altLang="en-US" sz="1800" dirty="0"/>
              <a:t>处</a:t>
            </a:r>
            <a:r>
              <a:rPr lang="en-US" altLang="zh-CN" sz="1800" dirty="0"/>
              <a:t>1</a:t>
            </a:r>
            <a:r>
              <a:rPr lang="zh-CN" altLang="en-US" sz="1800" dirty="0"/>
              <a:t>字节的字，指出访问的</a:t>
            </a:r>
            <a:r>
              <a:rPr lang="en-US" altLang="zh-CN" sz="1800" dirty="0"/>
              <a:t>cache</a:t>
            </a:r>
            <a:r>
              <a:rPr lang="zh-CN" altLang="en-US" sz="1800" dirty="0"/>
              <a:t>条目和十六进制表示的返回的</a:t>
            </a:r>
            <a:r>
              <a:rPr lang="en-US" altLang="zh-CN" sz="1800" dirty="0"/>
              <a:t>cache</a:t>
            </a:r>
            <a:r>
              <a:rPr lang="zh-CN" altLang="en-US" sz="1800" dirty="0"/>
              <a:t>字节值，指出是否发生</a:t>
            </a:r>
            <a:r>
              <a:rPr lang="en-US" altLang="zh-CN" sz="1800" dirty="0"/>
              <a:t>cache miss</a:t>
            </a:r>
            <a:r>
              <a:rPr lang="zh-CN" altLang="en-US" sz="1800" dirty="0"/>
              <a:t>，如果发生</a:t>
            </a:r>
            <a:r>
              <a:rPr lang="en-US" altLang="zh-CN" sz="1800" dirty="0"/>
              <a:t>cache miss</a:t>
            </a:r>
            <a:r>
              <a:rPr lang="zh-CN" altLang="en-US" sz="1800" dirty="0"/>
              <a:t>，用</a:t>
            </a:r>
            <a:r>
              <a:rPr lang="en-US" altLang="zh-CN" sz="1800" dirty="0"/>
              <a:t>—</a:t>
            </a:r>
            <a:r>
              <a:rPr lang="zh-CN" altLang="en-US" sz="1800" dirty="0"/>
              <a:t>表示返回的</a:t>
            </a:r>
            <a:r>
              <a:rPr lang="en-US" altLang="zh-CN" sz="1800" dirty="0"/>
              <a:t>cache</a:t>
            </a:r>
            <a:r>
              <a:rPr lang="zh-CN" altLang="en-US" sz="1800" dirty="0"/>
              <a:t>缓存字节</a:t>
            </a:r>
            <a:endParaRPr lang="en-US" altLang="zh-CN" sz="1800" dirty="0"/>
          </a:p>
          <a:p>
            <a:pPr lvl="1"/>
            <a:r>
              <a:rPr lang="en-US" altLang="zh-CN" sz="1800" dirty="0"/>
              <a:t>A.</a:t>
            </a:r>
            <a:r>
              <a:rPr lang="zh-CN" altLang="en-US" sz="1800" dirty="0"/>
              <a:t>地址格式：</a:t>
            </a:r>
            <a:r>
              <a:rPr lang="en-US" altLang="zh-CN" sz="1800" dirty="0"/>
              <a:t> </a:t>
            </a:r>
            <a:r>
              <a:rPr lang="en-US" altLang="zh-CN" sz="2400" dirty="0"/>
              <a:t>0x0DD5</a:t>
            </a:r>
            <a:endParaRPr lang="en-US" altLang="zh-CN" sz="1800" dirty="0"/>
          </a:p>
          <a:p>
            <a:pPr lvl="1"/>
            <a:endParaRPr lang="en-US" altLang="zh-CN" sz="1800" dirty="0"/>
          </a:p>
          <a:p>
            <a:pPr lvl="1"/>
            <a:endParaRPr lang="en-US" altLang="zh-CN" sz="1800" dirty="0"/>
          </a:p>
          <a:p>
            <a:pPr lvl="1"/>
            <a:endParaRPr lang="en-US" altLang="zh-CN" sz="1800" dirty="0"/>
          </a:p>
          <a:p>
            <a:pPr lvl="1"/>
            <a:r>
              <a:rPr lang="en-US" altLang="zh-CN" sz="1800" dirty="0"/>
              <a:t>B.</a:t>
            </a:r>
            <a:r>
              <a:rPr lang="zh-CN" altLang="en-US" sz="1800" dirty="0"/>
              <a:t>内存引用：</a:t>
            </a:r>
            <a:endParaRPr lang="en-US" altLang="zh-CN" sz="1800" dirty="0"/>
          </a:p>
          <a:p>
            <a:pPr lvl="2"/>
            <a:endParaRPr lang="en-US" altLang="zh-CN" sz="1400" dirty="0"/>
          </a:p>
          <a:p>
            <a:pPr lvl="1"/>
            <a:endParaRPr lang="zh-CN" altLang="en-US" sz="1800" dirty="0"/>
          </a:p>
        </p:txBody>
      </p:sp>
      <p:graphicFrame>
        <p:nvGraphicFramePr>
          <p:cNvPr id="5" name="表格 4">
            <a:extLst>
              <a:ext uri="{FF2B5EF4-FFF2-40B4-BE49-F238E27FC236}">
                <a16:creationId xmlns:a16="http://schemas.microsoft.com/office/drawing/2014/main" id="{E9877C15-71AF-45D1-9B22-9A449020D9D6}"/>
              </a:ext>
            </a:extLst>
          </p:cNvPr>
          <p:cNvGraphicFramePr>
            <a:graphicFrameLocks noGrp="1"/>
          </p:cNvGraphicFramePr>
          <p:nvPr/>
        </p:nvGraphicFramePr>
        <p:xfrm>
          <a:off x="527724" y="2735876"/>
          <a:ext cx="7795838" cy="579247"/>
        </p:xfrm>
        <a:graphic>
          <a:graphicData uri="http://schemas.openxmlformats.org/drawingml/2006/table">
            <a:tbl>
              <a:tblPr firstRow="1" bandRow="1">
                <a:tableStyleId>{5C22544A-7EE6-4342-B048-85BDC9FD1C3A}</a:tableStyleId>
              </a:tblPr>
              <a:tblGrid>
                <a:gridCol w="568814">
                  <a:extLst>
                    <a:ext uri="{9D8B030D-6E8A-4147-A177-3AD203B41FA5}">
                      <a16:colId xmlns:a16="http://schemas.microsoft.com/office/drawing/2014/main" val="333152847"/>
                    </a:ext>
                  </a:extLst>
                </a:gridCol>
                <a:gridCol w="568814">
                  <a:extLst>
                    <a:ext uri="{9D8B030D-6E8A-4147-A177-3AD203B41FA5}">
                      <a16:colId xmlns:a16="http://schemas.microsoft.com/office/drawing/2014/main" val="3133185074"/>
                    </a:ext>
                  </a:extLst>
                </a:gridCol>
                <a:gridCol w="568814">
                  <a:extLst>
                    <a:ext uri="{9D8B030D-6E8A-4147-A177-3AD203B41FA5}">
                      <a16:colId xmlns:a16="http://schemas.microsoft.com/office/drawing/2014/main" val="1712885012"/>
                    </a:ext>
                  </a:extLst>
                </a:gridCol>
                <a:gridCol w="568814">
                  <a:extLst>
                    <a:ext uri="{9D8B030D-6E8A-4147-A177-3AD203B41FA5}">
                      <a16:colId xmlns:a16="http://schemas.microsoft.com/office/drawing/2014/main" val="2777587868"/>
                    </a:ext>
                  </a:extLst>
                </a:gridCol>
                <a:gridCol w="568814">
                  <a:extLst>
                    <a:ext uri="{9D8B030D-6E8A-4147-A177-3AD203B41FA5}">
                      <a16:colId xmlns:a16="http://schemas.microsoft.com/office/drawing/2014/main" val="324695581"/>
                    </a:ext>
                  </a:extLst>
                </a:gridCol>
                <a:gridCol w="568814">
                  <a:extLst>
                    <a:ext uri="{9D8B030D-6E8A-4147-A177-3AD203B41FA5}">
                      <a16:colId xmlns:a16="http://schemas.microsoft.com/office/drawing/2014/main" val="451004260"/>
                    </a:ext>
                  </a:extLst>
                </a:gridCol>
                <a:gridCol w="568814">
                  <a:extLst>
                    <a:ext uri="{9D8B030D-6E8A-4147-A177-3AD203B41FA5}">
                      <a16:colId xmlns:a16="http://schemas.microsoft.com/office/drawing/2014/main" val="3966838857"/>
                    </a:ext>
                  </a:extLst>
                </a:gridCol>
                <a:gridCol w="568814">
                  <a:extLst>
                    <a:ext uri="{9D8B030D-6E8A-4147-A177-3AD203B41FA5}">
                      <a16:colId xmlns:a16="http://schemas.microsoft.com/office/drawing/2014/main" val="391588613"/>
                    </a:ext>
                  </a:extLst>
                </a:gridCol>
                <a:gridCol w="568814">
                  <a:extLst>
                    <a:ext uri="{9D8B030D-6E8A-4147-A177-3AD203B41FA5}">
                      <a16:colId xmlns:a16="http://schemas.microsoft.com/office/drawing/2014/main" val="3973292841"/>
                    </a:ext>
                  </a:extLst>
                </a:gridCol>
                <a:gridCol w="669128">
                  <a:extLst>
                    <a:ext uri="{9D8B030D-6E8A-4147-A177-3AD203B41FA5}">
                      <a16:colId xmlns:a16="http://schemas.microsoft.com/office/drawing/2014/main" val="3354857281"/>
                    </a:ext>
                  </a:extLst>
                </a:gridCol>
                <a:gridCol w="669128">
                  <a:extLst>
                    <a:ext uri="{9D8B030D-6E8A-4147-A177-3AD203B41FA5}">
                      <a16:colId xmlns:a16="http://schemas.microsoft.com/office/drawing/2014/main" val="3761938051"/>
                    </a:ext>
                  </a:extLst>
                </a:gridCol>
                <a:gridCol w="669128">
                  <a:extLst>
                    <a:ext uri="{9D8B030D-6E8A-4147-A177-3AD203B41FA5}">
                      <a16:colId xmlns:a16="http://schemas.microsoft.com/office/drawing/2014/main" val="1114216778"/>
                    </a:ext>
                  </a:extLst>
                </a:gridCol>
                <a:gridCol w="669128">
                  <a:extLst>
                    <a:ext uri="{9D8B030D-6E8A-4147-A177-3AD203B41FA5}">
                      <a16:colId xmlns:a16="http://schemas.microsoft.com/office/drawing/2014/main" val="50693507"/>
                    </a:ext>
                  </a:extLst>
                </a:gridCol>
              </a:tblGrid>
              <a:tr h="138930">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0</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699771711"/>
                  </a:ext>
                </a:extLst>
              </a:tr>
              <a:tr h="246297">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910324912"/>
                  </a:ext>
                </a:extLst>
              </a:tr>
            </a:tbl>
          </a:graphicData>
        </a:graphic>
      </p:graphicFrame>
      <p:sp>
        <p:nvSpPr>
          <p:cNvPr id="6" name="矩形 5">
            <a:extLst>
              <a:ext uri="{FF2B5EF4-FFF2-40B4-BE49-F238E27FC236}">
                <a16:creationId xmlns:a16="http://schemas.microsoft.com/office/drawing/2014/main" id="{7136C4A5-2834-4039-B48A-52284275B299}"/>
              </a:ext>
            </a:extLst>
          </p:cNvPr>
          <p:cNvSpPr/>
          <p:nvPr/>
        </p:nvSpPr>
        <p:spPr>
          <a:xfrm>
            <a:off x="5655871" y="2743325"/>
            <a:ext cx="2650528"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01F1B65B-2E73-41C5-B905-C044A038EFCD}"/>
              </a:ext>
            </a:extLst>
          </p:cNvPr>
          <p:cNvSpPr/>
          <p:nvPr/>
        </p:nvSpPr>
        <p:spPr>
          <a:xfrm>
            <a:off x="3352326" y="2743325"/>
            <a:ext cx="2268000"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96FF7F55-A464-4532-A833-BEB18C7D9B9D}"/>
              </a:ext>
            </a:extLst>
          </p:cNvPr>
          <p:cNvSpPr/>
          <p:nvPr/>
        </p:nvSpPr>
        <p:spPr>
          <a:xfrm>
            <a:off x="1084326" y="2743325"/>
            <a:ext cx="2268000"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BD3EA614-270F-41BC-BD39-E5E35304C868}"/>
              </a:ext>
            </a:extLst>
          </p:cNvPr>
          <p:cNvSpPr/>
          <p:nvPr/>
        </p:nvSpPr>
        <p:spPr>
          <a:xfrm>
            <a:off x="510561" y="2743325"/>
            <a:ext cx="573765"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cxnSp>
        <p:nvCxnSpPr>
          <p:cNvPr id="12" name="直接箭头连接符 11">
            <a:extLst>
              <a:ext uri="{FF2B5EF4-FFF2-40B4-BE49-F238E27FC236}">
                <a16:creationId xmlns:a16="http://schemas.microsoft.com/office/drawing/2014/main" id="{99AFE87E-E251-4323-9CB1-DBEF9E407A69}"/>
              </a:ext>
            </a:extLst>
          </p:cNvPr>
          <p:cNvCxnSpPr>
            <a:cxnSpLocks/>
            <a:endCxn id="6" idx="0"/>
          </p:cNvCxnSpPr>
          <p:nvPr/>
        </p:nvCxnSpPr>
        <p:spPr>
          <a:xfrm>
            <a:off x="3540259" y="2447844"/>
            <a:ext cx="3440876" cy="295481"/>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4" name="直接箭头连接符 13">
            <a:extLst>
              <a:ext uri="{FF2B5EF4-FFF2-40B4-BE49-F238E27FC236}">
                <a16:creationId xmlns:a16="http://schemas.microsoft.com/office/drawing/2014/main" id="{05410006-4C83-42D4-9F82-0E41AA4782A5}"/>
              </a:ext>
            </a:extLst>
          </p:cNvPr>
          <p:cNvCxnSpPr>
            <a:cxnSpLocks/>
            <a:endCxn id="5" idx="0"/>
          </p:cNvCxnSpPr>
          <p:nvPr/>
        </p:nvCxnSpPr>
        <p:spPr>
          <a:xfrm>
            <a:off x="3337953" y="2514703"/>
            <a:ext cx="1087690" cy="22117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6" name="直接箭头连接符 15">
            <a:extLst>
              <a:ext uri="{FF2B5EF4-FFF2-40B4-BE49-F238E27FC236}">
                <a16:creationId xmlns:a16="http://schemas.microsoft.com/office/drawing/2014/main" id="{C2AC6E46-27E3-4871-9E2A-8B73865C4BC4}"/>
              </a:ext>
            </a:extLst>
          </p:cNvPr>
          <p:cNvCxnSpPr>
            <a:cxnSpLocks/>
            <a:endCxn id="10" idx="0"/>
          </p:cNvCxnSpPr>
          <p:nvPr/>
        </p:nvCxnSpPr>
        <p:spPr>
          <a:xfrm flipH="1">
            <a:off x="2218326" y="2497223"/>
            <a:ext cx="956532" cy="24610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8" name="直接箭头连接符 17">
            <a:extLst>
              <a:ext uri="{FF2B5EF4-FFF2-40B4-BE49-F238E27FC236}">
                <a16:creationId xmlns:a16="http://schemas.microsoft.com/office/drawing/2014/main" id="{7B413FE5-079C-4037-93CF-08CCD4D1D325}"/>
              </a:ext>
            </a:extLst>
          </p:cNvPr>
          <p:cNvCxnSpPr>
            <a:cxnSpLocks/>
            <a:endCxn id="11" idx="0"/>
          </p:cNvCxnSpPr>
          <p:nvPr/>
        </p:nvCxnSpPr>
        <p:spPr>
          <a:xfrm flipH="1">
            <a:off x="797444" y="2464843"/>
            <a:ext cx="2170584" cy="27848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1" name="表格 20">
            <a:extLst>
              <a:ext uri="{FF2B5EF4-FFF2-40B4-BE49-F238E27FC236}">
                <a16:creationId xmlns:a16="http://schemas.microsoft.com/office/drawing/2014/main" id="{8FEC9DF5-0AEA-409B-AAC1-C825792399EF}"/>
              </a:ext>
            </a:extLst>
          </p:cNvPr>
          <p:cNvGraphicFramePr>
            <a:graphicFrameLocks noGrp="1"/>
          </p:cNvGraphicFramePr>
          <p:nvPr/>
        </p:nvGraphicFramePr>
        <p:xfrm>
          <a:off x="42877" y="4318067"/>
          <a:ext cx="1680711" cy="1750700"/>
        </p:xfrm>
        <a:graphic>
          <a:graphicData uri="http://schemas.openxmlformats.org/drawingml/2006/table">
            <a:tbl>
              <a:tblPr firstRow="1" bandRow="1">
                <a:tableStyleId>{5C22544A-7EE6-4342-B048-85BDC9FD1C3A}</a:tableStyleId>
              </a:tblPr>
              <a:tblGrid>
                <a:gridCol w="1176655">
                  <a:extLst>
                    <a:ext uri="{9D8B030D-6E8A-4147-A177-3AD203B41FA5}">
                      <a16:colId xmlns:a16="http://schemas.microsoft.com/office/drawing/2014/main" val="3207002540"/>
                    </a:ext>
                  </a:extLst>
                </a:gridCol>
                <a:gridCol w="504056">
                  <a:extLst>
                    <a:ext uri="{9D8B030D-6E8A-4147-A177-3AD203B41FA5}">
                      <a16:colId xmlns:a16="http://schemas.microsoft.com/office/drawing/2014/main" val="657374226"/>
                    </a:ext>
                  </a:extLst>
                </a:gridCol>
              </a:tblGrid>
              <a:tr h="269150">
                <a:tc>
                  <a:txBody>
                    <a:bodyPr/>
                    <a:lstStyle/>
                    <a:p>
                      <a:pPr algn="ctr"/>
                      <a:r>
                        <a:rPr lang="zh-CN" altLang="en-US" sz="1000" dirty="0">
                          <a:latin typeface="Times New Roman" panose="02020603050405020304" pitchFamily="18" charset="0"/>
                          <a:cs typeface="Times New Roman" panose="02020603050405020304" pitchFamily="18" charset="0"/>
                        </a:rPr>
                        <a:t>参数</a:t>
                      </a:r>
                    </a:p>
                  </a:txBody>
                  <a:tcPr/>
                </a:tc>
                <a:tc>
                  <a:txBody>
                    <a:bodyPr/>
                    <a:lstStyle/>
                    <a:p>
                      <a:pPr algn="ctr"/>
                      <a:r>
                        <a:rPr lang="zh-CN" altLang="en-US" sz="1000" dirty="0">
                          <a:latin typeface="Times New Roman" panose="02020603050405020304" pitchFamily="18" charset="0"/>
                          <a:cs typeface="Times New Roman" panose="02020603050405020304" pitchFamily="18" charset="0"/>
                        </a:rPr>
                        <a:t>值</a:t>
                      </a:r>
                    </a:p>
                  </a:txBody>
                  <a:tcPr/>
                </a:tc>
                <a:extLst>
                  <a:ext uri="{0D108BD9-81ED-4DB2-BD59-A6C34878D82A}">
                    <a16:rowId xmlns:a16="http://schemas.microsoft.com/office/drawing/2014/main" val="1910072241"/>
                  </a:ext>
                </a:extLst>
              </a:tr>
              <a:tr h="262350">
                <a:tc>
                  <a:txBody>
                    <a:bodyPr/>
                    <a:lstStyle/>
                    <a:p>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块偏移</a:t>
                      </a:r>
                      <a:r>
                        <a:rPr lang="en-US" altLang="zh-CN" sz="1000" dirty="0">
                          <a:latin typeface="Times New Roman" panose="02020603050405020304" pitchFamily="18" charset="0"/>
                          <a:cs typeface="Times New Roman" panose="02020603050405020304" pitchFamily="18" charset="0"/>
                        </a:rPr>
                        <a:t>(CO)</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en-US" altLang="zh-CN" sz="1000" dirty="0">
                          <a:latin typeface="Times New Roman" panose="02020603050405020304" pitchFamily="18" charset="0"/>
                          <a:cs typeface="Times New Roman" panose="02020603050405020304" pitchFamily="18" charset="0"/>
                        </a:rPr>
                        <a:t>0x 1</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21551325"/>
                  </a:ext>
                </a:extLst>
              </a:tr>
              <a:tr h="227855">
                <a:tc>
                  <a:txBody>
                    <a:bodyPr/>
                    <a:lstStyle/>
                    <a:p>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组索引</a:t>
                      </a:r>
                      <a:r>
                        <a:rPr lang="en-US" altLang="zh-CN" sz="1000" dirty="0">
                          <a:latin typeface="Times New Roman" panose="02020603050405020304" pitchFamily="18" charset="0"/>
                          <a:cs typeface="Times New Roman" panose="02020603050405020304" pitchFamily="18" charset="0"/>
                        </a:rPr>
                        <a:t>(CI)</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en-US" altLang="zh-CN" sz="1000" dirty="0">
                          <a:latin typeface="Times New Roman" panose="02020603050405020304" pitchFamily="18" charset="0"/>
                          <a:cs typeface="Times New Roman" panose="02020603050405020304" pitchFamily="18" charset="0"/>
                        </a:rPr>
                        <a:t>0x 5</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02598226"/>
                  </a:ext>
                </a:extLst>
              </a:tr>
              <a:tr h="243158">
                <a:tc>
                  <a:txBody>
                    <a:bodyPr/>
                    <a:lstStyle/>
                    <a:p>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标记</a:t>
                      </a:r>
                      <a:r>
                        <a:rPr lang="en-US" altLang="zh-CN" sz="1000" dirty="0">
                          <a:latin typeface="Times New Roman" panose="02020603050405020304" pitchFamily="18" charset="0"/>
                          <a:cs typeface="Times New Roman" panose="02020603050405020304" pitchFamily="18" charset="0"/>
                        </a:rPr>
                        <a:t>(CT)</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en-US" altLang="zh-CN" sz="1000" dirty="0">
                          <a:latin typeface="Times New Roman" panose="02020603050405020304" pitchFamily="18" charset="0"/>
                          <a:cs typeface="Times New Roman" panose="02020603050405020304" pitchFamily="18" charset="0"/>
                        </a:rPr>
                        <a:t>0x 6E</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55454969"/>
                  </a:ext>
                </a:extLst>
              </a:tr>
              <a:tr h="227855">
                <a:tc>
                  <a:txBody>
                    <a:bodyPr/>
                    <a:lstStyle/>
                    <a:p>
                      <a:r>
                        <a:rPr lang="en-US" altLang="zh-CN" sz="1000" dirty="0">
                          <a:latin typeface="Times New Roman" panose="02020603050405020304" pitchFamily="18" charset="0"/>
                          <a:cs typeface="Times New Roman" panose="02020603050405020304" pitchFamily="18" charset="0"/>
                        </a:rPr>
                        <a:t>valid?</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zh-CN" altLang="en-US" sz="1000" dirty="0">
                          <a:latin typeface="Times New Roman" panose="02020603050405020304" pitchFamily="18" charset="0"/>
                          <a:cs typeface="Times New Roman" panose="02020603050405020304" pitchFamily="18" charset="0"/>
                        </a:rPr>
                        <a:t>否</a:t>
                      </a:r>
                    </a:p>
                  </a:txBody>
                  <a:tcPr/>
                </a:tc>
                <a:extLst>
                  <a:ext uri="{0D108BD9-81ED-4DB2-BD59-A6C34878D82A}">
                    <a16:rowId xmlns:a16="http://schemas.microsoft.com/office/drawing/2014/main" val="2473248007"/>
                  </a:ext>
                </a:extLst>
              </a:tr>
              <a:tr h="227855">
                <a:tc>
                  <a:txBody>
                    <a:bodyPr/>
                    <a:lstStyle/>
                    <a:p>
                      <a:r>
                        <a:rPr lang="en-US" altLang="zh-CN" sz="1000" dirty="0">
                          <a:latin typeface="Times New Roman" panose="02020603050405020304" pitchFamily="18" charset="0"/>
                          <a:cs typeface="Times New Roman" panose="02020603050405020304" pitchFamily="18" charset="0"/>
                        </a:rPr>
                        <a:t>Cache hits?</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zh-CN" altLang="en-US" sz="1000" dirty="0">
                          <a:latin typeface="Times New Roman" panose="02020603050405020304" pitchFamily="18" charset="0"/>
                          <a:cs typeface="Times New Roman" panose="02020603050405020304" pitchFamily="18" charset="0"/>
                        </a:rPr>
                        <a:t>否</a:t>
                      </a:r>
                    </a:p>
                  </a:txBody>
                  <a:tcPr/>
                </a:tc>
                <a:extLst>
                  <a:ext uri="{0D108BD9-81ED-4DB2-BD59-A6C34878D82A}">
                    <a16:rowId xmlns:a16="http://schemas.microsoft.com/office/drawing/2014/main" val="1103534521"/>
                  </a:ext>
                </a:extLst>
              </a:tr>
              <a:tr h="241871">
                <a:tc>
                  <a:txBody>
                    <a:bodyPr/>
                    <a:lstStyle/>
                    <a:p>
                      <a:r>
                        <a:rPr lang="zh-CN" altLang="en-US" sz="1000" dirty="0">
                          <a:latin typeface="Times New Roman" panose="02020603050405020304" pitchFamily="18" charset="0"/>
                          <a:cs typeface="Times New Roman" panose="02020603050405020304" pitchFamily="18" charset="0"/>
                        </a:rPr>
                        <a:t>返回</a:t>
                      </a:r>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字节</a:t>
                      </a:r>
                    </a:p>
                  </a:txBody>
                  <a:tcPr/>
                </a:tc>
                <a:tc>
                  <a:txBody>
                    <a:bodyPr/>
                    <a:lstStyle/>
                    <a:p>
                      <a:r>
                        <a:rPr lang="en-US" altLang="zh-CN" sz="1000" dirty="0">
                          <a:latin typeface="Times New Roman" panose="02020603050405020304" pitchFamily="18" charset="0"/>
                          <a:cs typeface="Times New Roman" panose="02020603050405020304" pitchFamily="18" charset="0"/>
                        </a:rPr>
                        <a:t>—</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97776044"/>
                  </a:ext>
                </a:extLst>
              </a:tr>
            </a:tbl>
          </a:graphicData>
        </a:graphic>
      </p:graphicFrame>
      <p:graphicFrame>
        <p:nvGraphicFramePr>
          <p:cNvPr id="22" name="表格 21">
            <a:extLst>
              <a:ext uri="{FF2B5EF4-FFF2-40B4-BE49-F238E27FC236}">
                <a16:creationId xmlns:a16="http://schemas.microsoft.com/office/drawing/2014/main" id="{66005585-C87A-4916-B4A3-3F7AE84348F8}"/>
              </a:ext>
            </a:extLst>
          </p:cNvPr>
          <p:cNvGraphicFramePr>
            <a:graphicFrameLocks noGrp="1"/>
          </p:cNvGraphicFramePr>
          <p:nvPr/>
        </p:nvGraphicFramePr>
        <p:xfrm>
          <a:off x="1931284" y="3832500"/>
          <a:ext cx="7098433" cy="2484613"/>
        </p:xfrm>
        <a:graphic>
          <a:graphicData uri="http://schemas.openxmlformats.org/drawingml/2006/table">
            <a:tbl>
              <a:tblPr firstRow="1" bandRow="1">
                <a:tableStyleId>{5C22544A-7EE6-4342-B048-85BDC9FD1C3A}</a:tableStyleId>
              </a:tblPr>
              <a:tblGrid>
                <a:gridCol w="569444">
                  <a:extLst>
                    <a:ext uri="{9D8B030D-6E8A-4147-A177-3AD203B41FA5}">
                      <a16:colId xmlns:a16="http://schemas.microsoft.com/office/drawing/2014/main" val="2672403904"/>
                    </a:ext>
                  </a:extLst>
                </a:gridCol>
                <a:gridCol w="569444">
                  <a:extLst>
                    <a:ext uri="{9D8B030D-6E8A-4147-A177-3AD203B41FA5}">
                      <a16:colId xmlns:a16="http://schemas.microsoft.com/office/drawing/2014/main" val="827386319"/>
                    </a:ext>
                  </a:extLst>
                </a:gridCol>
                <a:gridCol w="569444">
                  <a:extLst>
                    <a:ext uri="{9D8B030D-6E8A-4147-A177-3AD203B41FA5}">
                      <a16:colId xmlns:a16="http://schemas.microsoft.com/office/drawing/2014/main" val="2640956321"/>
                    </a:ext>
                  </a:extLst>
                </a:gridCol>
                <a:gridCol w="508736">
                  <a:extLst>
                    <a:ext uri="{9D8B030D-6E8A-4147-A177-3AD203B41FA5}">
                      <a16:colId xmlns:a16="http://schemas.microsoft.com/office/drawing/2014/main" val="355551732"/>
                    </a:ext>
                  </a:extLst>
                </a:gridCol>
                <a:gridCol w="508736">
                  <a:extLst>
                    <a:ext uri="{9D8B030D-6E8A-4147-A177-3AD203B41FA5}">
                      <a16:colId xmlns:a16="http://schemas.microsoft.com/office/drawing/2014/main" val="1806129494"/>
                    </a:ext>
                  </a:extLst>
                </a:gridCol>
                <a:gridCol w="508736">
                  <a:extLst>
                    <a:ext uri="{9D8B030D-6E8A-4147-A177-3AD203B41FA5}">
                      <a16:colId xmlns:a16="http://schemas.microsoft.com/office/drawing/2014/main" val="2732738007"/>
                    </a:ext>
                  </a:extLst>
                </a:gridCol>
                <a:gridCol w="508736">
                  <a:extLst>
                    <a:ext uri="{9D8B030D-6E8A-4147-A177-3AD203B41FA5}">
                      <a16:colId xmlns:a16="http://schemas.microsoft.com/office/drawing/2014/main" val="3041213792"/>
                    </a:ext>
                  </a:extLst>
                </a:gridCol>
                <a:gridCol w="569444">
                  <a:extLst>
                    <a:ext uri="{9D8B030D-6E8A-4147-A177-3AD203B41FA5}">
                      <a16:colId xmlns:a16="http://schemas.microsoft.com/office/drawing/2014/main" val="3285431786"/>
                    </a:ext>
                  </a:extLst>
                </a:gridCol>
                <a:gridCol w="569444">
                  <a:extLst>
                    <a:ext uri="{9D8B030D-6E8A-4147-A177-3AD203B41FA5}">
                      <a16:colId xmlns:a16="http://schemas.microsoft.com/office/drawing/2014/main" val="1426274587"/>
                    </a:ext>
                  </a:extLst>
                </a:gridCol>
                <a:gridCol w="508736">
                  <a:extLst>
                    <a:ext uri="{9D8B030D-6E8A-4147-A177-3AD203B41FA5}">
                      <a16:colId xmlns:a16="http://schemas.microsoft.com/office/drawing/2014/main" val="4105316689"/>
                    </a:ext>
                  </a:extLst>
                </a:gridCol>
                <a:gridCol w="508736">
                  <a:extLst>
                    <a:ext uri="{9D8B030D-6E8A-4147-A177-3AD203B41FA5}">
                      <a16:colId xmlns:a16="http://schemas.microsoft.com/office/drawing/2014/main" val="1907203830"/>
                    </a:ext>
                  </a:extLst>
                </a:gridCol>
                <a:gridCol w="508736">
                  <a:extLst>
                    <a:ext uri="{9D8B030D-6E8A-4147-A177-3AD203B41FA5}">
                      <a16:colId xmlns:a16="http://schemas.microsoft.com/office/drawing/2014/main" val="4203547117"/>
                    </a:ext>
                  </a:extLst>
                </a:gridCol>
                <a:gridCol w="690061">
                  <a:extLst>
                    <a:ext uri="{9D8B030D-6E8A-4147-A177-3AD203B41FA5}">
                      <a16:colId xmlns:a16="http://schemas.microsoft.com/office/drawing/2014/main" val="686029400"/>
                    </a:ext>
                  </a:extLst>
                </a:gridCol>
              </a:tblGrid>
              <a:tr h="273351">
                <a:tc>
                  <a:txBody>
                    <a:bodyPr/>
                    <a:lstStyle/>
                    <a:p>
                      <a:pPr algn="ctr"/>
                      <a:endParaRPr lang="zh-CN" altLang="en-US" sz="1000" dirty="0">
                        <a:latin typeface="Times New Roman" panose="02020603050405020304" pitchFamily="18" charset="0"/>
                        <a:cs typeface="Times New Roman" panose="02020603050405020304" pitchFamily="18" charset="0"/>
                      </a:endParaRPr>
                    </a:p>
                  </a:txBody>
                  <a:tcPr anchor="ctr"/>
                </a:tc>
                <a:tc gridSpan="6">
                  <a:txBody>
                    <a:bodyPr/>
                    <a:lstStyle/>
                    <a:p>
                      <a:pPr algn="ctr"/>
                      <a:r>
                        <a:rPr lang="zh-CN" altLang="en-US" sz="1000" dirty="0">
                          <a:latin typeface="Times New Roman" panose="02020603050405020304" pitchFamily="18" charset="0"/>
                          <a:cs typeface="Times New Roman" panose="02020603050405020304" pitchFamily="18" charset="0"/>
                        </a:rPr>
                        <a:t>行</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gridSpan="6">
                  <a:txBody>
                    <a:bodyPr/>
                    <a:lstStyle/>
                    <a:p>
                      <a:pPr algn="ctr"/>
                      <a:r>
                        <a:rPr lang="zh-CN" altLang="en-US" sz="1000" dirty="0">
                          <a:latin typeface="Times New Roman" panose="02020603050405020304" pitchFamily="18" charset="0"/>
                          <a:cs typeface="Times New Roman" panose="02020603050405020304" pitchFamily="18" charset="0"/>
                        </a:rPr>
                        <a:t>行</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4065721348"/>
                  </a:ext>
                </a:extLst>
              </a:tr>
              <a:tr h="158697">
                <a:tc>
                  <a:txBody>
                    <a:bodyPr/>
                    <a:lstStyle/>
                    <a:p>
                      <a:pPr algn="ctr"/>
                      <a:r>
                        <a:rPr lang="zh-CN" altLang="en-US" sz="1000" dirty="0">
                          <a:latin typeface="Times New Roman" panose="02020603050405020304" pitchFamily="18" charset="0"/>
                          <a:cs typeface="Times New Roman" panose="02020603050405020304" pitchFamily="18" charset="0"/>
                        </a:rPr>
                        <a:t>组索引</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标记位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有效位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标记位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有效位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946619994"/>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09</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86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3F</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2990613916"/>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60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4F</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E0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23</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BC</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37</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76315916"/>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EB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2077430314"/>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7B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AD</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135958837"/>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4</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78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67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3B</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478296249"/>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71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DE</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6E</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318918006"/>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91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A0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B7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26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2D</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F0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1747097270"/>
                  </a:ext>
                </a:extLst>
              </a:tr>
              <a:tr h="246297">
                <a:tc>
                  <a:txBody>
                    <a:bodyPr/>
                    <a:lstStyle/>
                    <a:p>
                      <a:pPr algn="ctr"/>
                      <a:r>
                        <a:rPr lang="en-US" altLang="zh-CN" sz="1000" dirty="0">
                          <a:latin typeface="Times New Roman" panose="02020603050405020304" pitchFamily="18" charset="0"/>
                          <a:cs typeface="Times New Roman" panose="02020603050405020304" pitchFamily="18" charset="0"/>
                        </a:rPr>
                        <a:t>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DE</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88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37</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593138716"/>
                  </a:ext>
                </a:extLst>
              </a:tr>
            </a:tbl>
          </a:graphicData>
        </a:graphic>
      </p:graphicFrame>
      <p:cxnSp>
        <p:nvCxnSpPr>
          <p:cNvPr id="23" name="直接箭头连接符 22">
            <a:extLst>
              <a:ext uri="{FF2B5EF4-FFF2-40B4-BE49-F238E27FC236}">
                <a16:creationId xmlns:a16="http://schemas.microsoft.com/office/drawing/2014/main" id="{A056BD2A-E339-4335-AE49-5D8B99DBEF0D}"/>
              </a:ext>
            </a:extLst>
          </p:cNvPr>
          <p:cNvCxnSpPr>
            <a:cxnSpLocks/>
          </p:cNvCxnSpPr>
          <p:nvPr/>
        </p:nvCxnSpPr>
        <p:spPr>
          <a:xfrm>
            <a:off x="1603957" y="4919675"/>
            <a:ext cx="533954" cy="77948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6" name="直接箭头连接符 25">
            <a:extLst>
              <a:ext uri="{FF2B5EF4-FFF2-40B4-BE49-F238E27FC236}">
                <a16:creationId xmlns:a16="http://schemas.microsoft.com/office/drawing/2014/main" id="{753D4E5D-0F70-4250-972E-43CAF8E895DA}"/>
              </a:ext>
            </a:extLst>
          </p:cNvPr>
          <p:cNvCxnSpPr>
            <a:cxnSpLocks/>
          </p:cNvCxnSpPr>
          <p:nvPr/>
        </p:nvCxnSpPr>
        <p:spPr>
          <a:xfrm>
            <a:off x="1628070" y="5180813"/>
            <a:ext cx="4168066" cy="548465"/>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8" name="直接箭头连接符 27">
            <a:extLst>
              <a:ext uri="{FF2B5EF4-FFF2-40B4-BE49-F238E27FC236}">
                <a16:creationId xmlns:a16="http://schemas.microsoft.com/office/drawing/2014/main" id="{3A9DEE3F-E511-4286-8789-559A263CB02A}"/>
              </a:ext>
            </a:extLst>
          </p:cNvPr>
          <p:cNvCxnSpPr>
            <a:cxnSpLocks/>
          </p:cNvCxnSpPr>
          <p:nvPr/>
        </p:nvCxnSpPr>
        <p:spPr>
          <a:xfrm>
            <a:off x="1449701" y="5465381"/>
            <a:ext cx="4994507" cy="26389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4121555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up)">
                                      <p:cBhvr>
                                        <p:cTn id="16" dur="500"/>
                                        <p:tgtEl>
                                          <p:spTgt spid="14"/>
                                        </p:tgtEl>
                                      </p:cBhvr>
                                    </p:animEffect>
                                  </p:childTnLst>
                                </p:cTn>
                              </p:par>
                            </p:childTnLst>
                          </p:cTn>
                        </p:par>
                        <p:par>
                          <p:cTn id="17" fill="hold">
                            <p:stCondLst>
                              <p:cond delay="500"/>
                            </p:stCondLst>
                            <p:childTnLst>
                              <p:par>
                                <p:cTn id="18" presetID="21" presetClass="entr" presetSubtype="1"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heel(1)">
                                      <p:cBhvr>
                                        <p:cTn id="20" dur="20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up)">
                                      <p:cBhvr>
                                        <p:cTn id="25" dur="500"/>
                                        <p:tgtEl>
                                          <p:spTgt spid="16"/>
                                        </p:tgtEl>
                                      </p:cBhvr>
                                    </p:animEffect>
                                  </p:childTnLst>
                                </p:cTn>
                              </p:par>
                            </p:childTnLst>
                          </p:cTn>
                        </p:par>
                        <p:par>
                          <p:cTn id="26" fill="hold">
                            <p:stCondLst>
                              <p:cond delay="500"/>
                            </p:stCondLst>
                            <p:childTnLst>
                              <p:par>
                                <p:cTn id="27" presetID="21" presetClass="entr" presetSubtype="1"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heel(1)">
                                      <p:cBhvr>
                                        <p:cTn id="29" dur="20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up)">
                                      <p:cBhvr>
                                        <p:cTn id="34" dur="500"/>
                                        <p:tgtEl>
                                          <p:spTgt spid="18"/>
                                        </p:tgtEl>
                                      </p:cBhvr>
                                    </p:animEffect>
                                  </p:childTnLst>
                                </p:cTn>
                              </p:par>
                            </p:childTnLst>
                          </p:cTn>
                        </p:par>
                        <p:par>
                          <p:cTn id="35" fill="hold">
                            <p:stCondLst>
                              <p:cond delay="500"/>
                            </p:stCondLst>
                            <p:childTnLst>
                              <p:par>
                                <p:cTn id="36" presetID="21" presetClass="entr" presetSubtype="1"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heel(1)">
                                      <p:cBhvr>
                                        <p:cTn id="38" dur="2000"/>
                                        <p:tgtEl>
                                          <p:spTgt spid="11"/>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wipe(up)">
                                      <p:cBhvr>
                                        <p:cTn id="47" dur="500"/>
                                        <p:tgtEl>
                                          <p:spTgt spid="2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1" fill="hold" nodeType="click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wipe(up)">
                                      <p:cBhvr>
                                        <p:cTn id="52" dur="500"/>
                                        <p:tgtEl>
                                          <p:spTgt spid="26"/>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1"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wipe(up)">
                                      <p:cBhvr>
                                        <p:cTn id="5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animBg="1"/>
      <p:bldP spid="11" grpId="0" animBg="1"/>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C0DD26-C333-4FC3-83FB-FC7F8CFD4AE9}"/>
              </a:ext>
            </a:extLst>
          </p:cNvPr>
          <p:cNvSpPr>
            <a:spLocks noGrp="1"/>
          </p:cNvSpPr>
          <p:nvPr>
            <p:ph type="title"/>
          </p:nvPr>
        </p:nvSpPr>
        <p:spPr/>
        <p:txBody>
          <a:bodyPr>
            <a:normAutofit/>
          </a:bodyPr>
          <a:lstStyle/>
          <a:p>
            <a:r>
              <a:rPr lang="zh-CN" altLang="en-US" dirty="0"/>
              <a:t>练习题</a:t>
            </a:r>
          </a:p>
        </p:txBody>
      </p:sp>
      <p:sp>
        <p:nvSpPr>
          <p:cNvPr id="3" name="内容占位符 2">
            <a:extLst>
              <a:ext uri="{FF2B5EF4-FFF2-40B4-BE49-F238E27FC236}">
                <a16:creationId xmlns:a16="http://schemas.microsoft.com/office/drawing/2014/main" id="{9EEDC484-8C73-4E46-87F0-5D64BD0E5132}"/>
              </a:ext>
            </a:extLst>
          </p:cNvPr>
          <p:cNvSpPr>
            <a:spLocks noGrp="1"/>
          </p:cNvSpPr>
          <p:nvPr>
            <p:ph idx="1"/>
          </p:nvPr>
        </p:nvSpPr>
        <p:spPr>
          <a:xfrm>
            <a:off x="339650" y="1191995"/>
            <a:ext cx="7896225" cy="4972050"/>
          </a:xfrm>
        </p:spPr>
        <p:txBody>
          <a:bodyPr>
            <a:normAutofit/>
          </a:bodyPr>
          <a:lstStyle/>
          <a:p>
            <a:r>
              <a:rPr lang="zh-CN" altLang="en-US" sz="1800" dirty="0"/>
              <a:t>程序引用</a:t>
            </a:r>
            <a:r>
              <a:rPr lang="en-US" altLang="zh-CN" sz="1800" dirty="0"/>
              <a:t>0x1FE4</a:t>
            </a:r>
            <a:r>
              <a:rPr lang="zh-CN" altLang="en-US" sz="1800" dirty="0"/>
              <a:t>处</a:t>
            </a:r>
            <a:r>
              <a:rPr lang="en-US" altLang="zh-CN" sz="1800" dirty="0"/>
              <a:t>1</a:t>
            </a:r>
            <a:r>
              <a:rPr lang="zh-CN" altLang="en-US" sz="1800" dirty="0"/>
              <a:t>字节的字，指出访问的</a:t>
            </a:r>
            <a:r>
              <a:rPr lang="en-US" altLang="zh-CN" sz="1800" dirty="0"/>
              <a:t>cache</a:t>
            </a:r>
            <a:r>
              <a:rPr lang="zh-CN" altLang="en-US" sz="1800" dirty="0"/>
              <a:t>条目和十六进制表示的返回的</a:t>
            </a:r>
            <a:r>
              <a:rPr lang="en-US" altLang="zh-CN" sz="1800" dirty="0"/>
              <a:t>cache</a:t>
            </a:r>
            <a:r>
              <a:rPr lang="zh-CN" altLang="en-US" sz="1800" dirty="0"/>
              <a:t>字节值，指出是否发生</a:t>
            </a:r>
            <a:r>
              <a:rPr lang="en-US" altLang="zh-CN" sz="1800" dirty="0"/>
              <a:t>cache miss</a:t>
            </a:r>
            <a:r>
              <a:rPr lang="zh-CN" altLang="en-US" sz="1800" dirty="0"/>
              <a:t>，如果发生</a:t>
            </a:r>
            <a:r>
              <a:rPr lang="en-US" altLang="zh-CN" sz="1800" dirty="0"/>
              <a:t>cache miss</a:t>
            </a:r>
            <a:r>
              <a:rPr lang="zh-CN" altLang="en-US" sz="1800" dirty="0"/>
              <a:t>，用</a:t>
            </a:r>
            <a:r>
              <a:rPr lang="en-US" altLang="zh-CN" sz="1800" dirty="0"/>
              <a:t>—</a:t>
            </a:r>
            <a:r>
              <a:rPr lang="zh-CN" altLang="en-US" sz="1800" dirty="0"/>
              <a:t>表示返回的</a:t>
            </a:r>
            <a:r>
              <a:rPr lang="en-US" altLang="zh-CN" sz="1800" dirty="0"/>
              <a:t>cache</a:t>
            </a:r>
            <a:r>
              <a:rPr lang="zh-CN" altLang="en-US" sz="1800" dirty="0"/>
              <a:t>缓存字节</a:t>
            </a:r>
            <a:endParaRPr lang="en-US" altLang="zh-CN" sz="1800" dirty="0"/>
          </a:p>
          <a:p>
            <a:pPr lvl="1"/>
            <a:r>
              <a:rPr lang="en-US" altLang="zh-CN" sz="1800" dirty="0"/>
              <a:t>A.</a:t>
            </a:r>
            <a:r>
              <a:rPr lang="zh-CN" altLang="en-US" sz="1800" dirty="0"/>
              <a:t>地址格式：</a:t>
            </a:r>
            <a:r>
              <a:rPr lang="en-US" altLang="zh-CN" sz="1800" dirty="0"/>
              <a:t> </a:t>
            </a:r>
            <a:r>
              <a:rPr lang="en-US" altLang="zh-CN" sz="2400" dirty="0"/>
              <a:t>0x1FE4</a:t>
            </a:r>
            <a:endParaRPr lang="en-US" altLang="zh-CN" sz="1800" dirty="0"/>
          </a:p>
          <a:p>
            <a:pPr lvl="1"/>
            <a:endParaRPr lang="en-US" altLang="zh-CN" sz="1800" dirty="0"/>
          </a:p>
          <a:p>
            <a:pPr lvl="1"/>
            <a:endParaRPr lang="en-US" altLang="zh-CN" sz="1800" dirty="0"/>
          </a:p>
          <a:p>
            <a:pPr lvl="1"/>
            <a:endParaRPr lang="en-US" altLang="zh-CN" sz="1800" dirty="0"/>
          </a:p>
          <a:p>
            <a:pPr lvl="1"/>
            <a:r>
              <a:rPr lang="en-US" altLang="zh-CN" sz="1800" dirty="0"/>
              <a:t>B.</a:t>
            </a:r>
            <a:r>
              <a:rPr lang="zh-CN" altLang="en-US" sz="1800" dirty="0"/>
              <a:t>内存引用：</a:t>
            </a:r>
            <a:endParaRPr lang="en-US" altLang="zh-CN" sz="1800" dirty="0"/>
          </a:p>
          <a:p>
            <a:pPr lvl="2"/>
            <a:endParaRPr lang="en-US" altLang="zh-CN" sz="1400" dirty="0"/>
          </a:p>
          <a:p>
            <a:pPr lvl="1"/>
            <a:endParaRPr lang="zh-CN" altLang="en-US" sz="1800" dirty="0"/>
          </a:p>
        </p:txBody>
      </p:sp>
      <p:graphicFrame>
        <p:nvGraphicFramePr>
          <p:cNvPr id="5" name="表格 4">
            <a:extLst>
              <a:ext uri="{FF2B5EF4-FFF2-40B4-BE49-F238E27FC236}">
                <a16:creationId xmlns:a16="http://schemas.microsoft.com/office/drawing/2014/main" id="{E9877C15-71AF-45D1-9B22-9A449020D9D6}"/>
              </a:ext>
            </a:extLst>
          </p:cNvPr>
          <p:cNvGraphicFramePr>
            <a:graphicFrameLocks noGrp="1"/>
          </p:cNvGraphicFramePr>
          <p:nvPr/>
        </p:nvGraphicFramePr>
        <p:xfrm>
          <a:off x="440037" y="2731078"/>
          <a:ext cx="7795838" cy="579247"/>
        </p:xfrm>
        <a:graphic>
          <a:graphicData uri="http://schemas.openxmlformats.org/drawingml/2006/table">
            <a:tbl>
              <a:tblPr firstRow="1" bandRow="1">
                <a:tableStyleId>{5C22544A-7EE6-4342-B048-85BDC9FD1C3A}</a:tableStyleId>
              </a:tblPr>
              <a:tblGrid>
                <a:gridCol w="568814">
                  <a:extLst>
                    <a:ext uri="{9D8B030D-6E8A-4147-A177-3AD203B41FA5}">
                      <a16:colId xmlns:a16="http://schemas.microsoft.com/office/drawing/2014/main" val="333152847"/>
                    </a:ext>
                  </a:extLst>
                </a:gridCol>
                <a:gridCol w="568814">
                  <a:extLst>
                    <a:ext uri="{9D8B030D-6E8A-4147-A177-3AD203B41FA5}">
                      <a16:colId xmlns:a16="http://schemas.microsoft.com/office/drawing/2014/main" val="3133185074"/>
                    </a:ext>
                  </a:extLst>
                </a:gridCol>
                <a:gridCol w="568814">
                  <a:extLst>
                    <a:ext uri="{9D8B030D-6E8A-4147-A177-3AD203B41FA5}">
                      <a16:colId xmlns:a16="http://schemas.microsoft.com/office/drawing/2014/main" val="1712885012"/>
                    </a:ext>
                  </a:extLst>
                </a:gridCol>
                <a:gridCol w="568814">
                  <a:extLst>
                    <a:ext uri="{9D8B030D-6E8A-4147-A177-3AD203B41FA5}">
                      <a16:colId xmlns:a16="http://schemas.microsoft.com/office/drawing/2014/main" val="2777587868"/>
                    </a:ext>
                  </a:extLst>
                </a:gridCol>
                <a:gridCol w="568814">
                  <a:extLst>
                    <a:ext uri="{9D8B030D-6E8A-4147-A177-3AD203B41FA5}">
                      <a16:colId xmlns:a16="http://schemas.microsoft.com/office/drawing/2014/main" val="324695581"/>
                    </a:ext>
                  </a:extLst>
                </a:gridCol>
                <a:gridCol w="568814">
                  <a:extLst>
                    <a:ext uri="{9D8B030D-6E8A-4147-A177-3AD203B41FA5}">
                      <a16:colId xmlns:a16="http://schemas.microsoft.com/office/drawing/2014/main" val="451004260"/>
                    </a:ext>
                  </a:extLst>
                </a:gridCol>
                <a:gridCol w="568814">
                  <a:extLst>
                    <a:ext uri="{9D8B030D-6E8A-4147-A177-3AD203B41FA5}">
                      <a16:colId xmlns:a16="http://schemas.microsoft.com/office/drawing/2014/main" val="3966838857"/>
                    </a:ext>
                  </a:extLst>
                </a:gridCol>
                <a:gridCol w="568814">
                  <a:extLst>
                    <a:ext uri="{9D8B030D-6E8A-4147-A177-3AD203B41FA5}">
                      <a16:colId xmlns:a16="http://schemas.microsoft.com/office/drawing/2014/main" val="391588613"/>
                    </a:ext>
                  </a:extLst>
                </a:gridCol>
                <a:gridCol w="568814">
                  <a:extLst>
                    <a:ext uri="{9D8B030D-6E8A-4147-A177-3AD203B41FA5}">
                      <a16:colId xmlns:a16="http://schemas.microsoft.com/office/drawing/2014/main" val="3973292841"/>
                    </a:ext>
                  </a:extLst>
                </a:gridCol>
                <a:gridCol w="669128">
                  <a:extLst>
                    <a:ext uri="{9D8B030D-6E8A-4147-A177-3AD203B41FA5}">
                      <a16:colId xmlns:a16="http://schemas.microsoft.com/office/drawing/2014/main" val="3354857281"/>
                    </a:ext>
                  </a:extLst>
                </a:gridCol>
                <a:gridCol w="669128">
                  <a:extLst>
                    <a:ext uri="{9D8B030D-6E8A-4147-A177-3AD203B41FA5}">
                      <a16:colId xmlns:a16="http://schemas.microsoft.com/office/drawing/2014/main" val="3761938051"/>
                    </a:ext>
                  </a:extLst>
                </a:gridCol>
                <a:gridCol w="669128">
                  <a:extLst>
                    <a:ext uri="{9D8B030D-6E8A-4147-A177-3AD203B41FA5}">
                      <a16:colId xmlns:a16="http://schemas.microsoft.com/office/drawing/2014/main" val="1114216778"/>
                    </a:ext>
                  </a:extLst>
                </a:gridCol>
                <a:gridCol w="669128">
                  <a:extLst>
                    <a:ext uri="{9D8B030D-6E8A-4147-A177-3AD203B41FA5}">
                      <a16:colId xmlns:a16="http://schemas.microsoft.com/office/drawing/2014/main" val="50693507"/>
                    </a:ext>
                  </a:extLst>
                </a:gridCol>
              </a:tblGrid>
              <a:tr h="138930">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0</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0</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699771711"/>
                  </a:ext>
                </a:extLst>
              </a:tr>
              <a:tr h="246297">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910324912"/>
                  </a:ext>
                </a:extLst>
              </a:tr>
            </a:tbl>
          </a:graphicData>
        </a:graphic>
      </p:graphicFrame>
      <p:sp>
        <p:nvSpPr>
          <p:cNvPr id="6" name="矩形 5">
            <a:extLst>
              <a:ext uri="{FF2B5EF4-FFF2-40B4-BE49-F238E27FC236}">
                <a16:creationId xmlns:a16="http://schemas.microsoft.com/office/drawing/2014/main" id="{7136C4A5-2834-4039-B48A-52284275B299}"/>
              </a:ext>
            </a:extLst>
          </p:cNvPr>
          <p:cNvSpPr/>
          <p:nvPr/>
        </p:nvSpPr>
        <p:spPr>
          <a:xfrm>
            <a:off x="5568184" y="2738527"/>
            <a:ext cx="2650528"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01F1B65B-2E73-41C5-B905-C044A038EFCD}"/>
              </a:ext>
            </a:extLst>
          </p:cNvPr>
          <p:cNvSpPr/>
          <p:nvPr/>
        </p:nvSpPr>
        <p:spPr>
          <a:xfrm>
            <a:off x="3264639" y="2738527"/>
            <a:ext cx="2268000"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96FF7F55-A464-4532-A833-BEB18C7D9B9D}"/>
              </a:ext>
            </a:extLst>
          </p:cNvPr>
          <p:cNvSpPr/>
          <p:nvPr/>
        </p:nvSpPr>
        <p:spPr>
          <a:xfrm>
            <a:off x="996639" y="2738527"/>
            <a:ext cx="2268000"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BD3EA614-270F-41BC-BD39-E5E35304C868}"/>
              </a:ext>
            </a:extLst>
          </p:cNvPr>
          <p:cNvSpPr/>
          <p:nvPr/>
        </p:nvSpPr>
        <p:spPr>
          <a:xfrm>
            <a:off x="422874" y="2738527"/>
            <a:ext cx="573765" cy="235854"/>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cxnSp>
        <p:nvCxnSpPr>
          <p:cNvPr id="12" name="直接箭头连接符 11">
            <a:extLst>
              <a:ext uri="{FF2B5EF4-FFF2-40B4-BE49-F238E27FC236}">
                <a16:creationId xmlns:a16="http://schemas.microsoft.com/office/drawing/2014/main" id="{99AFE87E-E251-4323-9CB1-DBEF9E407A69}"/>
              </a:ext>
            </a:extLst>
          </p:cNvPr>
          <p:cNvCxnSpPr>
            <a:cxnSpLocks/>
            <a:endCxn id="6" idx="0"/>
          </p:cNvCxnSpPr>
          <p:nvPr/>
        </p:nvCxnSpPr>
        <p:spPr>
          <a:xfrm>
            <a:off x="3452572" y="2443046"/>
            <a:ext cx="3440876" cy="295481"/>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4" name="直接箭头连接符 13">
            <a:extLst>
              <a:ext uri="{FF2B5EF4-FFF2-40B4-BE49-F238E27FC236}">
                <a16:creationId xmlns:a16="http://schemas.microsoft.com/office/drawing/2014/main" id="{05410006-4C83-42D4-9F82-0E41AA4782A5}"/>
              </a:ext>
            </a:extLst>
          </p:cNvPr>
          <p:cNvCxnSpPr>
            <a:cxnSpLocks/>
            <a:endCxn id="5" idx="0"/>
          </p:cNvCxnSpPr>
          <p:nvPr/>
        </p:nvCxnSpPr>
        <p:spPr>
          <a:xfrm>
            <a:off x="3250266" y="2509905"/>
            <a:ext cx="1087690" cy="22117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6" name="直接箭头连接符 15">
            <a:extLst>
              <a:ext uri="{FF2B5EF4-FFF2-40B4-BE49-F238E27FC236}">
                <a16:creationId xmlns:a16="http://schemas.microsoft.com/office/drawing/2014/main" id="{C2AC6E46-27E3-4871-9E2A-8B73865C4BC4}"/>
              </a:ext>
            </a:extLst>
          </p:cNvPr>
          <p:cNvCxnSpPr>
            <a:cxnSpLocks/>
            <a:endCxn id="10" idx="0"/>
          </p:cNvCxnSpPr>
          <p:nvPr/>
        </p:nvCxnSpPr>
        <p:spPr>
          <a:xfrm flipH="1">
            <a:off x="2130639" y="2492425"/>
            <a:ext cx="956532" cy="24610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8" name="直接箭头连接符 17">
            <a:extLst>
              <a:ext uri="{FF2B5EF4-FFF2-40B4-BE49-F238E27FC236}">
                <a16:creationId xmlns:a16="http://schemas.microsoft.com/office/drawing/2014/main" id="{7B413FE5-079C-4037-93CF-08CCD4D1D325}"/>
              </a:ext>
            </a:extLst>
          </p:cNvPr>
          <p:cNvCxnSpPr>
            <a:cxnSpLocks/>
            <a:endCxn id="11" idx="0"/>
          </p:cNvCxnSpPr>
          <p:nvPr/>
        </p:nvCxnSpPr>
        <p:spPr>
          <a:xfrm flipH="1">
            <a:off x="709757" y="2460045"/>
            <a:ext cx="2170584" cy="27848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1" name="表格 20">
            <a:extLst>
              <a:ext uri="{FF2B5EF4-FFF2-40B4-BE49-F238E27FC236}">
                <a16:creationId xmlns:a16="http://schemas.microsoft.com/office/drawing/2014/main" id="{8FEC9DF5-0AEA-409B-AAC1-C825792399EF}"/>
              </a:ext>
            </a:extLst>
          </p:cNvPr>
          <p:cNvGraphicFramePr>
            <a:graphicFrameLocks noGrp="1"/>
          </p:cNvGraphicFramePr>
          <p:nvPr/>
        </p:nvGraphicFramePr>
        <p:xfrm>
          <a:off x="42877" y="4318067"/>
          <a:ext cx="1680711" cy="1506860"/>
        </p:xfrm>
        <a:graphic>
          <a:graphicData uri="http://schemas.openxmlformats.org/drawingml/2006/table">
            <a:tbl>
              <a:tblPr firstRow="1" bandRow="1">
                <a:tableStyleId>{5C22544A-7EE6-4342-B048-85BDC9FD1C3A}</a:tableStyleId>
              </a:tblPr>
              <a:tblGrid>
                <a:gridCol w="1176655">
                  <a:extLst>
                    <a:ext uri="{9D8B030D-6E8A-4147-A177-3AD203B41FA5}">
                      <a16:colId xmlns:a16="http://schemas.microsoft.com/office/drawing/2014/main" val="3207002540"/>
                    </a:ext>
                  </a:extLst>
                </a:gridCol>
                <a:gridCol w="504056">
                  <a:extLst>
                    <a:ext uri="{9D8B030D-6E8A-4147-A177-3AD203B41FA5}">
                      <a16:colId xmlns:a16="http://schemas.microsoft.com/office/drawing/2014/main" val="657374226"/>
                    </a:ext>
                  </a:extLst>
                </a:gridCol>
              </a:tblGrid>
              <a:tr h="269150">
                <a:tc>
                  <a:txBody>
                    <a:bodyPr/>
                    <a:lstStyle/>
                    <a:p>
                      <a:pPr algn="ctr"/>
                      <a:r>
                        <a:rPr lang="zh-CN" altLang="en-US" sz="1000" dirty="0">
                          <a:latin typeface="Times New Roman" panose="02020603050405020304" pitchFamily="18" charset="0"/>
                          <a:cs typeface="Times New Roman" panose="02020603050405020304" pitchFamily="18" charset="0"/>
                        </a:rPr>
                        <a:t>参数</a:t>
                      </a:r>
                    </a:p>
                  </a:txBody>
                  <a:tcPr/>
                </a:tc>
                <a:tc>
                  <a:txBody>
                    <a:bodyPr/>
                    <a:lstStyle/>
                    <a:p>
                      <a:pPr algn="ctr"/>
                      <a:r>
                        <a:rPr lang="zh-CN" altLang="en-US" sz="1000" dirty="0">
                          <a:latin typeface="Times New Roman" panose="02020603050405020304" pitchFamily="18" charset="0"/>
                          <a:cs typeface="Times New Roman" panose="02020603050405020304" pitchFamily="18" charset="0"/>
                        </a:rPr>
                        <a:t>值</a:t>
                      </a:r>
                    </a:p>
                  </a:txBody>
                  <a:tcPr/>
                </a:tc>
                <a:extLst>
                  <a:ext uri="{0D108BD9-81ED-4DB2-BD59-A6C34878D82A}">
                    <a16:rowId xmlns:a16="http://schemas.microsoft.com/office/drawing/2014/main" val="1910072241"/>
                  </a:ext>
                </a:extLst>
              </a:tr>
              <a:tr h="262350">
                <a:tc>
                  <a:txBody>
                    <a:bodyPr/>
                    <a:lstStyle/>
                    <a:p>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块偏移</a:t>
                      </a:r>
                      <a:r>
                        <a:rPr lang="en-US" altLang="zh-CN" sz="1000" dirty="0">
                          <a:latin typeface="Times New Roman" panose="02020603050405020304" pitchFamily="18" charset="0"/>
                          <a:cs typeface="Times New Roman" panose="02020603050405020304" pitchFamily="18" charset="0"/>
                        </a:rPr>
                        <a:t>(CO)</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en-US" altLang="zh-CN" sz="1000" dirty="0">
                          <a:latin typeface="Times New Roman" panose="02020603050405020304" pitchFamily="18" charset="0"/>
                          <a:cs typeface="Times New Roman" panose="02020603050405020304" pitchFamily="18" charset="0"/>
                        </a:rPr>
                        <a:t>0x 0</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21551325"/>
                  </a:ext>
                </a:extLst>
              </a:tr>
              <a:tr h="227855">
                <a:tc>
                  <a:txBody>
                    <a:bodyPr/>
                    <a:lstStyle/>
                    <a:p>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组索引</a:t>
                      </a:r>
                      <a:r>
                        <a:rPr lang="en-US" altLang="zh-CN" sz="1000" dirty="0">
                          <a:latin typeface="Times New Roman" panose="02020603050405020304" pitchFamily="18" charset="0"/>
                          <a:cs typeface="Times New Roman" panose="02020603050405020304" pitchFamily="18" charset="0"/>
                        </a:rPr>
                        <a:t>(CI)</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en-US" altLang="zh-CN" sz="1000" dirty="0">
                          <a:latin typeface="Times New Roman" panose="02020603050405020304" pitchFamily="18" charset="0"/>
                          <a:cs typeface="Times New Roman" panose="02020603050405020304" pitchFamily="18" charset="0"/>
                        </a:rPr>
                        <a:t>0x 1</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02598226"/>
                  </a:ext>
                </a:extLst>
              </a:tr>
              <a:tr h="243158">
                <a:tc>
                  <a:txBody>
                    <a:bodyPr/>
                    <a:lstStyle/>
                    <a:p>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标记</a:t>
                      </a:r>
                      <a:r>
                        <a:rPr lang="en-US" altLang="zh-CN" sz="1000" dirty="0">
                          <a:latin typeface="Times New Roman" panose="02020603050405020304" pitchFamily="18" charset="0"/>
                          <a:cs typeface="Times New Roman" panose="02020603050405020304" pitchFamily="18" charset="0"/>
                        </a:rPr>
                        <a:t>(CT)</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en-US" altLang="zh-CN" sz="1000" dirty="0">
                          <a:latin typeface="Times New Roman" panose="02020603050405020304" pitchFamily="18" charset="0"/>
                          <a:cs typeface="Times New Roman" panose="02020603050405020304" pitchFamily="18" charset="0"/>
                        </a:rPr>
                        <a:t>0x FF</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55454969"/>
                  </a:ext>
                </a:extLst>
              </a:tr>
              <a:tr h="227855">
                <a:tc>
                  <a:txBody>
                    <a:bodyPr/>
                    <a:lstStyle/>
                    <a:p>
                      <a:r>
                        <a:rPr lang="en-US" altLang="zh-CN" sz="1000" dirty="0">
                          <a:latin typeface="Times New Roman" panose="02020603050405020304" pitchFamily="18" charset="0"/>
                          <a:cs typeface="Times New Roman" panose="02020603050405020304" pitchFamily="18" charset="0"/>
                        </a:rPr>
                        <a:t>Cache hits?</a:t>
                      </a:r>
                      <a:endParaRPr lang="zh-CN" altLang="en-US" sz="1000" dirty="0">
                        <a:latin typeface="Times New Roman" panose="02020603050405020304" pitchFamily="18" charset="0"/>
                        <a:cs typeface="Times New Roman" panose="02020603050405020304" pitchFamily="18" charset="0"/>
                      </a:endParaRPr>
                    </a:p>
                  </a:txBody>
                  <a:tcPr/>
                </a:tc>
                <a:tc>
                  <a:txBody>
                    <a:bodyPr/>
                    <a:lstStyle/>
                    <a:p>
                      <a:r>
                        <a:rPr lang="zh-CN" altLang="en-US" sz="1000" dirty="0">
                          <a:latin typeface="Times New Roman" panose="02020603050405020304" pitchFamily="18" charset="0"/>
                          <a:cs typeface="Times New Roman" panose="02020603050405020304" pitchFamily="18" charset="0"/>
                        </a:rPr>
                        <a:t>否</a:t>
                      </a:r>
                    </a:p>
                  </a:txBody>
                  <a:tcPr/>
                </a:tc>
                <a:extLst>
                  <a:ext uri="{0D108BD9-81ED-4DB2-BD59-A6C34878D82A}">
                    <a16:rowId xmlns:a16="http://schemas.microsoft.com/office/drawing/2014/main" val="1103534521"/>
                  </a:ext>
                </a:extLst>
              </a:tr>
              <a:tr h="241871">
                <a:tc>
                  <a:txBody>
                    <a:bodyPr/>
                    <a:lstStyle/>
                    <a:p>
                      <a:r>
                        <a:rPr lang="zh-CN" altLang="en-US" sz="1000" dirty="0">
                          <a:latin typeface="Times New Roman" panose="02020603050405020304" pitchFamily="18" charset="0"/>
                          <a:cs typeface="Times New Roman" panose="02020603050405020304" pitchFamily="18" charset="0"/>
                        </a:rPr>
                        <a:t>返回</a:t>
                      </a:r>
                      <a:r>
                        <a:rPr lang="en-US" altLang="zh-CN" sz="1000" dirty="0">
                          <a:latin typeface="Times New Roman" panose="02020603050405020304" pitchFamily="18" charset="0"/>
                          <a:cs typeface="Times New Roman" panose="02020603050405020304" pitchFamily="18" charset="0"/>
                        </a:rPr>
                        <a:t>cache</a:t>
                      </a:r>
                      <a:r>
                        <a:rPr lang="zh-CN" altLang="en-US" sz="1000" dirty="0">
                          <a:latin typeface="Times New Roman" panose="02020603050405020304" pitchFamily="18" charset="0"/>
                          <a:cs typeface="Times New Roman" panose="02020603050405020304" pitchFamily="18" charset="0"/>
                        </a:rPr>
                        <a:t>字节</a:t>
                      </a:r>
                    </a:p>
                  </a:txBody>
                  <a:tcPr/>
                </a:tc>
                <a:tc>
                  <a:txBody>
                    <a:bodyPr/>
                    <a:lstStyle/>
                    <a:p>
                      <a:r>
                        <a:rPr lang="en-US" altLang="zh-CN" sz="1000" dirty="0">
                          <a:latin typeface="Times New Roman" panose="02020603050405020304" pitchFamily="18" charset="0"/>
                          <a:cs typeface="Times New Roman" panose="02020603050405020304" pitchFamily="18" charset="0"/>
                        </a:rPr>
                        <a:t>—</a:t>
                      </a:r>
                      <a:endParaRPr lang="zh-CN" altLang="en-US" sz="1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97776044"/>
                  </a:ext>
                </a:extLst>
              </a:tr>
            </a:tbl>
          </a:graphicData>
        </a:graphic>
      </p:graphicFrame>
      <p:graphicFrame>
        <p:nvGraphicFramePr>
          <p:cNvPr id="22" name="表格 21">
            <a:extLst>
              <a:ext uri="{FF2B5EF4-FFF2-40B4-BE49-F238E27FC236}">
                <a16:creationId xmlns:a16="http://schemas.microsoft.com/office/drawing/2014/main" id="{66005585-C87A-4916-B4A3-3F7AE84348F8}"/>
              </a:ext>
            </a:extLst>
          </p:cNvPr>
          <p:cNvGraphicFramePr>
            <a:graphicFrameLocks noGrp="1"/>
          </p:cNvGraphicFramePr>
          <p:nvPr/>
        </p:nvGraphicFramePr>
        <p:xfrm>
          <a:off x="1931284" y="3832500"/>
          <a:ext cx="7098433" cy="2484613"/>
        </p:xfrm>
        <a:graphic>
          <a:graphicData uri="http://schemas.openxmlformats.org/drawingml/2006/table">
            <a:tbl>
              <a:tblPr firstRow="1" bandRow="1">
                <a:tableStyleId>{5C22544A-7EE6-4342-B048-85BDC9FD1C3A}</a:tableStyleId>
              </a:tblPr>
              <a:tblGrid>
                <a:gridCol w="569444">
                  <a:extLst>
                    <a:ext uri="{9D8B030D-6E8A-4147-A177-3AD203B41FA5}">
                      <a16:colId xmlns:a16="http://schemas.microsoft.com/office/drawing/2014/main" val="2672403904"/>
                    </a:ext>
                  </a:extLst>
                </a:gridCol>
                <a:gridCol w="569444">
                  <a:extLst>
                    <a:ext uri="{9D8B030D-6E8A-4147-A177-3AD203B41FA5}">
                      <a16:colId xmlns:a16="http://schemas.microsoft.com/office/drawing/2014/main" val="827386319"/>
                    </a:ext>
                  </a:extLst>
                </a:gridCol>
                <a:gridCol w="569444">
                  <a:extLst>
                    <a:ext uri="{9D8B030D-6E8A-4147-A177-3AD203B41FA5}">
                      <a16:colId xmlns:a16="http://schemas.microsoft.com/office/drawing/2014/main" val="2640956321"/>
                    </a:ext>
                  </a:extLst>
                </a:gridCol>
                <a:gridCol w="508736">
                  <a:extLst>
                    <a:ext uri="{9D8B030D-6E8A-4147-A177-3AD203B41FA5}">
                      <a16:colId xmlns:a16="http://schemas.microsoft.com/office/drawing/2014/main" val="355551732"/>
                    </a:ext>
                  </a:extLst>
                </a:gridCol>
                <a:gridCol w="508736">
                  <a:extLst>
                    <a:ext uri="{9D8B030D-6E8A-4147-A177-3AD203B41FA5}">
                      <a16:colId xmlns:a16="http://schemas.microsoft.com/office/drawing/2014/main" val="1806129494"/>
                    </a:ext>
                  </a:extLst>
                </a:gridCol>
                <a:gridCol w="508736">
                  <a:extLst>
                    <a:ext uri="{9D8B030D-6E8A-4147-A177-3AD203B41FA5}">
                      <a16:colId xmlns:a16="http://schemas.microsoft.com/office/drawing/2014/main" val="2732738007"/>
                    </a:ext>
                  </a:extLst>
                </a:gridCol>
                <a:gridCol w="508736">
                  <a:extLst>
                    <a:ext uri="{9D8B030D-6E8A-4147-A177-3AD203B41FA5}">
                      <a16:colId xmlns:a16="http://schemas.microsoft.com/office/drawing/2014/main" val="3041213792"/>
                    </a:ext>
                  </a:extLst>
                </a:gridCol>
                <a:gridCol w="569444">
                  <a:extLst>
                    <a:ext uri="{9D8B030D-6E8A-4147-A177-3AD203B41FA5}">
                      <a16:colId xmlns:a16="http://schemas.microsoft.com/office/drawing/2014/main" val="3285431786"/>
                    </a:ext>
                  </a:extLst>
                </a:gridCol>
                <a:gridCol w="569444">
                  <a:extLst>
                    <a:ext uri="{9D8B030D-6E8A-4147-A177-3AD203B41FA5}">
                      <a16:colId xmlns:a16="http://schemas.microsoft.com/office/drawing/2014/main" val="1426274587"/>
                    </a:ext>
                  </a:extLst>
                </a:gridCol>
                <a:gridCol w="508736">
                  <a:extLst>
                    <a:ext uri="{9D8B030D-6E8A-4147-A177-3AD203B41FA5}">
                      <a16:colId xmlns:a16="http://schemas.microsoft.com/office/drawing/2014/main" val="4105316689"/>
                    </a:ext>
                  </a:extLst>
                </a:gridCol>
                <a:gridCol w="508736">
                  <a:extLst>
                    <a:ext uri="{9D8B030D-6E8A-4147-A177-3AD203B41FA5}">
                      <a16:colId xmlns:a16="http://schemas.microsoft.com/office/drawing/2014/main" val="1907203830"/>
                    </a:ext>
                  </a:extLst>
                </a:gridCol>
                <a:gridCol w="508736">
                  <a:extLst>
                    <a:ext uri="{9D8B030D-6E8A-4147-A177-3AD203B41FA5}">
                      <a16:colId xmlns:a16="http://schemas.microsoft.com/office/drawing/2014/main" val="4203547117"/>
                    </a:ext>
                  </a:extLst>
                </a:gridCol>
                <a:gridCol w="690061">
                  <a:extLst>
                    <a:ext uri="{9D8B030D-6E8A-4147-A177-3AD203B41FA5}">
                      <a16:colId xmlns:a16="http://schemas.microsoft.com/office/drawing/2014/main" val="686029400"/>
                    </a:ext>
                  </a:extLst>
                </a:gridCol>
              </a:tblGrid>
              <a:tr h="273351">
                <a:tc>
                  <a:txBody>
                    <a:bodyPr/>
                    <a:lstStyle/>
                    <a:p>
                      <a:pPr algn="ctr"/>
                      <a:endParaRPr lang="zh-CN" altLang="en-US" sz="1000" dirty="0">
                        <a:latin typeface="Times New Roman" panose="02020603050405020304" pitchFamily="18" charset="0"/>
                        <a:cs typeface="Times New Roman" panose="02020603050405020304" pitchFamily="18" charset="0"/>
                      </a:endParaRPr>
                    </a:p>
                  </a:txBody>
                  <a:tcPr anchor="ctr"/>
                </a:tc>
                <a:tc gridSpan="6">
                  <a:txBody>
                    <a:bodyPr/>
                    <a:lstStyle/>
                    <a:p>
                      <a:pPr algn="ctr"/>
                      <a:r>
                        <a:rPr lang="zh-CN" altLang="en-US" sz="1000" dirty="0">
                          <a:latin typeface="Times New Roman" panose="02020603050405020304" pitchFamily="18" charset="0"/>
                          <a:cs typeface="Times New Roman" panose="02020603050405020304" pitchFamily="18" charset="0"/>
                        </a:rPr>
                        <a:t>行</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gridSpan="6">
                  <a:txBody>
                    <a:bodyPr/>
                    <a:lstStyle/>
                    <a:p>
                      <a:pPr algn="ctr"/>
                      <a:r>
                        <a:rPr lang="zh-CN" altLang="en-US" sz="1000" dirty="0">
                          <a:latin typeface="Times New Roman" panose="02020603050405020304" pitchFamily="18" charset="0"/>
                          <a:cs typeface="Times New Roman" panose="02020603050405020304" pitchFamily="18" charset="0"/>
                        </a:rPr>
                        <a:t>行</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4065721348"/>
                  </a:ext>
                </a:extLst>
              </a:tr>
              <a:tr h="158697">
                <a:tc>
                  <a:txBody>
                    <a:bodyPr/>
                    <a:lstStyle/>
                    <a:p>
                      <a:pPr algn="ctr"/>
                      <a:r>
                        <a:rPr lang="zh-CN" altLang="en-US" sz="1000" dirty="0">
                          <a:latin typeface="Times New Roman" panose="02020603050405020304" pitchFamily="18" charset="0"/>
                          <a:cs typeface="Times New Roman" panose="02020603050405020304" pitchFamily="18" charset="0"/>
                        </a:rPr>
                        <a:t>组索引</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标记位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有效位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标记位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有效位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946619994"/>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09</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86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3F</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2990613916"/>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60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4F</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E0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23</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BC</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37</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76315916"/>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EB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2077430314"/>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7B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AD</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135958837"/>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4</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78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67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3B</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478296249"/>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5</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71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DE</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6E</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318918006"/>
                  </a:ext>
                </a:extLst>
              </a:tr>
              <a:tr h="245875">
                <a:tc>
                  <a:txBody>
                    <a:bodyPr/>
                    <a:lstStyle/>
                    <a:p>
                      <a:pPr algn="ctr"/>
                      <a:r>
                        <a:rPr lang="en-US" altLang="zh-CN" sz="1000" dirty="0">
                          <a:latin typeface="Times New Roman" panose="02020603050405020304" pitchFamily="18" charset="0"/>
                          <a:cs typeface="Times New Roman" panose="02020603050405020304" pitchFamily="18" charset="0"/>
                        </a:rPr>
                        <a:t>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91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A0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B7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26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2D</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F0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extLst>
                  <a:ext uri="{0D108BD9-81ED-4DB2-BD59-A6C34878D82A}">
                    <a16:rowId xmlns:a16="http://schemas.microsoft.com/office/drawing/2014/main" val="1747097270"/>
                  </a:ext>
                </a:extLst>
              </a:tr>
              <a:tr h="246297">
                <a:tc>
                  <a:txBody>
                    <a:bodyPr/>
                    <a:lstStyle/>
                    <a:p>
                      <a:pPr algn="ctr"/>
                      <a:r>
                        <a:rPr lang="en-US" altLang="zh-CN" sz="1000" dirty="0">
                          <a:latin typeface="Times New Roman" panose="02020603050405020304" pitchFamily="18" charset="0"/>
                          <a:cs typeface="Times New Roman" panose="02020603050405020304" pitchFamily="18" charset="0"/>
                        </a:rPr>
                        <a:t>7</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46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DE</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C0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88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37</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593138716"/>
                  </a:ext>
                </a:extLst>
              </a:tr>
            </a:tbl>
          </a:graphicData>
        </a:graphic>
      </p:graphicFrame>
      <p:cxnSp>
        <p:nvCxnSpPr>
          <p:cNvPr id="23" name="直接箭头连接符 22">
            <a:extLst>
              <a:ext uri="{FF2B5EF4-FFF2-40B4-BE49-F238E27FC236}">
                <a16:creationId xmlns:a16="http://schemas.microsoft.com/office/drawing/2014/main" id="{A056BD2A-E339-4335-AE49-5D8B99DBEF0D}"/>
              </a:ext>
            </a:extLst>
          </p:cNvPr>
          <p:cNvCxnSpPr>
            <a:cxnSpLocks/>
          </p:cNvCxnSpPr>
          <p:nvPr/>
        </p:nvCxnSpPr>
        <p:spPr>
          <a:xfrm flipV="1">
            <a:off x="1603957" y="4725144"/>
            <a:ext cx="543845" cy="194531"/>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6803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up)">
                                      <p:cBhvr>
                                        <p:cTn id="16" dur="500"/>
                                        <p:tgtEl>
                                          <p:spTgt spid="14"/>
                                        </p:tgtEl>
                                      </p:cBhvr>
                                    </p:animEffect>
                                  </p:childTnLst>
                                </p:cTn>
                              </p:par>
                            </p:childTnLst>
                          </p:cTn>
                        </p:par>
                        <p:par>
                          <p:cTn id="17" fill="hold">
                            <p:stCondLst>
                              <p:cond delay="500"/>
                            </p:stCondLst>
                            <p:childTnLst>
                              <p:par>
                                <p:cTn id="18" presetID="21" presetClass="entr" presetSubtype="1"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heel(1)">
                                      <p:cBhvr>
                                        <p:cTn id="20" dur="20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up)">
                                      <p:cBhvr>
                                        <p:cTn id="25" dur="500"/>
                                        <p:tgtEl>
                                          <p:spTgt spid="16"/>
                                        </p:tgtEl>
                                      </p:cBhvr>
                                    </p:animEffect>
                                  </p:childTnLst>
                                </p:cTn>
                              </p:par>
                            </p:childTnLst>
                          </p:cTn>
                        </p:par>
                        <p:par>
                          <p:cTn id="26" fill="hold">
                            <p:stCondLst>
                              <p:cond delay="500"/>
                            </p:stCondLst>
                            <p:childTnLst>
                              <p:par>
                                <p:cTn id="27" presetID="21" presetClass="entr" presetSubtype="1"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heel(1)">
                                      <p:cBhvr>
                                        <p:cTn id="29" dur="20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up)">
                                      <p:cBhvr>
                                        <p:cTn id="34" dur="500"/>
                                        <p:tgtEl>
                                          <p:spTgt spid="18"/>
                                        </p:tgtEl>
                                      </p:cBhvr>
                                    </p:animEffect>
                                  </p:childTnLst>
                                </p:cTn>
                              </p:par>
                            </p:childTnLst>
                          </p:cTn>
                        </p:par>
                        <p:par>
                          <p:cTn id="35" fill="hold">
                            <p:stCondLst>
                              <p:cond delay="500"/>
                            </p:stCondLst>
                            <p:childTnLst>
                              <p:par>
                                <p:cTn id="36" presetID="21" presetClass="entr" presetSubtype="1"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heel(1)">
                                      <p:cBhvr>
                                        <p:cTn id="38" dur="2000"/>
                                        <p:tgtEl>
                                          <p:spTgt spid="11"/>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wipe(up)">
                                      <p:cBhvr>
                                        <p:cTn id="4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animBg="1"/>
      <p:bldP spid="11" grpId="0" animBg="1"/>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59CAFA-D036-48DA-9DD1-D05872FD8E7F}"/>
              </a:ext>
            </a:extLst>
          </p:cNvPr>
          <p:cNvSpPr>
            <a:spLocks noGrp="1"/>
          </p:cNvSpPr>
          <p:nvPr>
            <p:ph type="title"/>
          </p:nvPr>
        </p:nvSpPr>
        <p:spPr>
          <a:xfrm>
            <a:off x="72709" y="208947"/>
            <a:ext cx="7592093" cy="762000"/>
          </a:xfrm>
        </p:spPr>
        <p:txBody>
          <a:bodyPr>
            <a:normAutofit/>
          </a:bodyPr>
          <a:lstStyle/>
          <a:p>
            <a:r>
              <a:rPr lang="zh-CN" altLang="en-US" dirty="0"/>
              <a:t>练习题</a:t>
            </a:r>
          </a:p>
        </p:txBody>
      </p:sp>
      <p:sp>
        <p:nvSpPr>
          <p:cNvPr id="3" name="内容占位符 2">
            <a:extLst>
              <a:ext uri="{FF2B5EF4-FFF2-40B4-BE49-F238E27FC236}">
                <a16:creationId xmlns:a16="http://schemas.microsoft.com/office/drawing/2014/main" id="{6B3E4B99-3ED8-4E5B-867D-D4E4B1BD5AD0}"/>
              </a:ext>
            </a:extLst>
          </p:cNvPr>
          <p:cNvSpPr>
            <a:spLocks noGrp="1"/>
          </p:cNvSpPr>
          <p:nvPr>
            <p:ph idx="1"/>
          </p:nvPr>
        </p:nvSpPr>
        <p:spPr>
          <a:xfrm>
            <a:off x="457200" y="837034"/>
            <a:ext cx="8229600" cy="5616302"/>
          </a:xfrm>
        </p:spPr>
        <p:txBody>
          <a:bodyPr>
            <a:normAutofit/>
          </a:bodyPr>
          <a:lstStyle/>
          <a:p>
            <a:r>
              <a:rPr lang="zh-CN" altLang="en-US" sz="1800" dirty="0"/>
              <a:t>列出所有的在组</a:t>
            </a:r>
            <a:r>
              <a:rPr lang="en-US" altLang="zh-CN" sz="1800" dirty="0"/>
              <a:t>3</a:t>
            </a:r>
            <a:r>
              <a:rPr lang="zh-CN" altLang="en-US" sz="1800" dirty="0"/>
              <a:t>中会命中的十六进制内存地址</a:t>
            </a:r>
            <a:endParaRPr lang="en-US" altLang="zh-CN" sz="1800" dirty="0"/>
          </a:p>
          <a:p>
            <a:endParaRPr lang="en-US" altLang="zh-CN" sz="1800" dirty="0"/>
          </a:p>
          <a:p>
            <a:endParaRPr lang="en-US" altLang="zh-CN" sz="1800" dirty="0"/>
          </a:p>
          <a:p>
            <a:r>
              <a:rPr lang="zh-CN" altLang="en-US" sz="1800" dirty="0"/>
              <a:t>组</a:t>
            </a:r>
            <a:r>
              <a:rPr lang="en-US" altLang="zh-CN" sz="1800" dirty="0"/>
              <a:t>3</a:t>
            </a:r>
            <a:r>
              <a:rPr lang="zh-CN" altLang="en-US" sz="1800" dirty="0"/>
              <a:t>包含一个有效行，标记为</a:t>
            </a:r>
            <a:r>
              <a:rPr lang="en-US" altLang="zh-CN" sz="1800" dirty="0"/>
              <a:t>0x32</a:t>
            </a:r>
            <a:r>
              <a:rPr lang="zh-CN" altLang="en-US" sz="1800" dirty="0"/>
              <a:t>，有效位为</a:t>
            </a:r>
            <a:r>
              <a:rPr lang="en-US" altLang="zh-CN" sz="1800" dirty="0"/>
              <a:t>1</a:t>
            </a:r>
            <a:r>
              <a:rPr lang="zh-CN" altLang="en-US" sz="1800" dirty="0"/>
              <a:t>，</a:t>
            </a:r>
            <a:r>
              <a:rPr lang="en-US" altLang="zh-CN" sz="1800" dirty="0"/>
              <a:t>4</a:t>
            </a:r>
            <a:r>
              <a:rPr lang="zh-CN" altLang="en-US" sz="1800" dirty="0"/>
              <a:t>个地址会命中，这些地址的有效形式为：</a:t>
            </a:r>
            <a:endParaRPr lang="en-US" altLang="zh-CN" sz="1800" dirty="0"/>
          </a:p>
          <a:p>
            <a:endParaRPr lang="en-US" altLang="zh-CN" sz="1800" dirty="0"/>
          </a:p>
          <a:p>
            <a:endParaRPr lang="en-US" altLang="zh-CN" sz="1800" dirty="0"/>
          </a:p>
          <a:p>
            <a:r>
              <a:rPr lang="en-US" altLang="zh-CN" sz="1800" dirty="0"/>
              <a:t>4</a:t>
            </a:r>
            <a:r>
              <a:rPr lang="zh-CN" altLang="en-US" sz="1800" dirty="0"/>
              <a:t>个十六进制地址为：</a:t>
            </a:r>
            <a:endParaRPr lang="en-US" altLang="zh-CN" sz="1800" dirty="0"/>
          </a:p>
          <a:p>
            <a:pPr lvl="1"/>
            <a:endParaRPr lang="en-US" altLang="zh-CN" sz="1500" dirty="0"/>
          </a:p>
          <a:p>
            <a:pPr lvl="1"/>
            <a:endParaRPr lang="en-US" altLang="zh-CN" sz="1500" dirty="0"/>
          </a:p>
          <a:p>
            <a:pPr lvl="1"/>
            <a:endParaRPr lang="en-US" altLang="zh-CN" sz="1500" dirty="0"/>
          </a:p>
          <a:p>
            <a:pPr lvl="1"/>
            <a:endParaRPr lang="en-US" altLang="zh-CN" sz="1500" dirty="0"/>
          </a:p>
          <a:p>
            <a:pPr lvl="1"/>
            <a:endParaRPr lang="en-US" altLang="zh-CN" sz="1500" dirty="0"/>
          </a:p>
          <a:p>
            <a:pPr lvl="1"/>
            <a:endParaRPr lang="en-US" altLang="zh-CN" sz="1500" dirty="0"/>
          </a:p>
          <a:p>
            <a:pPr lvl="1"/>
            <a:endParaRPr lang="en-US" altLang="zh-CN" sz="1500" dirty="0"/>
          </a:p>
          <a:p>
            <a:pPr lvl="1"/>
            <a:endParaRPr lang="en-US" altLang="zh-CN" sz="1500" dirty="0"/>
          </a:p>
          <a:p>
            <a:pPr lvl="1"/>
            <a:endParaRPr lang="en-US" altLang="zh-CN" sz="1500" dirty="0"/>
          </a:p>
          <a:p>
            <a:pPr lvl="1"/>
            <a:r>
              <a:rPr lang="en-US" altLang="zh-CN" sz="1500"/>
              <a:t>0x 064C</a:t>
            </a:r>
            <a:r>
              <a:rPr lang="en-US" altLang="zh-CN" sz="1500" dirty="0"/>
              <a:t>, </a:t>
            </a:r>
            <a:r>
              <a:rPr lang="en-US" altLang="zh-CN" sz="1500"/>
              <a:t>0x 064D, 0x 064E, 0x 064F</a:t>
            </a:r>
            <a:endParaRPr lang="en-US" altLang="zh-CN" sz="1500" dirty="0"/>
          </a:p>
          <a:p>
            <a:pPr lvl="1"/>
            <a:endParaRPr lang="zh-CN" altLang="en-US" sz="1500" dirty="0"/>
          </a:p>
        </p:txBody>
      </p:sp>
      <p:graphicFrame>
        <p:nvGraphicFramePr>
          <p:cNvPr id="5" name="表格 4">
            <a:extLst>
              <a:ext uri="{FF2B5EF4-FFF2-40B4-BE49-F238E27FC236}">
                <a16:creationId xmlns:a16="http://schemas.microsoft.com/office/drawing/2014/main" id="{BEE38724-0DB4-48BF-87BB-BC1134F02105}"/>
              </a:ext>
            </a:extLst>
          </p:cNvPr>
          <p:cNvGraphicFramePr>
            <a:graphicFrameLocks noGrp="1"/>
          </p:cNvGraphicFramePr>
          <p:nvPr/>
        </p:nvGraphicFramePr>
        <p:xfrm>
          <a:off x="798325" y="1143920"/>
          <a:ext cx="7098433" cy="731520"/>
        </p:xfrm>
        <a:graphic>
          <a:graphicData uri="http://schemas.openxmlformats.org/drawingml/2006/table">
            <a:tbl>
              <a:tblPr firstRow="1" bandRow="1">
                <a:tableStyleId>{5C22544A-7EE6-4342-B048-85BDC9FD1C3A}</a:tableStyleId>
              </a:tblPr>
              <a:tblGrid>
                <a:gridCol w="569444">
                  <a:extLst>
                    <a:ext uri="{9D8B030D-6E8A-4147-A177-3AD203B41FA5}">
                      <a16:colId xmlns:a16="http://schemas.microsoft.com/office/drawing/2014/main" val="2379205929"/>
                    </a:ext>
                  </a:extLst>
                </a:gridCol>
                <a:gridCol w="569444">
                  <a:extLst>
                    <a:ext uri="{9D8B030D-6E8A-4147-A177-3AD203B41FA5}">
                      <a16:colId xmlns:a16="http://schemas.microsoft.com/office/drawing/2014/main" val="3225294396"/>
                    </a:ext>
                  </a:extLst>
                </a:gridCol>
                <a:gridCol w="569444">
                  <a:extLst>
                    <a:ext uri="{9D8B030D-6E8A-4147-A177-3AD203B41FA5}">
                      <a16:colId xmlns:a16="http://schemas.microsoft.com/office/drawing/2014/main" val="744987519"/>
                    </a:ext>
                  </a:extLst>
                </a:gridCol>
                <a:gridCol w="508736">
                  <a:extLst>
                    <a:ext uri="{9D8B030D-6E8A-4147-A177-3AD203B41FA5}">
                      <a16:colId xmlns:a16="http://schemas.microsoft.com/office/drawing/2014/main" val="134229509"/>
                    </a:ext>
                  </a:extLst>
                </a:gridCol>
                <a:gridCol w="508736">
                  <a:extLst>
                    <a:ext uri="{9D8B030D-6E8A-4147-A177-3AD203B41FA5}">
                      <a16:colId xmlns:a16="http://schemas.microsoft.com/office/drawing/2014/main" val="1301819594"/>
                    </a:ext>
                  </a:extLst>
                </a:gridCol>
                <a:gridCol w="508736">
                  <a:extLst>
                    <a:ext uri="{9D8B030D-6E8A-4147-A177-3AD203B41FA5}">
                      <a16:colId xmlns:a16="http://schemas.microsoft.com/office/drawing/2014/main" val="2794799657"/>
                    </a:ext>
                  </a:extLst>
                </a:gridCol>
                <a:gridCol w="508736">
                  <a:extLst>
                    <a:ext uri="{9D8B030D-6E8A-4147-A177-3AD203B41FA5}">
                      <a16:colId xmlns:a16="http://schemas.microsoft.com/office/drawing/2014/main" val="256200914"/>
                    </a:ext>
                  </a:extLst>
                </a:gridCol>
                <a:gridCol w="569444">
                  <a:extLst>
                    <a:ext uri="{9D8B030D-6E8A-4147-A177-3AD203B41FA5}">
                      <a16:colId xmlns:a16="http://schemas.microsoft.com/office/drawing/2014/main" val="375355530"/>
                    </a:ext>
                  </a:extLst>
                </a:gridCol>
                <a:gridCol w="569444">
                  <a:extLst>
                    <a:ext uri="{9D8B030D-6E8A-4147-A177-3AD203B41FA5}">
                      <a16:colId xmlns:a16="http://schemas.microsoft.com/office/drawing/2014/main" val="1877021272"/>
                    </a:ext>
                  </a:extLst>
                </a:gridCol>
                <a:gridCol w="508736">
                  <a:extLst>
                    <a:ext uri="{9D8B030D-6E8A-4147-A177-3AD203B41FA5}">
                      <a16:colId xmlns:a16="http://schemas.microsoft.com/office/drawing/2014/main" val="164328305"/>
                    </a:ext>
                  </a:extLst>
                </a:gridCol>
                <a:gridCol w="508736">
                  <a:extLst>
                    <a:ext uri="{9D8B030D-6E8A-4147-A177-3AD203B41FA5}">
                      <a16:colId xmlns:a16="http://schemas.microsoft.com/office/drawing/2014/main" val="1388585192"/>
                    </a:ext>
                  </a:extLst>
                </a:gridCol>
                <a:gridCol w="508736">
                  <a:extLst>
                    <a:ext uri="{9D8B030D-6E8A-4147-A177-3AD203B41FA5}">
                      <a16:colId xmlns:a16="http://schemas.microsoft.com/office/drawing/2014/main" val="1635216197"/>
                    </a:ext>
                  </a:extLst>
                </a:gridCol>
                <a:gridCol w="690061">
                  <a:extLst>
                    <a:ext uri="{9D8B030D-6E8A-4147-A177-3AD203B41FA5}">
                      <a16:colId xmlns:a16="http://schemas.microsoft.com/office/drawing/2014/main" val="407481579"/>
                    </a:ext>
                  </a:extLst>
                </a:gridCol>
              </a:tblGrid>
              <a:tr h="153579">
                <a:tc>
                  <a:txBody>
                    <a:bodyPr/>
                    <a:lstStyle/>
                    <a:p>
                      <a:pPr algn="ctr"/>
                      <a:endParaRPr lang="zh-CN" altLang="en-US" sz="1000" dirty="0">
                        <a:latin typeface="Times New Roman" panose="02020603050405020304" pitchFamily="18" charset="0"/>
                        <a:cs typeface="Times New Roman" panose="02020603050405020304" pitchFamily="18" charset="0"/>
                      </a:endParaRPr>
                    </a:p>
                  </a:txBody>
                  <a:tcPr anchor="ctr"/>
                </a:tc>
                <a:tc gridSpan="6">
                  <a:txBody>
                    <a:bodyPr/>
                    <a:lstStyle/>
                    <a:p>
                      <a:pPr algn="ctr"/>
                      <a:r>
                        <a:rPr lang="zh-CN" altLang="en-US" sz="1000" dirty="0">
                          <a:latin typeface="Times New Roman" panose="02020603050405020304" pitchFamily="18" charset="0"/>
                          <a:cs typeface="Times New Roman" panose="02020603050405020304" pitchFamily="18" charset="0"/>
                        </a:rPr>
                        <a:t>行</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gridSpan="6">
                  <a:txBody>
                    <a:bodyPr/>
                    <a:lstStyle/>
                    <a:p>
                      <a:pPr algn="ctr"/>
                      <a:r>
                        <a:rPr lang="zh-CN" altLang="en-US" sz="1000" dirty="0">
                          <a:latin typeface="Times New Roman" panose="02020603050405020304" pitchFamily="18" charset="0"/>
                          <a:cs typeface="Times New Roman" panose="02020603050405020304" pitchFamily="18" charset="0"/>
                        </a:rPr>
                        <a:t>行</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485180196"/>
                  </a:ext>
                </a:extLst>
              </a:tr>
              <a:tr h="0">
                <a:tc>
                  <a:txBody>
                    <a:bodyPr/>
                    <a:lstStyle/>
                    <a:p>
                      <a:pPr algn="ctr"/>
                      <a:r>
                        <a:rPr lang="zh-CN" altLang="en-US" sz="1000" dirty="0">
                          <a:latin typeface="Times New Roman" panose="02020603050405020304" pitchFamily="18" charset="0"/>
                          <a:cs typeface="Times New Roman" panose="02020603050405020304" pitchFamily="18" charset="0"/>
                        </a:rPr>
                        <a:t>组索引</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标记位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有效位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标记位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有效位</a:t>
                      </a: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zh-CN" altLang="en-US" sz="1000" dirty="0">
                          <a:latin typeface="Times New Roman" panose="02020603050405020304" pitchFamily="18" charset="0"/>
                          <a:cs typeface="Times New Roman" panose="02020603050405020304" pitchFamily="18" charset="0"/>
                        </a:rPr>
                        <a:t>字节</a:t>
                      </a: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27198129"/>
                  </a:ext>
                </a:extLst>
              </a:tr>
              <a:tr h="0">
                <a:tc>
                  <a:txBody>
                    <a:bodyPr/>
                    <a:lstStyle/>
                    <a:p>
                      <a:pPr algn="ctr"/>
                      <a:r>
                        <a:rPr lang="en-US" altLang="zh-CN" sz="1000" dirty="0">
                          <a:latin typeface="Times New Roman" panose="02020603050405020304" pitchFamily="18" charset="0"/>
                          <a:cs typeface="Times New Roman" panose="02020603050405020304" pitchFamily="18" charset="0"/>
                        </a:rPr>
                        <a:t>3</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06</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0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32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12</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08</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7B</a:t>
                      </a:r>
                      <a:endParaRPr lang="zh-CN" altLang="en-US" sz="10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000" dirty="0">
                          <a:latin typeface="Times New Roman" panose="02020603050405020304" pitchFamily="18" charset="0"/>
                          <a:cs typeface="Times New Roman" panose="02020603050405020304" pitchFamily="18" charset="0"/>
                        </a:rPr>
                        <a:t>AD</a:t>
                      </a:r>
                      <a:endParaRPr lang="zh-CN" alt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736981025"/>
                  </a:ext>
                </a:extLst>
              </a:tr>
            </a:tbl>
          </a:graphicData>
        </a:graphic>
      </p:graphicFrame>
      <p:graphicFrame>
        <p:nvGraphicFramePr>
          <p:cNvPr id="6" name="表格 5">
            <a:extLst>
              <a:ext uri="{FF2B5EF4-FFF2-40B4-BE49-F238E27FC236}">
                <a16:creationId xmlns:a16="http://schemas.microsoft.com/office/drawing/2014/main" id="{ED5321E7-9085-43B6-8BE6-37438E517775}"/>
              </a:ext>
            </a:extLst>
          </p:cNvPr>
          <p:cNvGraphicFramePr>
            <a:graphicFrameLocks noGrp="1"/>
          </p:cNvGraphicFramePr>
          <p:nvPr/>
        </p:nvGraphicFramePr>
        <p:xfrm>
          <a:off x="798325" y="2511011"/>
          <a:ext cx="7795838" cy="579247"/>
        </p:xfrm>
        <a:graphic>
          <a:graphicData uri="http://schemas.openxmlformats.org/drawingml/2006/table">
            <a:tbl>
              <a:tblPr firstRow="1" bandRow="1">
                <a:tableStyleId>{5C22544A-7EE6-4342-B048-85BDC9FD1C3A}</a:tableStyleId>
              </a:tblPr>
              <a:tblGrid>
                <a:gridCol w="568814">
                  <a:extLst>
                    <a:ext uri="{9D8B030D-6E8A-4147-A177-3AD203B41FA5}">
                      <a16:colId xmlns:a16="http://schemas.microsoft.com/office/drawing/2014/main" val="333152847"/>
                    </a:ext>
                  </a:extLst>
                </a:gridCol>
                <a:gridCol w="568814">
                  <a:extLst>
                    <a:ext uri="{9D8B030D-6E8A-4147-A177-3AD203B41FA5}">
                      <a16:colId xmlns:a16="http://schemas.microsoft.com/office/drawing/2014/main" val="3133185074"/>
                    </a:ext>
                  </a:extLst>
                </a:gridCol>
                <a:gridCol w="568814">
                  <a:extLst>
                    <a:ext uri="{9D8B030D-6E8A-4147-A177-3AD203B41FA5}">
                      <a16:colId xmlns:a16="http://schemas.microsoft.com/office/drawing/2014/main" val="1712885012"/>
                    </a:ext>
                  </a:extLst>
                </a:gridCol>
                <a:gridCol w="568814">
                  <a:extLst>
                    <a:ext uri="{9D8B030D-6E8A-4147-A177-3AD203B41FA5}">
                      <a16:colId xmlns:a16="http://schemas.microsoft.com/office/drawing/2014/main" val="2777587868"/>
                    </a:ext>
                  </a:extLst>
                </a:gridCol>
                <a:gridCol w="568814">
                  <a:extLst>
                    <a:ext uri="{9D8B030D-6E8A-4147-A177-3AD203B41FA5}">
                      <a16:colId xmlns:a16="http://schemas.microsoft.com/office/drawing/2014/main" val="324695581"/>
                    </a:ext>
                  </a:extLst>
                </a:gridCol>
                <a:gridCol w="568814">
                  <a:extLst>
                    <a:ext uri="{9D8B030D-6E8A-4147-A177-3AD203B41FA5}">
                      <a16:colId xmlns:a16="http://schemas.microsoft.com/office/drawing/2014/main" val="451004260"/>
                    </a:ext>
                  </a:extLst>
                </a:gridCol>
                <a:gridCol w="568814">
                  <a:extLst>
                    <a:ext uri="{9D8B030D-6E8A-4147-A177-3AD203B41FA5}">
                      <a16:colId xmlns:a16="http://schemas.microsoft.com/office/drawing/2014/main" val="3966838857"/>
                    </a:ext>
                  </a:extLst>
                </a:gridCol>
                <a:gridCol w="568814">
                  <a:extLst>
                    <a:ext uri="{9D8B030D-6E8A-4147-A177-3AD203B41FA5}">
                      <a16:colId xmlns:a16="http://schemas.microsoft.com/office/drawing/2014/main" val="391588613"/>
                    </a:ext>
                  </a:extLst>
                </a:gridCol>
                <a:gridCol w="568814">
                  <a:extLst>
                    <a:ext uri="{9D8B030D-6E8A-4147-A177-3AD203B41FA5}">
                      <a16:colId xmlns:a16="http://schemas.microsoft.com/office/drawing/2014/main" val="3973292841"/>
                    </a:ext>
                  </a:extLst>
                </a:gridCol>
                <a:gridCol w="669128">
                  <a:extLst>
                    <a:ext uri="{9D8B030D-6E8A-4147-A177-3AD203B41FA5}">
                      <a16:colId xmlns:a16="http://schemas.microsoft.com/office/drawing/2014/main" val="3354857281"/>
                    </a:ext>
                  </a:extLst>
                </a:gridCol>
                <a:gridCol w="669128">
                  <a:extLst>
                    <a:ext uri="{9D8B030D-6E8A-4147-A177-3AD203B41FA5}">
                      <a16:colId xmlns:a16="http://schemas.microsoft.com/office/drawing/2014/main" val="3761938051"/>
                    </a:ext>
                  </a:extLst>
                </a:gridCol>
                <a:gridCol w="669128">
                  <a:extLst>
                    <a:ext uri="{9D8B030D-6E8A-4147-A177-3AD203B41FA5}">
                      <a16:colId xmlns:a16="http://schemas.microsoft.com/office/drawing/2014/main" val="1114216778"/>
                    </a:ext>
                  </a:extLst>
                </a:gridCol>
                <a:gridCol w="669128">
                  <a:extLst>
                    <a:ext uri="{9D8B030D-6E8A-4147-A177-3AD203B41FA5}">
                      <a16:colId xmlns:a16="http://schemas.microsoft.com/office/drawing/2014/main" val="50693507"/>
                    </a:ext>
                  </a:extLst>
                </a:gridCol>
              </a:tblGrid>
              <a:tr h="0">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699771711"/>
                  </a:ext>
                </a:extLst>
              </a:tr>
              <a:tr h="246297">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910324912"/>
                  </a:ext>
                </a:extLst>
              </a:tr>
            </a:tbl>
          </a:graphicData>
        </a:graphic>
      </p:graphicFrame>
      <p:graphicFrame>
        <p:nvGraphicFramePr>
          <p:cNvPr id="8" name="表格 7">
            <a:extLst>
              <a:ext uri="{FF2B5EF4-FFF2-40B4-BE49-F238E27FC236}">
                <a16:creationId xmlns:a16="http://schemas.microsoft.com/office/drawing/2014/main" id="{E745DA11-ECF8-4544-BBB7-6B5E99AE0AF8}"/>
              </a:ext>
            </a:extLst>
          </p:cNvPr>
          <p:cNvGraphicFramePr>
            <a:graphicFrameLocks noGrp="1"/>
          </p:cNvGraphicFramePr>
          <p:nvPr/>
        </p:nvGraphicFramePr>
        <p:xfrm>
          <a:off x="811129" y="3436205"/>
          <a:ext cx="7795838" cy="579247"/>
        </p:xfrm>
        <a:graphic>
          <a:graphicData uri="http://schemas.openxmlformats.org/drawingml/2006/table">
            <a:tbl>
              <a:tblPr firstRow="1" bandRow="1">
                <a:tableStyleId>{5C22544A-7EE6-4342-B048-85BDC9FD1C3A}</a:tableStyleId>
              </a:tblPr>
              <a:tblGrid>
                <a:gridCol w="568814">
                  <a:extLst>
                    <a:ext uri="{9D8B030D-6E8A-4147-A177-3AD203B41FA5}">
                      <a16:colId xmlns:a16="http://schemas.microsoft.com/office/drawing/2014/main" val="333152847"/>
                    </a:ext>
                  </a:extLst>
                </a:gridCol>
                <a:gridCol w="568814">
                  <a:extLst>
                    <a:ext uri="{9D8B030D-6E8A-4147-A177-3AD203B41FA5}">
                      <a16:colId xmlns:a16="http://schemas.microsoft.com/office/drawing/2014/main" val="3133185074"/>
                    </a:ext>
                  </a:extLst>
                </a:gridCol>
                <a:gridCol w="568814">
                  <a:extLst>
                    <a:ext uri="{9D8B030D-6E8A-4147-A177-3AD203B41FA5}">
                      <a16:colId xmlns:a16="http://schemas.microsoft.com/office/drawing/2014/main" val="1712885012"/>
                    </a:ext>
                  </a:extLst>
                </a:gridCol>
                <a:gridCol w="568814">
                  <a:extLst>
                    <a:ext uri="{9D8B030D-6E8A-4147-A177-3AD203B41FA5}">
                      <a16:colId xmlns:a16="http://schemas.microsoft.com/office/drawing/2014/main" val="2777587868"/>
                    </a:ext>
                  </a:extLst>
                </a:gridCol>
                <a:gridCol w="568814">
                  <a:extLst>
                    <a:ext uri="{9D8B030D-6E8A-4147-A177-3AD203B41FA5}">
                      <a16:colId xmlns:a16="http://schemas.microsoft.com/office/drawing/2014/main" val="324695581"/>
                    </a:ext>
                  </a:extLst>
                </a:gridCol>
                <a:gridCol w="568814">
                  <a:extLst>
                    <a:ext uri="{9D8B030D-6E8A-4147-A177-3AD203B41FA5}">
                      <a16:colId xmlns:a16="http://schemas.microsoft.com/office/drawing/2014/main" val="451004260"/>
                    </a:ext>
                  </a:extLst>
                </a:gridCol>
                <a:gridCol w="568814">
                  <a:extLst>
                    <a:ext uri="{9D8B030D-6E8A-4147-A177-3AD203B41FA5}">
                      <a16:colId xmlns:a16="http://schemas.microsoft.com/office/drawing/2014/main" val="3966838857"/>
                    </a:ext>
                  </a:extLst>
                </a:gridCol>
                <a:gridCol w="568814">
                  <a:extLst>
                    <a:ext uri="{9D8B030D-6E8A-4147-A177-3AD203B41FA5}">
                      <a16:colId xmlns:a16="http://schemas.microsoft.com/office/drawing/2014/main" val="391588613"/>
                    </a:ext>
                  </a:extLst>
                </a:gridCol>
                <a:gridCol w="568814">
                  <a:extLst>
                    <a:ext uri="{9D8B030D-6E8A-4147-A177-3AD203B41FA5}">
                      <a16:colId xmlns:a16="http://schemas.microsoft.com/office/drawing/2014/main" val="3973292841"/>
                    </a:ext>
                  </a:extLst>
                </a:gridCol>
                <a:gridCol w="669128">
                  <a:extLst>
                    <a:ext uri="{9D8B030D-6E8A-4147-A177-3AD203B41FA5}">
                      <a16:colId xmlns:a16="http://schemas.microsoft.com/office/drawing/2014/main" val="3354857281"/>
                    </a:ext>
                  </a:extLst>
                </a:gridCol>
                <a:gridCol w="669128">
                  <a:extLst>
                    <a:ext uri="{9D8B030D-6E8A-4147-A177-3AD203B41FA5}">
                      <a16:colId xmlns:a16="http://schemas.microsoft.com/office/drawing/2014/main" val="3761938051"/>
                    </a:ext>
                  </a:extLst>
                </a:gridCol>
                <a:gridCol w="669128">
                  <a:extLst>
                    <a:ext uri="{9D8B030D-6E8A-4147-A177-3AD203B41FA5}">
                      <a16:colId xmlns:a16="http://schemas.microsoft.com/office/drawing/2014/main" val="1114216778"/>
                    </a:ext>
                  </a:extLst>
                </a:gridCol>
                <a:gridCol w="669128">
                  <a:extLst>
                    <a:ext uri="{9D8B030D-6E8A-4147-A177-3AD203B41FA5}">
                      <a16:colId xmlns:a16="http://schemas.microsoft.com/office/drawing/2014/main" val="50693507"/>
                    </a:ext>
                  </a:extLst>
                </a:gridCol>
              </a:tblGrid>
              <a:tr h="0">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0</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solidFill>
                      <a:srgbClr val="FFC000"/>
                    </a:solidFill>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0</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solidFill>
                      <a:srgbClr val="FFC000"/>
                    </a:solidFill>
                  </a:tcPr>
                </a:tc>
                <a:extLst>
                  <a:ext uri="{0D108BD9-81ED-4DB2-BD59-A6C34878D82A}">
                    <a16:rowId xmlns:a16="http://schemas.microsoft.com/office/drawing/2014/main" val="3699771711"/>
                  </a:ext>
                </a:extLst>
              </a:tr>
              <a:tr h="246297">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solidFill>
                      <a:srgbClr val="FFC000"/>
                    </a:solidFill>
                  </a:tcP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solidFill>
                      <a:srgbClr val="FFC000"/>
                    </a:solidFill>
                  </a:tcPr>
                </a:tc>
                <a:extLst>
                  <a:ext uri="{0D108BD9-81ED-4DB2-BD59-A6C34878D82A}">
                    <a16:rowId xmlns:a16="http://schemas.microsoft.com/office/drawing/2014/main" val="1910324912"/>
                  </a:ext>
                </a:extLst>
              </a:tr>
            </a:tbl>
          </a:graphicData>
        </a:graphic>
      </p:graphicFrame>
      <p:graphicFrame>
        <p:nvGraphicFramePr>
          <p:cNvPr id="9" name="表格 8">
            <a:extLst>
              <a:ext uri="{FF2B5EF4-FFF2-40B4-BE49-F238E27FC236}">
                <a16:creationId xmlns:a16="http://schemas.microsoft.com/office/drawing/2014/main" id="{CD7FEB87-95CD-4C66-AE55-085383FF42F3}"/>
              </a:ext>
            </a:extLst>
          </p:cNvPr>
          <p:cNvGraphicFramePr>
            <a:graphicFrameLocks noGrp="1"/>
          </p:cNvGraphicFramePr>
          <p:nvPr/>
        </p:nvGraphicFramePr>
        <p:xfrm>
          <a:off x="798325" y="4071775"/>
          <a:ext cx="7795838" cy="579247"/>
        </p:xfrm>
        <a:graphic>
          <a:graphicData uri="http://schemas.openxmlformats.org/drawingml/2006/table">
            <a:tbl>
              <a:tblPr firstRow="1" bandRow="1">
                <a:tableStyleId>{5C22544A-7EE6-4342-B048-85BDC9FD1C3A}</a:tableStyleId>
              </a:tblPr>
              <a:tblGrid>
                <a:gridCol w="568814">
                  <a:extLst>
                    <a:ext uri="{9D8B030D-6E8A-4147-A177-3AD203B41FA5}">
                      <a16:colId xmlns:a16="http://schemas.microsoft.com/office/drawing/2014/main" val="333152847"/>
                    </a:ext>
                  </a:extLst>
                </a:gridCol>
                <a:gridCol w="568814">
                  <a:extLst>
                    <a:ext uri="{9D8B030D-6E8A-4147-A177-3AD203B41FA5}">
                      <a16:colId xmlns:a16="http://schemas.microsoft.com/office/drawing/2014/main" val="3133185074"/>
                    </a:ext>
                  </a:extLst>
                </a:gridCol>
                <a:gridCol w="568814">
                  <a:extLst>
                    <a:ext uri="{9D8B030D-6E8A-4147-A177-3AD203B41FA5}">
                      <a16:colId xmlns:a16="http://schemas.microsoft.com/office/drawing/2014/main" val="1712885012"/>
                    </a:ext>
                  </a:extLst>
                </a:gridCol>
                <a:gridCol w="568814">
                  <a:extLst>
                    <a:ext uri="{9D8B030D-6E8A-4147-A177-3AD203B41FA5}">
                      <a16:colId xmlns:a16="http://schemas.microsoft.com/office/drawing/2014/main" val="2777587868"/>
                    </a:ext>
                  </a:extLst>
                </a:gridCol>
                <a:gridCol w="568814">
                  <a:extLst>
                    <a:ext uri="{9D8B030D-6E8A-4147-A177-3AD203B41FA5}">
                      <a16:colId xmlns:a16="http://schemas.microsoft.com/office/drawing/2014/main" val="324695581"/>
                    </a:ext>
                  </a:extLst>
                </a:gridCol>
                <a:gridCol w="568814">
                  <a:extLst>
                    <a:ext uri="{9D8B030D-6E8A-4147-A177-3AD203B41FA5}">
                      <a16:colId xmlns:a16="http://schemas.microsoft.com/office/drawing/2014/main" val="451004260"/>
                    </a:ext>
                  </a:extLst>
                </a:gridCol>
                <a:gridCol w="568814">
                  <a:extLst>
                    <a:ext uri="{9D8B030D-6E8A-4147-A177-3AD203B41FA5}">
                      <a16:colId xmlns:a16="http://schemas.microsoft.com/office/drawing/2014/main" val="3966838857"/>
                    </a:ext>
                  </a:extLst>
                </a:gridCol>
                <a:gridCol w="568814">
                  <a:extLst>
                    <a:ext uri="{9D8B030D-6E8A-4147-A177-3AD203B41FA5}">
                      <a16:colId xmlns:a16="http://schemas.microsoft.com/office/drawing/2014/main" val="391588613"/>
                    </a:ext>
                  </a:extLst>
                </a:gridCol>
                <a:gridCol w="568814">
                  <a:extLst>
                    <a:ext uri="{9D8B030D-6E8A-4147-A177-3AD203B41FA5}">
                      <a16:colId xmlns:a16="http://schemas.microsoft.com/office/drawing/2014/main" val="3973292841"/>
                    </a:ext>
                  </a:extLst>
                </a:gridCol>
                <a:gridCol w="669128">
                  <a:extLst>
                    <a:ext uri="{9D8B030D-6E8A-4147-A177-3AD203B41FA5}">
                      <a16:colId xmlns:a16="http://schemas.microsoft.com/office/drawing/2014/main" val="3354857281"/>
                    </a:ext>
                  </a:extLst>
                </a:gridCol>
                <a:gridCol w="669128">
                  <a:extLst>
                    <a:ext uri="{9D8B030D-6E8A-4147-A177-3AD203B41FA5}">
                      <a16:colId xmlns:a16="http://schemas.microsoft.com/office/drawing/2014/main" val="3761938051"/>
                    </a:ext>
                  </a:extLst>
                </a:gridCol>
                <a:gridCol w="669128">
                  <a:extLst>
                    <a:ext uri="{9D8B030D-6E8A-4147-A177-3AD203B41FA5}">
                      <a16:colId xmlns:a16="http://schemas.microsoft.com/office/drawing/2014/main" val="1114216778"/>
                    </a:ext>
                  </a:extLst>
                </a:gridCol>
                <a:gridCol w="669128">
                  <a:extLst>
                    <a:ext uri="{9D8B030D-6E8A-4147-A177-3AD203B41FA5}">
                      <a16:colId xmlns:a16="http://schemas.microsoft.com/office/drawing/2014/main" val="50693507"/>
                    </a:ext>
                  </a:extLst>
                </a:gridCol>
              </a:tblGrid>
              <a:tr h="0">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solidFill>
                      <a:srgbClr val="FFC000"/>
                    </a:solidFill>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0</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solidFill>
                      <a:srgbClr val="FFC000"/>
                    </a:solidFill>
                  </a:tcPr>
                </a:tc>
                <a:extLst>
                  <a:ext uri="{0D108BD9-81ED-4DB2-BD59-A6C34878D82A}">
                    <a16:rowId xmlns:a16="http://schemas.microsoft.com/office/drawing/2014/main" val="3699771711"/>
                  </a:ext>
                </a:extLst>
              </a:tr>
              <a:tr h="246297">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solidFill>
                      <a:srgbClr val="FFC000"/>
                    </a:solidFill>
                  </a:tcP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solidFill>
                      <a:srgbClr val="FFC000"/>
                    </a:solidFill>
                  </a:tcPr>
                </a:tc>
                <a:extLst>
                  <a:ext uri="{0D108BD9-81ED-4DB2-BD59-A6C34878D82A}">
                    <a16:rowId xmlns:a16="http://schemas.microsoft.com/office/drawing/2014/main" val="1910324912"/>
                  </a:ext>
                </a:extLst>
              </a:tr>
            </a:tbl>
          </a:graphicData>
        </a:graphic>
      </p:graphicFrame>
      <p:graphicFrame>
        <p:nvGraphicFramePr>
          <p:cNvPr id="10" name="表格 9">
            <a:extLst>
              <a:ext uri="{FF2B5EF4-FFF2-40B4-BE49-F238E27FC236}">
                <a16:creationId xmlns:a16="http://schemas.microsoft.com/office/drawing/2014/main" id="{8BD51A8E-40CF-4616-B16C-2CAD9335A007}"/>
              </a:ext>
            </a:extLst>
          </p:cNvPr>
          <p:cNvGraphicFramePr>
            <a:graphicFrameLocks noGrp="1"/>
          </p:cNvGraphicFramePr>
          <p:nvPr/>
        </p:nvGraphicFramePr>
        <p:xfrm>
          <a:off x="798325" y="4707345"/>
          <a:ext cx="7795838" cy="579247"/>
        </p:xfrm>
        <a:graphic>
          <a:graphicData uri="http://schemas.openxmlformats.org/drawingml/2006/table">
            <a:tbl>
              <a:tblPr firstRow="1" bandRow="1">
                <a:tableStyleId>{5C22544A-7EE6-4342-B048-85BDC9FD1C3A}</a:tableStyleId>
              </a:tblPr>
              <a:tblGrid>
                <a:gridCol w="568814">
                  <a:extLst>
                    <a:ext uri="{9D8B030D-6E8A-4147-A177-3AD203B41FA5}">
                      <a16:colId xmlns:a16="http://schemas.microsoft.com/office/drawing/2014/main" val="333152847"/>
                    </a:ext>
                  </a:extLst>
                </a:gridCol>
                <a:gridCol w="568814">
                  <a:extLst>
                    <a:ext uri="{9D8B030D-6E8A-4147-A177-3AD203B41FA5}">
                      <a16:colId xmlns:a16="http://schemas.microsoft.com/office/drawing/2014/main" val="3133185074"/>
                    </a:ext>
                  </a:extLst>
                </a:gridCol>
                <a:gridCol w="568814">
                  <a:extLst>
                    <a:ext uri="{9D8B030D-6E8A-4147-A177-3AD203B41FA5}">
                      <a16:colId xmlns:a16="http://schemas.microsoft.com/office/drawing/2014/main" val="1712885012"/>
                    </a:ext>
                  </a:extLst>
                </a:gridCol>
                <a:gridCol w="568814">
                  <a:extLst>
                    <a:ext uri="{9D8B030D-6E8A-4147-A177-3AD203B41FA5}">
                      <a16:colId xmlns:a16="http://schemas.microsoft.com/office/drawing/2014/main" val="2777587868"/>
                    </a:ext>
                  </a:extLst>
                </a:gridCol>
                <a:gridCol w="568814">
                  <a:extLst>
                    <a:ext uri="{9D8B030D-6E8A-4147-A177-3AD203B41FA5}">
                      <a16:colId xmlns:a16="http://schemas.microsoft.com/office/drawing/2014/main" val="324695581"/>
                    </a:ext>
                  </a:extLst>
                </a:gridCol>
                <a:gridCol w="568814">
                  <a:extLst>
                    <a:ext uri="{9D8B030D-6E8A-4147-A177-3AD203B41FA5}">
                      <a16:colId xmlns:a16="http://schemas.microsoft.com/office/drawing/2014/main" val="451004260"/>
                    </a:ext>
                  </a:extLst>
                </a:gridCol>
                <a:gridCol w="568814">
                  <a:extLst>
                    <a:ext uri="{9D8B030D-6E8A-4147-A177-3AD203B41FA5}">
                      <a16:colId xmlns:a16="http://schemas.microsoft.com/office/drawing/2014/main" val="3966838857"/>
                    </a:ext>
                  </a:extLst>
                </a:gridCol>
                <a:gridCol w="568814">
                  <a:extLst>
                    <a:ext uri="{9D8B030D-6E8A-4147-A177-3AD203B41FA5}">
                      <a16:colId xmlns:a16="http://schemas.microsoft.com/office/drawing/2014/main" val="391588613"/>
                    </a:ext>
                  </a:extLst>
                </a:gridCol>
                <a:gridCol w="568814">
                  <a:extLst>
                    <a:ext uri="{9D8B030D-6E8A-4147-A177-3AD203B41FA5}">
                      <a16:colId xmlns:a16="http://schemas.microsoft.com/office/drawing/2014/main" val="3973292841"/>
                    </a:ext>
                  </a:extLst>
                </a:gridCol>
                <a:gridCol w="669128">
                  <a:extLst>
                    <a:ext uri="{9D8B030D-6E8A-4147-A177-3AD203B41FA5}">
                      <a16:colId xmlns:a16="http://schemas.microsoft.com/office/drawing/2014/main" val="3354857281"/>
                    </a:ext>
                  </a:extLst>
                </a:gridCol>
                <a:gridCol w="669128">
                  <a:extLst>
                    <a:ext uri="{9D8B030D-6E8A-4147-A177-3AD203B41FA5}">
                      <a16:colId xmlns:a16="http://schemas.microsoft.com/office/drawing/2014/main" val="3761938051"/>
                    </a:ext>
                  </a:extLst>
                </a:gridCol>
                <a:gridCol w="669128">
                  <a:extLst>
                    <a:ext uri="{9D8B030D-6E8A-4147-A177-3AD203B41FA5}">
                      <a16:colId xmlns:a16="http://schemas.microsoft.com/office/drawing/2014/main" val="1114216778"/>
                    </a:ext>
                  </a:extLst>
                </a:gridCol>
                <a:gridCol w="669128">
                  <a:extLst>
                    <a:ext uri="{9D8B030D-6E8A-4147-A177-3AD203B41FA5}">
                      <a16:colId xmlns:a16="http://schemas.microsoft.com/office/drawing/2014/main" val="50693507"/>
                    </a:ext>
                  </a:extLst>
                </a:gridCol>
              </a:tblGrid>
              <a:tr h="0">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solidFill>
                      <a:srgbClr val="FFC000"/>
                    </a:solidFill>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0</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solidFill>
                      <a:srgbClr val="FFC000"/>
                    </a:solidFill>
                  </a:tcPr>
                </a:tc>
                <a:extLst>
                  <a:ext uri="{0D108BD9-81ED-4DB2-BD59-A6C34878D82A}">
                    <a16:rowId xmlns:a16="http://schemas.microsoft.com/office/drawing/2014/main" val="3699771711"/>
                  </a:ext>
                </a:extLst>
              </a:tr>
              <a:tr h="246297">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solidFill>
                      <a:srgbClr val="FFC000"/>
                    </a:solidFill>
                  </a:tcP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solidFill>
                      <a:srgbClr val="FFC000"/>
                    </a:solidFill>
                  </a:tcPr>
                </a:tc>
                <a:extLst>
                  <a:ext uri="{0D108BD9-81ED-4DB2-BD59-A6C34878D82A}">
                    <a16:rowId xmlns:a16="http://schemas.microsoft.com/office/drawing/2014/main" val="1910324912"/>
                  </a:ext>
                </a:extLst>
              </a:tr>
            </a:tbl>
          </a:graphicData>
        </a:graphic>
      </p:graphicFrame>
      <p:graphicFrame>
        <p:nvGraphicFramePr>
          <p:cNvPr id="11" name="表格 10">
            <a:extLst>
              <a:ext uri="{FF2B5EF4-FFF2-40B4-BE49-F238E27FC236}">
                <a16:creationId xmlns:a16="http://schemas.microsoft.com/office/drawing/2014/main" id="{D139C94F-C771-4650-B8CF-2D7806D29883}"/>
              </a:ext>
            </a:extLst>
          </p:cNvPr>
          <p:cNvGraphicFramePr>
            <a:graphicFrameLocks noGrp="1"/>
          </p:cNvGraphicFramePr>
          <p:nvPr/>
        </p:nvGraphicFramePr>
        <p:xfrm>
          <a:off x="798325" y="5354980"/>
          <a:ext cx="7795838" cy="579247"/>
        </p:xfrm>
        <a:graphic>
          <a:graphicData uri="http://schemas.openxmlformats.org/drawingml/2006/table">
            <a:tbl>
              <a:tblPr firstRow="1" bandRow="1">
                <a:tableStyleId>{5C22544A-7EE6-4342-B048-85BDC9FD1C3A}</a:tableStyleId>
              </a:tblPr>
              <a:tblGrid>
                <a:gridCol w="568814">
                  <a:extLst>
                    <a:ext uri="{9D8B030D-6E8A-4147-A177-3AD203B41FA5}">
                      <a16:colId xmlns:a16="http://schemas.microsoft.com/office/drawing/2014/main" val="333152847"/>
                    </a:ext>
                  </a:extLst>
                </a:gridCol>
                <a:gridCol w="568814">
                  <a:extLst>
                    <a:ext uri="{9D8B030D-6E8A-4147-A177-3AD203B41FA5}">
                      <a16:colId xmlns:a16="http://schemas.microsoft.com/office/drawing/2014/main" val="3133185074"/>
                    </a:ext>
                  </a:extLst>
                </a:gridCol>
                <a:gridCol w="568814">
                  <a:extLst>
                    <a:ext uri="{9D8B030D-6E8A-4147-A177-3AD203B41FA5}">
                      <a16:colId xmlns:a16="http://schemas.microsoft.com/office/drawing/2014/main" val="1712885012"/>
                    </a:ext>
                  </a:extLst>
                </a:gridCol>
                <a:gridCol w="568814">
                  <a:extLst>
                    <a:ext uri="{9D8B030D-6E8A-4147-A177-3AD203B41FA5}">
                      <a16:colId xmlns:a16="http://schemas.microsoft.com/office/drawing/2014/main" val="2777587868"/>
                    </a:ext>
                  </a:extLst>
                </a:gridCol>
                <a:gridCol w="568814">
                  <a:extLst>
                    <a:ext uri="{9D8B030D-6E8A-4147-A177-3AD203B41FA5}">
                      <a16:colId xmlns:a16="http://schemas.microsoft.com/office/drawing/2014/main" val="324695581"/>
                    </a:ext>
                  </a:extLst>
                </a:gridCol>
                <a:gridCol w="568814">
                  <a:extLst>
                    <a:ext uri="{9D8B030D-6E8A-4147-A177-3AD203B41FA5}">
                      <a16:colId xmlns:a16="http://schemas.microsoft.com/office/drawing/2014/main" val="451004260"/>
                    </a:ext>
                  </a:extLst>
                </a:gridCol>
                <a:gridCol w="568814">
                  <a:extLst>
                    <a:ext uri="{9D8B030D-6E8A-4147-A177-3AD203B41FA5}">
                      <a16:colId xmlns:a16="http://schemas.microsoft.com/office/drawing/2014/main" val="3966838857"/>
                    </a:ext>
                  </a:extLst>
                </a:gridCol>
                <a:gridCol w="568814">
                  <a:extLst>
                    <a:ext uri="{9D8B030D-6E8A-4147-A177-3AD203B41FA5}">
                      <a16:colId xmlns:a16="http://schemas.microsoft.com/office/drawing/2014/main" val="391588613"/>
                    </a:ext>
                  </a:extLst>
                </a:gridCol>
                <a:gridCol w="568814">
                  <a:extLst>
                    <a:ext uri="{9D8B030D-6E8A-4147-A177-3AD203B41FA5}">
                      <a16:colId xmlns:a16="http://schemas.microsoft.com/office/drawing/2014/main" val="3973292841"/>
                    </a:ext>
                  </a:extLst>
                </a:gridCol>
                <a:gridCol w="669128">
                  <a:extLst>
                    <a:ext uri="{9D8B030D-6E8A-4147-A177-3AD203B41FA5}">
                      <a16:colId xmlns:a16="http://schemas.microsoft.com/office/drawing/2014/main" val="3354857281"/>
                    </a:ext>
                  </a:extLst>
                </a:gridCol>
                <a:gridCol w="669128">
                  <a:extLst>
                    <a:ext uri="{9D8B030D-6E8A-4147-A177-3AD203B41FA5}">
                      <a16:colId xmlns:a16="http://schemas.microsoft.com/office/drawing/2014/main" val="3761938051"/>
                    </a:ext>
                  </a:extLst>
                </a:gridCol>
                <a:gridCol w="669128">
                  <a:extLst>
                    <a:ext uri="{9D8B030D-6E8A-4147-A177-3AD203B41FA5}">
                      <a16:colId xmlns:a16="http://schemas.microsoft.com/office/drawing/2014/main" val="1114216778"/>
                    </a:ext>
                  </a:extLst>
                </a:gridCol>
                <a:gridCol w="669128">
                  <a:extLst>
                    <a:ext uri="{9D8B030D-6E8A-4147-A177-3AD203B41FA5}">
                      <a16:colId xmlns:a16="http://schemas.microsoft.com/office/drawing/2014/main" val="50693507"/>
                    </a:ext>
                  </a:extLst>
                </a:gridCol>
              </a:tblGrid>
              <a:tr h="0">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0</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lang="en-US" altLang="zh-CN" sz="1100" dirty="0">
                          <a:latin typeface="Times New Roman" panose="02020603050405020304" pitchFamily="18" charset="0"/>
                          <a:cs typeface="Times New Roman" panose="02020603050405020304" pitchFamily="18" charset="0"/>
                        </a:rPr>
                        <a:t>1</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solidFill>
                      <a:srgbClr val="FFC000"/>
                    </a:solidFill>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lang="en-US" altLang="zh-CN" sz="1100" b="1" kern="1200" noProof="0" dirty="0">
                          <a:solidFill>
                            <a:schemeClr val="lt1"/>
                          </a:solidFill>
                          <a:latin typeface="Times New Roman" panose="02020603050405020304" pitchFamily="18" charset="0"/>
                          <a:ea typeface="+mn-ea"/>
                          <a:cs typeface="Times New Roman" panose="02020603050405020304" pitchFamily="18" charset="0"/>
                        </a:rPr>
                        <a:t>1</a:t>
                      </a:r>
                      <a:endParaRPr lang="zh-CN" altLang="en-US" sz="1100" b="1" kern="1200" noProof="0" dirty="0">
                        <a:solidFill>
                          <a:schemeClr val="lt1"/>
                        </a:solidFill>
                        <a:latin typeface="Times New Roman" panose="02020603050405020304" pitchFamily="18" charset="0"/>
                        <a:ea typeface="+mn-ea"/>
                        <a:cs typeface="Times New Roman" panose="02020603050405020304" pitchFamily="18" charset="0"/>
                      </a:endParaRPr>
                    </a:p>
                  </a:txBody>
                  <a:tcPr anchor="ctr">
                    <a:solidFill>
                      <a:srgbClr val="FFC000"/>
                    </a:solidFill>
                  </a:tcPr>
                </a:tc>
                <a:extLst>
                  <a:ext uri="{0D108BD9-81ED-4DB2-BD59-A6C34878D82A}">
                    <a16:rowId xmlns:a16="http://schemas.microsoft.com/office/drawing/2014/main" val="3699771711"/>
                  </a:ext>
                </a:extLst>
              </a:tr>
              <a:tr h="246297">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CT</a:t>
                      </a:r>
                      <a:endParaRPr kumimoji="0" lang="zh-CN" altLang="en-US" sz="11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CI</a:t>
                      </a:r>
                      <a:endParaRPr lang="zh-CN" altLang="en-US" sz="1100" dirty="0">
                        <a:latin typeface="Times New Roman" panose="02020603050405020304" pitchFamily="18" charset="0"/>
                        <a:cs typeface="Times New Roman" panose="02020603050405020304" pitchFamily="18" charset="0"/>
                      </a:endParaRPr>
                    </a:p>
                  </a:txBody>
                  <a:tcPr anchor="ctr"/>
                </a:tc>
                <a:tc>
                  <a:txBody>
                    <a:bodyPr/>
                    <a:lstStyle/>
                    <a:p>
                      <a:pPr algn="ctr"/>
                      <a:r>
                        <a:rPr kumimoji="0" lang="en-US" altLang="zh-CN" sz="1501"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solidFill>
                      <a:srgbClr val="FFC000"/>
                    </a:solidFill>
                  </a:tcPr>
                </a:tc>
                <a:tc>
                  <a:txBody>
                    <a:bodyPr/>
                    <a:lstStyle/>
                    <a:p>
                      <a:pPr algn="ctr"/>
                      <a:r>
                        <a:rPr kumimoji="0" lang="en-US" altLang="zh-CN" sz="1501"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CO</a:t>
                      </a:r>
                      <a:endParaRPr lang="zh-CN" altLang="en-US" sz="1100" dirty="0">
                        <a:latin typeface="Times New Roman" panose="02020603050405020304" pitchFamily="18" charset="0"/>
                        <a:cs typeface="Times New Roman" panose="02020603050405020304" pitchFamily="18" charset="0"/>
                      </a:endParaRPr>
                    </a:p>
                  </a:txBody>
                  <a:tcPr anchor="ctr">
                    <a:solidFill>
                      <a:srgbClr val="FFC000"/>
                    </a:solidFill>
                  </a:tcPr>
                </a:tc>
                <a:extLst>
                  <a:ext uri="{0D108BD9-81ED-4DB2-BD59-A6C34878D82A}">
                    <a16:rowId xmlns:a16="http://schemas.microsoft.com/office/drawing/2014/main" val="1910324912"/>
                  </a:ext>
                </a:extLst>
              </a:tr>
            </a:tbl>
          </a:graphicData>
        </a:graphic>
      </p:graphicFrame>
    </p:spTree>
    <p:extLst>
      <p:ext uri="{BB962C8B-B14F-4D97-AF65-F5344CB8AC3E}">
        <p14:creationId xmlns:p14="http://schemas.microsoft.com/office/powerpoint/2010/main" val="12616095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0A5860-8F00-4FB3-BDF7-3F2B7DA5D58E}"/>
              </a:ext>
            </a:extLst>
          </p:cNvPr>
          <p:cNvSpPr>
            <a:spLocks noGrp="1"/>
          </p:cNvSpPr>
          <p:nvPr>
            <p:ph type="title"/>
          </p:nvPr>
        </p:nvSpPr>
        <p:spPr>
          <a:xfrm>
            <a:off x="22425" y="199000"/>
            <a:ext cx="7592093" cy="762000"/>
          </a:xfrm>
        </p:spPr>
        <p:txBody>
          <a:bodyPr>
            <a:normAutofit/>
          </a:bodyPr>
          <a:lstStyle/>
          <a:p>
            <a:r>
              <a:rPr lang="zh-CN" altLang="en-US" dirty="0"/>
              <a:t>练习题：</a:t>
            </a:r>
            <a:r>
              <a:rPr lang="en-US" altLang="zh-CN" dirty="0"/>
              <a:t> </a:t>
            </a:r>
            <a:r>
              <a:rPr lang="zh-CN" altLang="en-US" dirty="0"/>
              <a:t>转置矩阵</a:t>
            </a:r>
          </a:p>
        </p:txBody>
      </p:sp>
      <p:sp>
        <p:nvSpPr>
          <p:cNvPr id="3" name="内容占位符 2">
            <a:extLst>
              <a:ext uri="{FF2B5EF4-FFF2-40B4-BE49-F238E27FC236}">
                <a16:creationId xmlns:a16="http://schemas.microsoft.com/office/drawing/2014/main" id="{7E19406D-1562-4751-811F-0B020EA4BEF1}"/>
              </a:ext>
            </a:extLst>
          </p:cNvPr>
          <p:cNvSpPr>
            <a:spLocks noGrp="1"/>
          </p:cNvSpPr>
          <p:nvPr>
            <p:ph idx="1"/>
          </p:nvPr>
        </p:nvSpPr>
        <p:spPr>
          <a:xfrm>
            <a:off x="457200" y="837034"/>
            <a:ext cx="8229600" cy="1872208"/>
          </a:xfrm>
        </p:spPr>
        <p:txBody>
          <a:bodyPr>
            <a:normAutofit/>
          </a:bodyPr>
          <a:lstStyle/>
          <a:p>
            <a:r>
              <a:rPr lang="zh-CN" altLang="en-US" sz="1600" dirty="0"/>
              <a:t>假设：</a:t>
            </a:r>
            <a:endParaRPr lang="en-US" altLang="zh-CN" sz="1600" dirty="0"/>
          </a:p>
          <a:p>
            <a:pPr lvl="1"/>
            <a:r>
              <a:rPr lang="en-US" altLang="zh-CN" sz="1600" dirty="0" err="1"/>
              <a:t>Sizeof</a:t>
            </a:r>
            <a:r>
              <a:rPr lang="en-US" altLang="zh-CN" sz="1600" dirty="0"/>
              <a:t>(int)=4</a:t>
            </a:r>
          </a:p>
          <a:p>
            <a:pPr lvl="1"/>
            <a:r>
              <a:rPr lang="en-US" altLang="zh-CN" sz="1600" dirty="0" err="1"/>
              <a:t>Src</a:t>
            </a:r>
            <a:r>
              <a:rPr lang="zh-CN" altLang="en-US" sz="1600" dirty="0"/>
              <a:t>数组从地址</a:t>
            </a:r>
            <a:r>
              <a:rPr lang="en-US" altLang="zh-CN" sz="1600" dirty="0"/>
              <a:t>0</a:t>
            </a:r>
            <a:r>
              <a:rPr lang="zh-CN" altLang="en-US" sz="1600" dirty="0"/>
              <a:t>开始，</a:t>
            </a:r>
            <a:r>
              <a:rPr lang="en-US" altLang="zh-CN" sz="1600" dirty="0" err="1"/>
              <a:t>dst</a:t>
            </a:r>
            <a:r>
              <a:rPr lang="zh-CN" altLang="en-US" sz="1600" dirty="0"/>
              <a:t>数组从地址</a:t>
            </a:r>
            <a:r>
              <a:rPr lang="en-US" altLang="zh-CN" sz="1600" dirty="0"/>
              <a:t>16</a:t>
            </a:r>
            <a:r>
              <a:rPr lang="zh-CN" altLang="en-US" sz="1600" dirty="0"/>
              <a:t>开始</a:t>
            </a:r>
            <a:endParaRPr lang="en-US" altLang="zh-CN" sz="1600" dirty="0"/>
          </a:p>
          <a:p>
            <a:pPr lvl="1"/>
            <a:r>
              <a:rPr lang="zh-CN" altLang="en-US" sz="1600" dirty="0"/>
              <a:t>只有一个</a:t>
            </a:r>
            <a:r>
              <a:rPr lang="en-US" altLang="zh-CN" sz="1600" dirty="0"/>
              <a:t>L1 cache</a:t>
            </a:r>
            <a:r>
              <a:rPr lang="zh-CN" altLang="en-US" sz="1600" dirty="0"/>
              <a:t>，直接映射、直写和写分配，块大小为</a:t>
            </a:r>
            <a:r>
              <a:rPr lang="en-US" altLang="zh-CN" sz="1600" dirty="0"/>
              <a:t>8</a:t>
            </a:r>
            <a:r>
              <a:rPr lang="zh-CN" altLang="en-US" sz="1600" dirty="0"/>
              <a:t>字节</a:t>
            </a:r>
            <a:endParaRPr lang="en-US" altLang="zh-CN" sz="1600" dirty="0"/>
          </a:p>
          <a:p>
            <a:pPr lvl="1"/>
            <a:r>
              <a:rPr lang="en-US" altLang="zh-CN" sz="1600" dirty="0"/>
              <a:t>Cache</a:t>
            </a:r>
            <a:r>
              <a:rPr lang="zh-CN" altLang="en-US" sz="1600" dirty="0"/>
              <a:t>大小为</a:t>
            </a:r>
            <a:r>
              <a:rPr lang="en-US" altLang="zh-CN" sz="1600" dirty="0"/>
              <a:t>16</a:t>
            </a:r>
            <a:r>
              <a:rPr lang="zh-CN" altLang="en-US" sz="1600" dirty="0"/>
              <a:t>字节，开始为空</a:t>
            </a:r>
            <a:endParaRPr lang="en-US" altLang="zh-CN" sz="1600" dirty="0"/>
          </a:p>
          <a:p>
            <a:pPr lvl="1"/>
            <a:r>
              <a:rPr lang="en-US" altLang="zh-CN" sz="1600" dirty="0" err="1"/>
              <a:t>Src</a:t>
            </a:r>
            <a:r>
              <a:rPr lang="zh-CN" altLang="en-US" sz="1600" dirty="0"/>
              <a:t>和</a:t>
            </a:r>
            <a:r>
              <a:rPr lang="en-US" altLang="zh-CN" sz="1600" dirty="0" err="1"/>
              <a:t>dst</a:t>
            </a:r>
            <a:r>
              <a:rPr lang="zh-CN" altLang="en-US" sz="1600" dirty="0"/>
              <a:t>数组访问分别是读和写不命中的唯一来源</a:t>
            </a:r>
          </a:p>
        </p:txBody>
      </p:sp>
      <p:sp>
        <p:nvSpPr>
          <p:cNvPr id="5" name="矩形 4">
            <a:extLst>
              <a:ext uri="{FF2B5EF4-FFF2-40B4-BE49-F238E27FC236}">
                <a16:creationId xmlns:a16="http://schemas.microsoft.com/office/drawing/2014/main" id="{5E6166C9-6628-44AD-AD9D-DEA4AC9F7DBB}"/>
              </a:ext>
            </a:extLst>
          </p:cNvPr>
          <p:cNvSpPr/>
          <p:nvPr/>
        </p:nvSpPr>
        <p:spPr>
          <a:xfrm>
            <a:off x="179512" y="3645024"/>
            <a:ext cx="3384376" cy="1872208"/>
          </a:xfrm>
          <a:prstGeom prst="rect">
            <a:avLst/>
          </a:prstGeom>
          <a:scene3d>
            <a:camera prst="orthographicFront"/>
            <a:lightRig rig="threePt" dir="t"/>
          </a:scene3d>
          <a:sp3d>
            <a:bevelT prst="relaxedInset"/>
          </a:sp3d>
        </p:spPr>
        <p:style>
          <a:lnRef idx="1">
            <a:schemeClr val="accent1"/>
          </a:lnRef>
          <a:fillRef idx="2">
            <a:schemeClr val="accent1"/>
          </a:fillRef>
          <a:effectRef idx="1">
            <a:schemeClr val="accent1"/>
          </a:effectRef>
          <a:fontRef idx="minor">
            <a:schemeClr val="dk1"/>
          </a:fontRef>
        </p:style>
        <p:txBody>
          <a:bodyPr rtlCol="0" anchor="ctr"/>
          <a:lstStyle/>
          <a:p>
            <a:pPr>
              <a:tabLst>
                <a:tab pos="457200" algn="l"/>
              </a:tabLst>
            </a:pPr>
            <a:r>
              <a:rPr lang="en-US" altLang="zh-CN" sz="1100" dirty="0">
                <a:latin typeface="Courier New" charset="0"/>
              </a:rPr>
              <a:t>Typedef int array[2][2]</a:t>
            </a:r>
          </a:p>
          <a:p>
            <a:pPr>
              <a:tabLst>
                <a:tab pos="457200" algn="l"/>
              </a:tabLst>
            </a:pPr>
            <a:r>
              <a:rPr lang="en-US" altLang="zh-CN" sz="1100" dirty="0">
                <a:latin typeface="Courier New" charset="0"/>
              </a:rPr>
              <a:t>Void transpose1(array </a:t>
            </a:r>
            <a:r>
              <a:rPr lang="en-US" altLang="zh-CN" sz="1100" dirty="0" err="1">
                <a:latin typeface="Courier New" charset="0"/>
              </a:rPr>
              <a:t>dst</a:t>
            </a:r>
            <a:r>
              <a:rPr lang="en-US" altLang="zh-CN" sz="1100" dirty="0">
                <a:latin typeface="Courier New" charset="0"/>
              </a:rPr>
              <a:t>, array </a:t>
            </a:r>
            <a:r>
              <a:rPr lang="en-US" altLang="zh-CN" sz="1100" dirty="0" err="1">
                <a:latin typeface="Courier New" charset="0"/>
              </a:rPr>
              <a:t>src</a:t>
            </a:r>
            <a:r>
              <a:rPr lang="en-US" altLang="zh-CN" sz="1100" dirty="0">
                <a:latin typeface="Courier New" charset="0"/>
              </a:rPr>
              <a:t>)</a:t>
            </a:r>
          </a:p>
          <a:p>
            <a:pPr>
              <a:tabLst>
                <a:tab pos="457200" algn="l"/>
              </a:tabLst>
            </a:pPr>
            <a:r>
              <a:rPr lang="en-US" altLang="zh-CN" sz="1100" dirty="0">
                <a:latin typeface="Courier New" charset="0"/>
              </a:rPr>
              <a:t>{</a:t>
            </a:r>
          </a:p>
          <a:p>
            <a:pPr>
              <a:tabLst>
                <a:tab pos="457200" algn="l"/>
              </a:tabLst>
            </a:pPr>
            <a:r>
              <a:rPr lang="en-US" altLang="zh-CN" sz="1100" dirty="0">
                <a:latin typeface="Courier New" charset="0"/>
              </a:rPr>
              <a:t>	int </a:t>
            </a:r>
            <a:r>
              <a:rPr lang="en-US" altLang="zh-CN" sz="1100" dirty="0" err="1">
                <a:latin typeface="Courier New" charset="0"/>
              </a:rPr>
              <a:t>I,j</a:t>
            </a:r>
            <a:r>
              <a:rPr lang="en-US" altLang="zh-CN" sz="1100" dirty="0">
                <a:latin typeface="Courier New" charset="0"/>
              </a:rPr>
              <a:t>;</a:t>
            </a:r>
          </a:p>
          <a:p>
            <a:pPr>
              <a:tabLst>
                <a:tab pos="457200" algn="l"/>
              </a:tabLst>
            </a:pPr>
            <a:r>
              <a:rPr lang="en-US" altLang="zh-CN" sz="1100" dirty="0">
                <a:latin typeface="Courier New" charset="0"/>
              </a:rPr>
              <a:t>	for(</a:t>
            </a:r>
            <a:r>
              <a:rPr lang="en-US" altLang="zh-CN" sz="1100" dirty="0" err="1">
                <a:latin typeface="Courier New" charset="0"/>
              </a:rPr>
              <a:t>i</a:t>
            </a:r>
            <a:r>
              <a:rPr lang="en-US" altLang="zh-CN" sz="1100" dirty="0">
                <a:latin typeface="Courier New" charset="0"/>
              </a:rPr>
              <a:t>=0;i&lt;2;i++){</a:t>
            </a:r>
          </a:p>
          <a:p>
            <a:pPr>
              <a:tabLst>
                <a:tab pos="457200" algn="l"/>
              </a:tabLst>
            </a:pPr>
            <a:r>
              <a:rPr lang="en-US" altLang="zh-CN" sz="1100" dirty="0">
                <a:latin typeface="Courier New" charset="0"/>
              </a:rPr>
              <a:t>		for(j=0;j&lt;2;j++){</a:t>
            </a:r>
          </a:p>
          <a:p>
            <a:pPr>
              <a:tabLst>
                <a:tab pos="457200" algn="l"/>
              </a:tabLst>
            </a:pPr>
            <a:r>
              <a:rPr lang="en-US" altLang="zh-CN" sz="1100" dirty="0">
                <a:latin typeface="Courier New" charset="0"/>
              </a:rPr>
              <a:t>		    </a:t>
            </a:r>
            <a:r>
              <a:rPr lang="en-US" altLang="zh-CN" sz="1100" dirty="0" err="1">
                <a:latin typeface="Courier New" charset="0"/>
              </a:rPr>
              <a:t>dst</a:t>
            </a:r>
            <a:r>
              <a:rPr lang="en-US" altLang="zh-CN" sz="1100" dirty="0">
                <a:latin typeface="Courier New" charset="0"/>
              </a:rPr>
              <a:t>[j][</a:t>
            </a:r>
            <a:r>
              <a:rPr lang="en-US" altLang="zh-CN" sz="1100" dirty="0" err="1">
                <a:latin typeface="Courier New" charset="0"/>
              </a:rPr>
              <a:t>i</a:t>
            </a:r>
            <a:r>
              <a:rPr lang="en-US" altLang="zh-CN" sz="1100" dirty="0">
                <a:latin typeface="Courier New" charset="0"/>
              </a:rPr>
              <a:t>]=</a:t>
            </a:r>
            <a:r>
              <a:rPr lang="en-US" altLang="zh-CN" sz="1100" dirty="0" err="1">
                <a:latin typeface="Courier New" charset="0"/>
              </a:rPr>
              <a:t>src</a:t>
            </a:r>
            <a:r>
              <a:rPr lang="en-US" altLang="zh-CN" sz="1100" dirty="0">
                <a:latin typeface="Courier New" charset="0"/>
              </a:rPr>
              <a:t>[</a:t>
            </a:r>
            <a:r>
              <a:rPr lang="en-US" altLang="zh-CN" sz="1100" dirty="0" err="1">
                <a:latin typeface="Courier New" charset="0"/>
              </a:rPr>
              <a:t>i</a:t>
            </a:r>
            <a:r>
              <a:rPr lang="en-US" altLang="zh-CN" sz="1100" dirty="0">
                <a:latin typeface="Courier New" charset="0"/>
              </a:rPr>
              <a:t>][j];</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a:t>
            </a:r>
          </a:p>
        </p:txBody>
      </p:sp>
      <p:sp>
        <p:nvSpPr>
          <p:cNvPr id="7" name="矩形 6">
            <a:extLst>
              <a:ext uri="{FF2B5EF4-FFF2-40B4-BE49-F238E27FC236}">
                <a16:creationId xmlns:a16="http://schemas.microsoft.com/office/drawing/2014/main" id="{0E783785-5B43-4996-A514-1CBBF77A8413}"/>
              </a:ext>
            </a:extLst>
          </p:cNvPr>
          <p:cNvSpPr/>
          <p:nvPr/>
        </p:nvSpPr>
        <p:spPr>
          <a:xfrm>
            <a:off x="4545898" y="364502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14C47D05-2EDA-4B97-9F01-CE004E1C14C8}"/>
              </a:ext>
            </a:extLst>
          </p:cNvPr>
          <p:cNvSpPr/>
          <p:nvPr/>
        </p:nvSpPr>
        <p:spPr>
          <a:xfrm>
            <a:off x="5409994" y="364502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5135F39-9464-42F3-8C03-CBFC3077CC1E}"/>
              </a:ext>
            </a:extLst>
          </p:cNvPr>
          <p:cNvSpPr/>
          <p:nvPr/>
        </p:nvSpPr>
        <p:spPr>
          <a:xfrm>
            <a:off x="6274090" y="3646800"/>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FBD69A26-7DCA-456A-9858-EE5381B2389D}"/>
              </a:ext>
            </a:extLst>
          </p:cNvPr>
          <p:cNvSpPr/>
          <p:nvPr/>
        </p:nvSpPr>
        <p:spPr>
          <a:xfrm>
            <a:off x="7138186" y="3646800"/>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62F3F27F-AA6E-4C2A-89EC-EECB78171CBB}"/>
              </a:ext>
            </a:extLst>
          </p:cNvPr>
          <p:cNvSpPr/>
          <p:nvPr/>
        </p:nvSpPr>
        <p:spPr>
          <a:xfrm>
            <a:off x="4545898" y="4003288"/>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17159004-DD37-4BA9-A3F7-82ED9C122306}"/>
              </a:ext>
            </a:extLst>
          </p:cNvPr>
          <p:cNvSpPr/>
          <p:nvPr/>
        </p:nvSpPr>
        <p:spPr>
          <a:xfrm>
            <a:off x="5409994" y="4003288"/>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87D8933D-126E-4A36-85E3-55943492AF17}"/>
              </a:ext>
            </a:extLst>
          </p:cNvPr>
          <p:cNvSpPr/>
          <p:nvPr/>
        </p:nvSpPr>
        <p:spPr>
          <a:xfrm>
            <a:off x="6274090" y="400506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06C6A205-40B7-4212-833E-D4918B3F0A82}"/>
              </a:ext>
            </a:extLst>
          </p:cNvPr>
          <p:cNvSpPr/>
          <p:nvPr/>
        </p:nvSpPr>
        <p:spPr>
          <a:xfrm>
            <a:off x="7138186" y="400506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1716E3B5-ECBD-4185-B823-AEB775507257}"/>
              </a:ext>
            </a:extLst>
          </p:cNvPr>
          <p:cNvSpPr/>
          <p:nvPr/>
        </p:nvSpPr>
        <p:spPr>
          <a:xfrm>
            <a:off x="4545898" y="2852936"/>
            <a:ext cx="1728192"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6" name="矩形 15">
            <a:extLst>
              <a:ext uri="{FF2B5EF4-FFF2-40B4-BE49-F238E27FC236}">
                <a16:creationId xmlns:a16="http://schemas.microsoft.com/office/drawing/2014/main" id="{CF747EAB-5507-4FCD-9D16-779170C91B02}"/>
              </a:ext>
            </a:extLst>
          </p:cNvPr>
          <p:cNvSpPr/>
          <p:nvPr/>
        </p:nvSpPr>
        <p:spPr>
          <a:xfrm>
            <a:off x="6274090" y="2852936"/>
            <a:ext cx="1728192"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7" name="矩形 16">
            <a:extLst>
              <a:ext uri="{FF2B5EF4-FFF2-40B4-BE49-F238E27FC236}">
                <a16:creationId xmlns:a16="http://schemas.microsoft.com/office/drawing/2014/main" id="{F49A0BE6-D93D-4029-8F81-ECDDE7302155}"/>
              </a:ext>
            </a:extLst>
          </p:cNvPr>
          <p:cNvSpPr/>
          <p:nvPr/>
        </p:nvSpPr>
        <p:spPr>
          <a:xfrm>
            <a:off x="3781603" y="2843644"/>
            <a:ext cx="797014" cy="400110"/>
          </a:xfrm>
          <a:prstGeom prst="rect">
            <a:avLst/>
          </a:prstGeom>
        </p:spPr>
        <p:txBody>
          <a:bodyPr wrap="none">
            <a:spAutoFit/>
          </a:bodyPr>
          <a:lstStyle/>
          <a:p>
            <a:pPr algn="ctr"/>
            <a:r>
              <a:rPr lang="en-US" altLang="zh-CN" sz="2000" i="1" dirty="0">
                <a:latin typeface="Times New Roman" panose="02020603050405020304" pitchFamily="18" charset="0"/>
                <a:cs typeface="Times New Roman" panose="02020603050405020304" pitchFamily="18" charset="0"/>
              </a:rPr>
              <a:t>cache</a:t>
            </a:r>
            <a:endParaRPr lang="zh-CN" altLang="en-US" sz="2000"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3D1E52B4-E92C-4C55-8BF7-6AC77924717D}"/>
              </a:ext>
            </a:extLst>
          </p:cNvPr>
          <p:cNvSpPr/>
          <p:nvPr/>
        </p:nvSpPr>
        <p:spPr>
          <a:xfrm>
            <a:off x="3589039" y="3716997"/>
            <a:ext cx="1037463" cy="707886"/>
          </a:xfrm>
          <a:prstGeom prst="rect">
            <a:avLst/>
          </a:prstGeom>
        </p:spPr>
        <p:txBody>
          <a:bodyPr wrap="none">
            <a:spAutoFit/>
          </a:bodyPr>
          <a:lstStyle/>
          <a:p>
            <a:pPr algn="ctr"/>
            <a:r>
              <a:rPr lang="en-US" altLang="zh-CN" sz="2000" i="1" dirty="0">
                <a:latin typeface="Times New Roman" panose="02020603050405020304" pitchFamily="18" charset="0"/>
                <a:cs typeface="Times New Roman" panose="02020603050405020304" pitchFamily="18" charset="0"/>
              </a:rPr>
              <a:t>Main</a:t>
            </a:r>
          </a:p>
          <a:p>
            <a:pPr algn="ctr"/>
            <a:r>
              <a:rPr lang="en-US" altLang="zh-CN" sz="2000" i="1" dirty="0">
                <a:latin typeface="Times New Roman" panose="02020603050405020304" pitchFamily="18" charset="0"/>
                <a:cs typeface="Times New Roman" panose="02020603050405020304" pitchFamily="18" charset="0"/>
              </a:rPr>
              <a:t>memory</a:t>
            </a:r>
            <a:endParaRPr lang="zh-CN" altLang="en-US" sz="2000"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D7495723-0BF6-497D-BE05-A8709E4F86F0}"/>
              </a:ext>
            </a:extLst>
          </p:cNvPr>
          <p:cNvSpPr/>
          <p:nvPr/>
        </p:nvSpPr>
        <p:spPr>
          <a:xfrm>
            <a:off x="4545898" y="471186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F7A6FD5F-A251-44AE-A852-16AE95EF9440}"/>
              </a:ext>
            </a:extLst>
          </p:cNvPr>
          <p:cNvSpPr/>
          <p:nvPr/>
        </p:nvSpPr>
        <p:spPr>
          <a:xfrm>
            <a:off x="5409994" y="471186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0C6FB43D-0FA7-4E1E-913A-908D3C44E1C6}"/>
              </a:ext>
            </a:extLst>
          </p:cNvPr>
          <p:cNvSpPr/>
          <p:nvPr/>
        </p:nvSpPr>
        <p:spPr>
          <a:xfrm>
            <a:off x="6274090" y="471364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C7A24B44-933B-4B50-B261-4588B7EC766B}"/>
              </a:ext>
            </a:extLst>
          </p:cNvPr>
          <p:cNvSpPr/>
          <p:nvPr/>
        </p:nvSpPr>
        <p:spPr>
          <a:xfrm>
            <a:off x="7138186" y="471364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3" name="矩形 22">
            <a:extLst>
              <a:ext uri="{FF2B5EF4-FFF2-40B4-BE49-F238E27FC236}">
                <a16:creationId xmlns:a16="http://schemas.microsoft.com/office/drawing/2014/main" id="{DA365E34-B585-464F-9BB4-EE76ACF04BFC}"/>
              </a:ext>
            </a:extLst>
          </p:cNvPr>
          <p:cNvSpPr/>
          <p:nvPr/>
        </p:nvSpPr>
        <p:spPr>
          <a:xfrm>
            <a:off x="4545898" y="554055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BB2C5507-DE2C-4142-B531-43E04220F4E4}"/>
              </a:ext>
            </a:extLst>
          </p:cNvPr>
          <p:cNvSpPr/>
          <p:nvPr/>
        </p:nvSpPr>
        <p:spPr>
          <a:xfrm>
            <a:off x="5409994" y="554055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5457433B-649D-4F3B-A89D-B67D31285C9E}"/>
              </a:ext>
            </a:extLst>
          </p:cNvPr>
          <p:cNvSpPr/>
          <p:nvPr/>
        </p:nvSpPr>
        <p:spPr>
          <a:xfrm>
            <a:off x="6274090" y="554233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ADA71872-BCA2-4032-9830-8449DD4B9562}"/>
              </a:ext>
            </a:extLst>
          </p:cNvPr>
          <p:cNvSpPr/>
          <p:nvPr/>
        </p:nvSpPr>
        <p:spPr>
          <a:xfrm>
            <a:off x="7138186" y="554233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4943C9F8-5EBC-478E-A001-133ED8FD81FE}"/>
              </a:ext>
            </a:extLst>
          </p:cNvPr>
          <p:cNvSpPr/>
          <p:nvPr/>
        </p:nvSpPr>
        <p:spPr>
          <a:xfrm>
            <a:off x="4554202" y="507190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8" name="矩形 27">
            <a:extLst>
              <a:ext uri="{FF2B5EF4-FFF2-40B4-BE49-F238E27FC236}">
                <a16:creationId xmlns:a16="http://schemas.microsoft.com/office/drawing/2014/main" id="{F1326F42-78A6-4913-AE2B-26F3A47DD714}"/>
              </a:ext>
            </a:extLst>
          </p:cNvPr>
          <p:cNvSpPr/>
          <p:nvPr/>
        </p:nvSpPr>
        <p:spPr>
          <a:xfrm>
            <a:off x="5418298" y="507190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9" name="矩形 28">
            <a:extLst>
              <a:ext uri="{FF2B5EF4-FFF2-40B4-BE49-F238E27FC236}">
                <a16:creationId xmlns:a16="http://schemas.microsoft.com/office/drawing/2014/main" id="{684BD538-DD6D-4ADE-B3C3-F20069C88744}"/>
              </a:ext>
            </a:extLst>
          </p:cNvPr>
          <p:cNvSpPr/>
          <p:nvPr/>
        </p:nvSpPr>
        <p:spPr>
          <a:xfrm>
            <a:off x="6282394" y="507368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0" name="矩形 29">
            <a:extLst>
              <a:ext uri="{FF2B5EF4-FFF2-40B4-BE49-F238E27FC236}">
                <a16:creationId xmlns:a16="http://schemas.microsoft.com/office/drawing/2014/main" id="{307B3543-54E4-49F1-9167-5608B300F5CC}"/>
              </a:ext>
            </a:extLst>
          </p:cNvPr>
          <p:cNvSpPr/>
          <p:nvPr/>
        </p:nvSpPr>
        <p:spPr>
          <a:xfrm>
            <a:off x="7146490" y="507368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1" name="矩形 30">
            <a:extLst>
              <a:ext uri="{FF2B5EF4-FFF2-40B4-BE49-F238E27FC236}">
                <a16:creationId xmlns:a16="http://schemas.microsoft.com/office/drawing/2014/main" id="{1D1DAEC5-4A07-42C9-BBE4-382054C70972}"/>
              </a:ext>
            </a:extLst>
          </p:cNvPr>
          <p:cNvSpPr/>
          <p:nvPr/>
        </p:nvSpPr>
        <p:spPr>
          <a:xfrm>
            <a:off x="4545898"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3C6C849F-E7D5-4D01-8E45-E958E8CD23EA}"/>
              </a:ext>
            </a:extLst>
          </p:cNvPr>
          <p:cNvSpPr/>
          <p:nvPr/>
        </p:nvSpPr>
        <p:spPr>
          <a:xfrm>
            <a:off x="5409994"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3" name="矩形 32">
            <a:extLst>
              <a:ext uri="{FF2B5EF4-FFF2-40B4-BE49-F238E27FC236}">
                <a16:creationId xmlns:a16="http://schemas.microsoft.com/office/drawing/2014/main" id="{96A3930A-4E29-4DC5-86AF-B466272DA777}"/>
              </a:ext>
            </a:extLst>
          </p:cNvPr>
          <p:cNvSpPr/>
          <p:nvPr/>
        </p:nvSpPr>
        <p:spPr>
          <a:xfrm>
            <a:off x="6274090" y="590237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4" name="矩形 33">
            <a:extLst>
              <a:ext uri="{FF2B5EF4-FFF2-40B4-BE49-F238E27FC236}">
                <a16:creationId xmlns:a16="http://schemas.microsoft.com/office/drawing/2014/main" id="{F2BC75AB-1FFB-4AD0-93DC-A63B13409B00}"/>
              </a:ext>
            </a:extLst>
          </p:cNvPr>
          <p:cNvSpPr/>
          <p:nvPr/>
        </p:nvSpPr>
        <p:spPr>
          <a:xfrm>
            <a:off x="7138186" y="590237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7" name="矩形 36">
            <a:extLst>
              <a:ext uri="{FF2B5EF4-FFF2-40B4-BE49-F238E27FC236}">
                <a16:creationId xmlns:a16="http://schemas.microsoft.com/office/drawing/2014/main" id="{26E8A5FA-0851-4A9C-9C69-E53FF43BE126}"/>
              </a:ext>
            </a:extLst>
          </p:cNvPr>
          <p:cNvSpPr/>
          <p:nvPr/>
        </p:nvSpPr>
        <p:spPr>
          <a:xfrm>
            <a:off x="3783592" y="5247280"/>
            <a:ext cx="519693" cy="646331"/>
          </a:xfrm>
          <a:prstGeom prst="rect">
            <a:avLst/>
          </a:prstGeom>
        </p:spPr>
        <p:txBody>
          <a:bodyPr wrap="none">
            <a:spAutoFit/>
          </a:bodyPr>
          <a:lstStyle/>
          <a:p>
            <a:pPr algn="ctr"/>
            <a:r>
              <a:rPr lang="en-US" altLang="zh-CN" i="1" dirty="0" err="1">
                <a:latin typeface="Times New Roman" panose="02020603050405020304" pitchFamily="18" charset="0"/>
                <a:cs typeface="Times New Roman" panose="02020603050405020304" pitchFamily="18" charset="0"/>
              </a:rPr>
              <a:t>i</a:t>
            </a:r>
            <a:r>
              <a:rPr lang="en-US" altLang="zh-CN" i="1" dirty="0">
                <a:latin typeface="Times New Roman" panose="02020603050405020304" pitchFamily="18" charset="0"/>
                <a:cs typeface="Times New Roman" panose="02020603050405020304" pitchFamily="18" charset="0"/>
              </a:rPr>
              <a:t>=0</a:t>
            </a:r>
          </a:p>
          <a:p>
            <a:pPr algn="ctr"/>
            <a:r>
              <a:rPr lang="en-US" altLang="zh-CN" i="1" dirty="0">
                <a:latin typeface="Times New Roman" panose="02020603050405020304" pitchFamily="18" charset="0"/>
                <a:cs typeface="Times New Roman" panose="02020603050405020304" pitchFamily="18" charset="0"/>
              </a:rPr>
              <a:t>j=0</a:t>
            </a:r>
            <a:endParaRPr lang="zh-CN" altLang="en-US" dirty="0">
              <a:latin typeface="Times New Roman" panose="02020603050405020304" pitchFamily="18" charset="0"/>
              <a:cs typeface="Times New Roman" panose="02020603050405020304" pitchFamily="18" charset="0"/>
            </a:endParaRPr>
          </a:p>
        </p:txBody>
      </p:sp>
      <p:sp>
        <p:nvSpPr>
          <p:cNvPr id="38" name="矩形 37">
            <a:extLst>
              <a:ext uri="{FF2B5EF4-FFF2-40B4-BE49-F238E27FC236}">
                <a16:creationId xmlns:a16="http://schemas.microsoft.com/office/drawing/2014/main" id="{4C42AB16-7ED5-4337-A712-B3600DC3CAA8}"/>
              </a:ext>
            </a:extLst>
          </p:cNvPr>
          <p:cNvSpPr/>
          <p:nvPr/>
        </p:nvSpPr>
        <p:spPr>
          <a:xfrm>
            <a:off x="4554202" y="3645024"/>
            <a:ext cx="1719888" cy="356488"/>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cxnSp>
        <p:nvCxnSpPr>
          <p:cNvPr id="40" name="直接箭头连接符 39">
            <a:extLst>
              <a:ext uri="{FF2B5EF4-FFF2-40B4-BE49-F238E27FC236}">
                <a16:creationId xmlns:a16="http://schemas.microsoft.com/office/drawing/2014/main" id="{22F19012-62B3-45D3-8BC8-9AFDB3869FD3}"/>
              </a:ext>
            </a:extLst>
          </p:cNvPr>
          <p:cNvCxnSpPr>
            <a:cxnSpLocks/>
          </p:cNvCxnSpPr>
          <p:nvPr/>
        </p:nvCxnSpPr>
        <p:spPr>
          <a:xfrm flipH="1" flipV="1">
            <a:off x="5073819" y="3212976"/>
            <a:ext cx="4152" cy="4320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2" name="矩形 41">
            <a:extLst>
              <a:ext uri="{FF2B5EF4-FFF2-40B4-BE49-F238E27FC236}">
                <a16:creationId xmlns:a16="http://schemas.microsoft.com/office/drawing/2014/main" id="{D1640E4F-D2AE-48C0-99CD-0C58F6CD13B4}"/>
              </a:ext>
            </a:extLst>
          </p:cNvPr>
          <p:cNvSpPr/>
          <p:nvPr/>
        </p:nvSpPr>
        <p:spPr>
          <a:xfrm>
            <a:off x="4550050" y="5537123"/>
            <a:ext cx="1719888" cy="356488"/>
          </a:xfrm>
          <a:prstGeom prst="rect">
            <a:avLst/>
          </a:prstGeom>
          <a:solidFill>
            <a:schemeClr val="accent6">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cxnSp>
        <p:nvCxnSpPr>
          <p:cNvPr id="43" name="直接箭头连接符 42">
            <a:extLst>
              <a:ext uri="{FF2B5EF4-FFF2-40B4-BE49-F238E27FC236}">
                <a16:creationId xmlns:a16="http://schemas.microsoft.com/office/drawing/2014/main" id="{9CDEB71C-C169-489E-A417-A89AFF33B71C}"/>
              </a:ext>
            </a:extLst>
          </p:cNvPr>
          <p:cNvCxnSpPr>
            <a:cxnSpLocks/>
          </p:cNvCxnSpPr>
          <p:nvPr/>
        </p:nvCxnSpPr>
        <p:spPr>
          <a:xfrm flipV="1">
            <a:off x="5265978" y="3212976"/>
            <a:ext cx="8304" cy="2317162"/>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305101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wipe(down)">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fade">
                                      <p:cBhvr>
                                        <p:cTn id="16" dur="500"/>
                                        <p:tgtEl>
                                          <p:spTgt spid="42"/>
                                        </p:tgtEl>
                                      </p:cBhvr>
                                    </p:animEffect>
                                  </p:childTnLst>
                                </p:cTn>
                              </p:par>
                            </p:childTnLst>
                          </p:cTn>
                        </p:par>
                        <p:par>
                          <p:cTn id="17" fill="hold">
                            <p:stCondLst>
                              <p:cond delay="500"/>
                            </p:stCondLst>
                            <p:childTnLst>
                              <p:par>
                                <p:cTn id="18" presetID="22" presetClass="entr" presetSubtype="4" fill="hold" nodeType="after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wipe(down)">
                                      <p:cBhvr>
                                        <p:cTn id="2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2" grpId="0" animBg="1"/>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0A5860-8F00-4FB3-BDF7-3F2B7DA5D58E}"/>
              </a:ext>
            </a:extLst>
          </p:cNvPr>
          <p:cNvSpPr>
            <a:spLocks noGrp="1"/>
          </p:cNvSpPr>
          <p:nvPr>
            <p:ph type="title"/>
          </p:nvPr>
        </p:nvSpPr>
        <p:spPr>
          <a:xfrm>
            <a:off x="22425" y="183632"/>
            <a:ext cx="7592093" cy="762000"/>
          </a:xfrm>
        </p:spPr>
        <p:txBody>
          <a:bodyPr>
            <a:normAutofit/>
          </a:bodyPr>
          <a:lstStyle/>
          <a:p>
            <a:r>
              <a:rPr lang="zh-CN" altLang="en-US" dirty="0"/>
              <a:t>练习题：转置矩阵</a:t>
            </a:r>
          </a:p>
        </p:txBody>
      </p:sp>
      <p:sp>
        <p:nvSpPr>
          <p:cNvPr id="3" name="内容占位符 2">
            <a:extLst>
              <a:ext uri="{FF2B5EF4-FFF2-40B4-BE49-F238E27FC236}">
                <a16:creationId xmlns:a16="http://schemas.microsoft.com/office/drawing/2014/main" id="{7E19406D-1562-4751-811F-0B020EA4BEF1}"/>
              </a:ext>
            </a:extLst>
          </p:cNvPr>
          <p:cNvSpPr>
            <a:spLocks noGrp="1"/>
          </p:cNvSpPr>
          <p:nvPr>
            <p:ph idx="1"/>
          </p:nvPr>
        </p:nvSpPr>
        <p:spPr>
          <a:xfrm>
            <a:off x="457200" y="837034"/>
            <a:ext cx="8229600" cy="1872208"/>
          </a:xfrm>
        </p:spPr>
        <p:txBody>
          <a:bodyPr>
            <a:normAutofit/>
          </a:bodyPr>
          <a:lstStyle/>
          <a:p>
            <a:r>
              <a:rPr lang="zh-CN" altLang="en-US" sz="1600" dirty="0"/>
              <a:t>假设：</a:t>
            </a:r>
            <a:endParaRPr lang="en-US" altLang="zh-CN" sz="1600" dirty="0"/>
          </a:p>
          <a:p>
            <a:pPr lvl="1"/>
            <a:r>
              <a:rPr lang="en-US" altLang="zh-CN" sz="1600" dirty="0" err="1"/>
              <a:t>Sizeof</a:t>
            </a:r>
            <a:r>
              <a:rPr lang="en-US" altLang="zh-CN" sz="1600" dirty="0"/>
              <a:t>(int)=4</a:t>
            </a:r>
          </a:p>
          <a:p>
            <a:pPr lvl="1"/>
            <a:r>
              <a:rPr lang="en-US" altLang="zh-CN" sz="1600" dirty="0" err="1"/>
              <a:t>Src</a:t>
            </a:r>
            <a:r>
              <a:rPr lang="zh-CN" altLang="en-US" sz="1600" dirty="0"/>
              <a:t>数组从地址</a:t>
            </a:r>
            <a:r>
              <a:rPr lang="en-US" altLang="zh-CN" sz="1600" dirty="0"/>
              <a:t>0</a:t>
            </a:r>
            <a:r>
              <a:rPr lang="zh-CN" altLang="en-US" sz="1600" dirty="0"/>
              <a:t>开始，</a:t>
            </a:r>
            <a:r>
              <a:rPr lang="en-US" altLang="zh-CN" sz="1600" dirty="0" err="1"/>
              <a:t>dst</a:t>
            </a:r>
            <a:r>
              <a:rPr lang="zh-CN" altLang="en-US" sz="1600" dirty="0"/>
              <a:t>数组从地址</a:t>
            </a:r>
            <a:r>
              <a:rPr lang="en-US" altLang="zh-CN" sz="1600" dirty="0"/>
              <a:t>16</a:t>
            </a:r>
            <a:r>
              <a:rPr lang="zh-CN" altLang="en-US" sz="1600" dirty="0"/>
              <a:t>开始</a:t>
            </a:r>
            <a:endParaRPr lang="en-US" altLang="zh-CN" sz="1600" dirty="0"/>
          </a:p>
          <a:p>
            <a:pPr lvl="1"/>
            <a:r>
              <a:rPr lang="zh-CN" altLang="en-US" sz="1600" dirty="0"/>
              <a:t>只有一个</a:t>
            </a:r>
            <a:r>
              <a:rPr lang="en-US" altLang="zh-CN" sz="1600" dirty="0"/>
              <a:t>L1 cache</a:t>
            </a:r>
            <a:r>
              <a:rPr lang="zh-CN" altLang="en-US" sz="1600" dirty="0"/>
              <a:t>，直接映射、直写和写分配，块大小为</a:t>
            </a:r>
            <a:r>
              <a:rPr lang="en-US" altLang="zh-CN" sz="1600" dirty="0"/>
              <a:t>8</a:t>
            </a:r>
            <a:r>
              <a:rPr lang="zh-CN" altLang="en-US" sz="1600" dirty="0"/>
              <a:t>字节</a:t>
            </a:r>
            <a:endParaRPr lang="en-US" altLang="zh-CN" sz="1600" dirty="0"/>
          </a:p>
          <a:p>
            <a:pPr lvl="1"/>
            <a:r>
              <a:rPr lang="en-US" altLang="zh-CN" sz="1600" dirty="0"/>
              <a:t>Cache</a:t>
            </a:r>
            <a:r>
              <a:rPr lang="zh-CN" altLang="en-US" sz="1600" dirty="0"/>
              <a:t>大小为</a:t>
            </a:r>
            <a:r>
              <a:rPr lang="en-US" altLang="zh-CN" sz="1600" dirty="0"/>
              <a:t>16</a:t>
            </a:r>
            <a:r>
              <a:rPr lang="zh-CN" altLang="en-US" sz="1600" dirty="0"/>
              <a:t>字节，开始为空</a:t>
            </a:r>
            <a:endParaRPr lang="en-US" altLang="zh-CN" sz="1600" dirty="0"/>
          </a:p>
          <a:p>
            <a:pPr lvl="1"/>
            <a:r>
              <a:rPr lang="en-US" altLang="zh-CN" sz="1600" dirty="0" err="1"/>
              <a:t>Src</a:t>
            </a:r>
            <a:r>
              <a:rPr lang="zh-CN" altLang="en-US" sz="1600" dirty="0"/>
              <a:t>和</a:t>
            </a:r>
            <a:r>
              <a:rPr lang="en-US" altLang="zh-CN" sz="1600" dirty="0" err="1"/>
              <a:t>dst</a:t>
            </a:r>
            <a:r>
              <a:rPr lang="zh-CN" altLang="en-US" sz="1600" dirty="0"/>
              <a:t>数组访问分别是读和写不命中的唯一来源</a:t>
            </a:r>
          </a:p>
        </p:txBody>
      </p:sp>
      <p:sp>
        <p:nvSpPr>
          <p:cNvPr id="5" name="矩形 4">
            <a:extLst>
              <a:ext uri="{FF2B5EF4-FFF2-40B4-BE49-F238E27FC236}">
                <a16:creationId xmlns:a16="http://schemas.microsoft.com/office/drawing/2014/main" id="{5E6166C9-6628-44AD-AD9D-DEA4AC9F7DBB}"/>
              </a:ext>
            </a:extLst>
          </p:cNvPr>
          <p:cNvSpPr/>
          <p:nvPr/>
        </p:nvSpPr>
        <p:spPr>
          <a:xfrm>
            <a:off x="179512" y="3645024"/>
            <a:ext cx="3384376" cy="1872208"/>
          </a:xfrm>
          <a:prstGeom prst="rect">
            <a:avLst/>
          </a:prstGeom>
          <a:scene3d>
            <a:camera prst="orthographicFront"/>
            <a:lightRig rig="threePt" dir="t"/>
          </a:scene3d>
          <a:sp3d>
            <a:bevelT prst="relaxedInset"/>
          </a:sp3d>
        </p:spPr>
        <p:style>
          <a:lnRef idx="1">
            <a:schemeClr val="accent1"/>
          </a:lnRef>
          <a:fillRef idx="2">
            <a:schemeClr val="accent1"/>
          </a:fillRef>
          <a:effectRef idx="1">
            <a:schemeClr val="accent1"/>
          </a:effectRef>
          <a:fontRef idx="minor">
            <a:schemeClr val="dk1"/>
          </a:fontRef>
        </p:style>
        <p:txBody>
          <a:bodyPr rtlCol="0" anchor="ctr"/>
          <a:lstStyle/>
          <a:p>
            <a:pPr>
              <a:tabLst>
                <a:tab pos="457200" algn="l"/>
              </a:tabLst>
            </a:pPr>
            <a:r>
              <a:rPr lang="en-US" altLang="zh-CN" sz="1100" dirty="0">
                <a:latin typeface="Courier New" charset="0"/>
              </a:rPr>
              <a:t>Typedef int array[2][2]</a:t>
            </a:r>
          </a:p>
          <a:p>
            <a:pPr>
              <a:tabLst>
                <a:tab pos="457200" algn="l"/>
              </a:tabLst>
            </a:pPr>
            <a:r>
              <a:rPr lang="en-US" altLang="zh-CN" sz="1100" dirty="0">
                <a:latin typeface="Courier New" charset="0"/>
              </a:rPr>
              <a:t>Void transpose1(array </a:t>
            </a:r>
            <a:r>
              <a:rPr lang="en-US" altLang="zh-CN" sz="1100" dirty="0" err="1">
                <a:latin typeface="Courier New" charset="0"/>
              </a:rPr>
              <a:t>dst</a:t>
            </a:r>
            <a:r>
              <a:rPr lang="en-US" altLang="zh-CN" sz="1100" dirty="0">
                <a:latin typeface="Courier New" charset="0"/>
              </a:rPr>
              <a:t>, array </a:t>
            </a:r>
            <a:r>
              <a:rPr lang="en-US" altLang="zh-CN" sz="1100" dirty="0" err="1">
                <a:latin typeface="Courier New" charset="0"/>
              </a:rPr>
              <a:t>src</a:t>
            </a:r>
            <a:r>
              <a:rPr lang="en-US" altLang="zh-CN" sz="1100" dirty="0">
                <a:latin typeface="Courier New" charset="0"/>
              </a:rPr>
              <a:t>)</a:t>
            </a:r>
          </a:p>
          <a:p>
            <a:pPr>
              <a:tabLst>
                <a:tab pos="457200" algn="l"/>
              </a:tabLst>
            </a:pPr>
            <a:r>
              <a:rPr lang="en-US" altLang="zh-CN" sz="1100" dirty="0">
                <a:latin typeface="Courier New" charset="0"/>
              </a:rPr>
              <a:t>{</a:t>
            </a:r>
          </a:p>
          <a:p>
            <a:pPr>
              <a:tabLst>
                <a:tab pos="457200" algn="l"/>
              </a:tabLst>
            </a:pPr>
            <a:r>
              <a:rPr lang="en-US" altLang="zh-CN" sz="1100" dirty="0">
                <a:latin typeface="Courier New" charset="0"/>
              </a:rPr>
              <a:t>	int </a:t>
            </a:r>
            <a:r>
              <a:rPr lang="en-US" altLang="zh-CN" sz="1100" dirty="0" err="1">
                <a:latin typeface="Courier New" charset="0"/>
              </a:rPr>
              <a:t>I,j</a:t>
            </a:r>
            <a:r>
              <a:rPr lang="en-US" altLang="zh-CN" sz="1100" dirty="0">
                <a:latin typeface="Courier New" charset="0"/>
              </a:rPr>
              <a:t>;</a:t>
            </a:r>
          </a:p>
          <a:p>
            <a:pPr>
              <a:tabLst>
                <a:tab pos="457200" algn="l"/>
              </a:tabLst>
            </a:pPr>
            <a:r>
              <a:rPr lang="en-US" altLang="zh-CN" sz="1100" dirty="0">
                <a:latin typeface="Courier New" charset="0"/>
              </a:rPr>
              <a:t>	for(</a:t>
            </a:r>
            <a:r>
              <a:rPr lang="en-US" altLang="zh-CN" sz="1100" dirty="0" err="1">
                <a:latin typeface="Courier New" charset="0"/>
              </a:rPr>
              <a:t>i</a:t>
            </a:r>
            <a:r>
              <a:rPr lang="en-US" altLang="zh-CN" sz="1100" dirty="0">
                <a:latin typeface="Courier New" charset="0"/>
              </a:rPr>
              <a:t>=0;i&lt;2;i++){</a:t>
            </a:r>
          </a:p>
          <a:p>
            <a:pPr>
              <a:tabLst>
                <a:tab pos="457200" algn="l"/>
              </a:tabLst>
            </a:pPr>
            <a:r>
              <a:rPr lang="en-US" altLang="zh-CN" sz="1100" dirty="0">
                <a:latin typeface="Courier New" charset="0"/>
              </a:rPr>
              <a:t>		for(j=0;j&lt;2;j++){</a:t>
            </a:r>
          </a:p>
          <a:p>
            <a:pPr>
              <a:tabLst>
                <a:tab pos="457200" algn="l"/>
              </a:tabLst>
            </a:pPr>
            <a:r>
              <a:rPr lang="en-US" altLang="zh-CN" sz="1100" dirty="0">
                <a:latin typeface="Courier New" charset="0"/>
              </a:rPr>
              <a:t>		    </a:t>
            </a:r>
            <a:r>
              <a:rPr lang="en-US" altLang="zh-CN" sz="1100" dirty="0" err="1">
                <a:latin typeface="Courier New" charset="0"/>
              </a:rPr>
              <a:t>dst</a:t>
            </a:r>
            <a:r>
              <a:rPr lang="en-US" altLang="zh-CN" sz="1100" dirty="0">
                <a:latin typeface="Courier New" charset="0"/>
              </a:rPr>
              <a:t>[j][</a:t>
            </a:r>
            <a:r>
              <a:rPr lang="en-US" altLang="zh-CN" sz="1100" dirty="0" err="1">
                <a:latin typeface="Courier New" charset="0"/>
              </a:rPr>
              <a:t>i</a:t>
            </a:r>
            <a:r>
              <a:rPr lang="en-US" altLang="zh-CN" sz="1100" dirty="0">
                <a:latin typeface="Courier New" charset="0"/>
              </a:rPr>
              <a:t>]=</a:t>
            </a:r>
            <a:r>
              <a:rPr lang="en-US" altLang="zh-CN" sz="1100" dirty="0" err="1">
                <a:latin typeface="Courier New" charset="0"/>
              </a:rPr>
              <a:t>src</a:t>
            </a:r>
            <a:r>
              <a:rPr lang="en-US" altLang="zh-CN" sz="1100" dirty="0">
                <a:latin typeface="Courier New" charset="0"/>
              </a:rPr>
              <a:t>[</a:t>
            </a:r>
            <a:r>
              <a:rPr lang="en-US" altLang="zh-CN" sz="1100" dirty="0" err="1">
                <a:latin typeface="Courier New" charset="0"/>
              </a:rPr>
              <a:t>i</a:t>
            </a:r>
            <a:r>
              <a:rPr lang="en-US" altLang="zh-CN" sz="1100" dirty="0">
                <a:latin typeface="Courier New" charset="0"/>
              </a:rPr>
              <a:t>][j];</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a:t>
            </a:r>
          </a:p>
        </p:txBody>
      </p:sp>
      <p:sp>
        <p:nvSpPr>
          <p:cNvPr id="7" name="矩形 6">
            <a:extLst>
              <a:ext uri="{FF2B5EF4-FFF2-40B4-BE49-F238E27FC236}">
                <a16:creationId xmlns:a16="http://schemas.microsoft.com/office/drawing/2014/main" id="{0E783785-5B43-4996-A514-1CBBF77A8413}"/>
              </a:ext>
            </a:extLst>
          </p:cNvPr>
          <p:cNvSpPr/>
          <p:nvPr/>
        </p:nvSpPr>
        <p:spPr>
          <a:xfrm>
            <a:off x="4545898" y="364502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14C47D05-2EDA-4B97-9F01-CE004E1C14C8}"/>
              </a:ext>
            </a:extLst>
          </p:cNvPr>
          <p:cNvSpPr/>
          <p:nvPr/>
        </p:nvSpPr>
        <p:spPr>
          <a:xfrm>
            <a:off x="5409994" y="364502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5135F39-9464-42F3-8C03-CBFC3077CC1E}"/>
              </a:ext>
            </a:extLst>
          </p:cNvPr>
          <p:cNvSpPr/>
          <p:nvPr/>
        </p:nvSpPr>
        <p:spPr>
          <a:xfrm>
            <a:off x="6274090" y="3646800"/>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FBD69A26-7DCA-456A-9858-EE5381B2389D}"/>
              </a:ext>
            </a:extLst>
          </p:cNvPr>
          <p:cNvSpPr/>
          <p:nvPr/>
        </p:nvSpPr>
        <p:spPr>
          <a:xfrm>
            <a:off x="7138186" y="3646800"/>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62F3F27F-AA6E-4C2A-89EC-EECB78171CBB}"/>
              </a:ext>
            </a:extLst>
          </p:cNvPr>
          <p:cNvSpPr/>
          <p:nvPr/>
        </p:nvSpPr>
        <p:spPr>
          <a:xfrm>
            <a:off x="4545898" y="4003288"/>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17159004-DD37-4BA9-A3F7-82ED9C122306}"/>
              </a:ext>
            </a:extLst>
          </p:cNvPr>
          <p:cNvSpPr/>
          <p:nvPr/>
        </p:nvSpPr>
        <p:spPr>
          <a:xfrm>
            <a:off x="5409994" y="4003288"/>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87D8933D-126E-4A36-85E3-55943492AF17}"/>
              </a:ext>
            </a:extLst>
          </p:cNvPr>
          <p:cNvSpPr/>
          <p:nvPr/>
        </p:nvSpPr>
        <p:spPr>
          <a:xfrm>
            <a:off x="6274090" y="400506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06C6A205-40B7-4212-833E-D4918B3F0A82}"/>
              </a:ext>
            </a:extLst>
          </p:cNvPr>
          <p:cNvSpPr/>
          <p:nvPr/>
        </p:nvSpPr>
        <p:spPr>
          <a:xfrm>
            <a:off x="7138186" y="400506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1716E3B5-ECBD-4185-B823-AEB775507257}"/>
              </a:ext>
            </a:extLst>
          </p:cNvPr>
          <p:cNvSpPr/>
          <p:nvPr/>
        </p:nvSpPr>
        <p:spPr>
          <a:xfrm>
            <a:off x="4545898" y="2852936"/>
            <a:ext cx="1728192"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6" name="矩形 15">
            <a:extLst>
              <a:ext uri="{FF2B5EF4-FFF2-40B4-BE49-F238E27FC236}">
                <a16:creationId xmlns:a16="http://schemas.microsoft.com/office/drawing/2014/main" id="{CF747EAB-5507-4FCD-9D16-779170C91B02}"/>
              </a:ext>
            </a:extLst>
          </p:cNvPr>
          <p:cNvSpPr/>
          <p:nvPr/>
        </p:nvSpPr>
        <p:spPr>
          <a:xfrm>
            <a:off x="6274090" y="2852936"/>
            <a:ext cx="1728192"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7" name="矩形 16">
            <a:extLst>
              <a:ext uri="{FF2B5EF4-FFF2-40B4-BE49-F238E27FC236}">
                <a16:creationId xmlns:a16="http://schemas.microsoft.com/office/drawing/2014/main" id="{F49A0BE6-D93D-4029-8F81-ECDDE7302155}"/>
              </a:ext>
            </a:extLst>
          </p:cNvPr>
          <p:cNvSpPr/>
          <p:nvPr/>
        </p:nvSpPr>
        <p:spPr>
          <a:xfrm>
            <a:off x="3818472" y="2843644"/>
            <a:ext cx="72327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cache</a:t>
            </a:r>
            <a:endParaRPr lang="zh-CN" altLang="en-US"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3D1E52B4-E92C-4C55-8BF7-6AC77924717D}"/>
              </a:ext>
            </a:extLst>
          </p:cNvPr>
          <p:cNvSpPr/>
          <p:nvPr/>
        </p:nvSpPr>
        <p:spPr>
          <a:xfrm>
            <a:off x="3643540" y="3716997"/>
            <a:ext cx="928460" cy="646331"/>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Main</a:t>
            </a:r>
          </a:p>
          <a:p>
            <a:pPr algn="ctr"/>
            <a:r>
              <a:rPr lang="en-US" altLang="zh-CN" i="1" dirty="0">
                <a:latin typeface="Times New Roman" panose="02020603050405020304" pitchFamily="18" charset="0"/>
                <a:cs typeface="Times New Roman" panose="02020603050405020304" pitchFamily="18" charset="0"/>
              </a:rPr>
              <a:t>memory</a:t>
            </a:r>
            <a:endParaRPr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D7495723-0BF6-497D-BE05-A8709E4F86F0}"/>
              </a:ext>
            </a:extLst>
          </p:cNvPr>
          <p:cNvSpPr/>
          <p:nvPr/>
        </p:nvSpPr>
        <p:spPr>
          <a:xfrm>
            <a:off x="4545898" y="471186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F7A6FD5F-A251-44AE-A852-16AE95EF9440}"/>
              </a:ext>
            </a:extLst>
          </p:cNvPr>
          <p:cNvSpPr/>
          <p:nvPr/>
        </p:nvSpPr>
        <p:spPr>
          <a:xfrm>
            <a:off x="5409994" y="471186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0C6FB43D-0FA7-4E1E-913A-908D3C44E1C6}"/>
              </a:ext>
            </a:extLst>
          </p:cNvPr>
          <p:cNvSpPr/>
          <p:nvPr/>
        </p:nvSpPr>
        <p:spPr>
          <a:xfrm>
            <a:off x="6274090" y="471364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C7A24B44-933B-4B50-B261-4588B7EC766B}"/>
              </a:ext>
            </a:extLst>
          </p:cNvPr>
          <p:cNvSpPr/>
          <p:nvPr/>
        </p:nvSpPr>
        <p:spPr>
          <a:xfrm>
            <a:off x="7138186" y="471364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3" name="矩形 22">
            <a:extLst>
              <a:ext uri="{FF2B5EF4-FFF2-40B4-BE49-F238E27FC236}">
                <a16:creationId xmlns:a16="http://schemas.microsoft.com/office/drawing/2014/main" id="{DA365E34-B585-464F-9BB4-EE76ACF04BFC}"/>
              </a:ext>
            </a:extLst>
          </p:cNvPr>
          <p:cNvSpPr/>
          <p:nvPr/>
        </p:nvSpPr>
        <p:spPr>
          <a:xfrm>
            <a:off x="4545898" y="554055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BB2C5507-DE2C-4142-B531-43E04220F4E4}"/>
              </a:ext>
            </a:extLst>
          </p:cNvPr>
          <p:cNvSpPr/>
          <p:nvPr/>
        </p:nvSpPr>
        <p:spPr>
          <a:xfrm>
            <a:off x="5409994" y="554055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5457433B-649D-4F3B-A89D-B67D31285C9E}"/>
              </a:ext>
            </a:extLst>
          </p:cNvPr>
          <p:cNvSpPr/>
          <p:nvPr/>
        </p:nvSpPr>
        <p:spPr>
          <a:xfrm>
            <a:off x="6274090" y="554233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ADA71872-BCA2-4032-9830-8449DD4B9562}"/>
              </a:ext>
            </a:extLst>
          </p:cNvPr>
          <p:cNvSpPr/>
          <p:nvPr/>
        </p:nvSpPr>
        <p:spPr>
          <a:xfrm>
            <a:off x="7138186" y="554233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4943C9F8-5EBC-478E-A001-133ED8FD81FE}"/>
              </a:ext>
            </a:extLst>
          </p:cNvPr>
          <p:cNvSpPr/>
          <p:nvPr/>
        </p:nvSpPr>
        <p:spPr>
          <a:xfrm>
            <a:off x="4554202" y="507190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8" name="矩形 27">
            <a:extLst>
              <a:ext uri="{FF2B5EF4-FFF2-40B4-BE49-F238E27FC236}">
                <a16:creationId xmlns:a16="http://schemas.microsoft.com/office/drawing/2014/main" id="{F1326F42-78A6-4913-AE2B-26F3A47DD714}"/>
              </a:ext>
            </a:extLst>
          </p:cNvPr>
          <p:cNvSpPr/>
          <p:nvPr/>
        </p:nvSpPr>
        <p:spPr>
          <a:xfrm>
            <a:off x="5418298" y="507190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9" name="矩形 28">
            <a:extLst>
              <a:ext uri="{FF2B5EF4-FFF2-40B4-BE49-F238E27FC236}">
                <a16:creationId xmlns:a16="http://schemas.microsoft.com/office/drawing/2014/main" id="{684BD538-DD6D-4ADE-B3C3-F20069C88744}"/>
              </a:ext>
            </a:extLst>
          </p:cNvPr>
          <p:cNvSpPr/>
          <p:nvPr/>
        </p:nvSpPr>
        <p:spPr>
          <a:xfrm>
            <a:off x="6282394" y="507368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0" name="矩形 29">
            <a:extLst>
              <a:ext uri="{FF2B5EF4-FFF2-40B4-BE49-F238E27FC236}">
                <a16:creationId xmlns:a16="http://schemas.microsoft.com/office/drawing/2014/main" id="{307B3543-54E4-49F1-9167-5608B300F5CC}"/>
              </a:ext>
            </a:extLst>
          </p:cNvPr>
          <p:cNvSpPr/>
          <p:nvPr/>
        </p:nvSpPr>
        <p:spPr>
          <a:xfrm>
            <a:off x="7146490" y="507368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1" name="矩形 30">
            <a:extLst>
              <a:ext uri="{FF2B5EF4-FFF2-40B4-BE49-F238E27FC236}">
                <a16:creationId xmlns:a16="http://schemas.microsoft.com/office/drawing/2014/main" id="{1D1DAEC5-4A07-42C9-BBE4-382054C70972}"/>
              </a:ext>
            </a:extLst>
          </p:cNvPr>
          <p:cNvSpPr/>
          <p:nvPr/>
        </p:nvSpPr>
        <p:spPr>
          <a:xfrm>
            <a:off x="4545898"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3C6C849F-E7D5-4D01-8E45-E958E8CD23EA}"/>
              </a:ext>
            </a:extLst>
          </p:cNvPr>
          <p:cNvSpPr/>
          <p:nvPr/>
        </p:nvSpPr>
        <p:spPr>
          <a:xfrm>
            <a:off x="5409994"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3" name="矩形 32">
            <a:extLst>
              <a:ext uri="{FF2B5EF4-FFF2-40B4-BE49-F238E27FC236}">
                <a16:creationId xmlns:a16="http://schemas.microsoft.com/office/drawing/2014/main" id="{96A3930A-4E29-4DC5-86AF-B466272DA777}"/>
              </a:ext>
            </a:extLst>
          </p:cNvPr>
          <p:cNvSpPr/>
          <p:nvPr/>
        </p:nvSpPr>
        <p:spPr>
          <a:xfrm>
            <a:off x="6274090" y="590237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4" name="矩形 33">
            <a:extLst>
              <a:ext uri="{FF2B5EF4-FFF2-40B4-BE49-F238E27FC236}">
                <a16:creationId xmlns:a16="http://schemas.microsoft.com/office/drawing/2014/main" id="{F2BC75AB-1FFB-4AD0-93DC-A63B13409B00}"/>
              </a:ext>
            </a:extLst>
          </p:cNvPr>
          <p:cNvSpPr/>
          <p:nvPr/>
        </p:nvSpPr>
        <p:spPr>
          <a:xfrm>
            <a:off x="7138186" y="590237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7" name="矩形 36">
            <a:extLst>
              <a:ext uri="{FF2B5EF4-FFF2-40B4-BE49-F238E27FC236}">
                <a16:creationId xmlns:a16="http://schemas.microsoft.com/office/drawing/2014/main" id="{26E8A5FA-0851-4A9C-9C69-E53FF43BE126}"/>
              </a:ext>
            </a:extLst>
          </p:cNvPr>
          <p:cNvSpPr/>
          <p:nvPr/>
        </p:nvSpPr>
        <p:spPr>
          <a:xfrm>
            <a:off x="3783592" y="5247280"/>
            <a:ext cx="519693" cy="646331"/>
          </a:xfrm>
          <a:prstGeom prst="rect">
            <a:avLst/>
          </a:prstGeom>
        </p:spPr>
        <p:txBody>
          <a:bodyPr wrap="none">
            <a:spAutoFit/>
          </a:bodyPr>
          <a:lstStyle/>
          <a:p>
            <a:pPr algn="ctr"/>
            <a:r>
              <a:rPr lang="en-US" altLang="zh-CN" i="1" dirty="0" err="1">
                <a:latin typeface="Times New Roman" panose="02020603050405020304" pitchFamily="18" charset="0"/>
                <a:cs typeface="Times New Roman" panose="02020603050405020304" pitchFamily="18" charset="0"/>
              </a:rPr>
              <a:t>i</a:t>
            </a:r>
            <a:r>
              <a:rPr lang="en-US" altLang="zh-CN" i="1" dirty="0">
                <a:latin typeface="Times New Roman" panose="02020603050405020304" pitchFamily="18" charset="0"/>
                <a:cs typeface="Times New Roman" panose="02020603050405020304" pitchFamily="18" charset="0"/>
              </a:rPr>
              <a:t>=0</a:t>
            </a:r>
          </a:p>
          <a:p>
            <a:pPr algn="ctr"/>
            <a:r>
              <a:rPr lang="en-US" altLang="zh-CN" i="1" dirty="0">
                <a:latin typeface="Times New Roman" panose="02020603050405020304" pitchFamily="18" charset="0"/>
                <a:cs typeface="Times New Roman" panose="02020603050405020304" pitchFamily="18" charset="0"/>
              </a:rPr>
              <a:t>j=1</a:t>
            </a:r>
            <a:endParaRPr lang="zh-CN" altLang="en-US" dirty="0">
              <a:latin typeface="Times New Roman" panose="02020603050405020304" pitchFamily="18" charset="0"/>
              <a:cs typeface="Times New Roman" panose="02020603050405020304" pitchFamily="18" charset="0"/>
            </a:endParaRPr>
          </a:p>
        </p:txBody>
      </p:sp>
      <p:sp>
        <p:nvSpPr>
          <p:cNvPr id="38" name="矩形 37">
            <a:extLst>
              <a:ext uri="{FF2B5EF4-FFF2-40B4-BE49-F238E27FC236}">
                <a16:creationId xmlns:a16="http://schemas.microsoft.com/office/drawing/2014/main" id="{4C42AB16-7ED5-4337-A712-B3600DC3CAA8}"/>
              </a:ext>
            </a:extLst>
          </p:cNvPr>
          <p:cNvSpPr/>
          <p:nvPr/>
        </p:nvSpPr>
        <p:spPr>
          <a:xfrm>
            <a:off x="4554202" y="3645024"/>
            <a:ext cx="1719888" cy="356488"/>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cxnSp>
        <p:nvCxnSpPr>
          <p:cNvPr id="40" name="直接箭头连接符 39">
            <a:extLst>
              <a:ext uri="{FF2B5EF4-FFF2-40B4-BE49-F238E27FC236}">
                <a16:creationId xmlns:a16="http://schemas.microsoft.com/office/drawing/2014/main" id="{22F19012-62B3-45D3-8BC8-9AFDB3869FD3}"/>
              </a:ext>
            </a:extLst>
          </p:cNvPr>
          <p:cNvCxnSpPr>
            <a:cxnSpLocks/>
          </p:cNvCxnSpPr>
          <p:nvPr/>
        </p:nvCxnSpPr>
        <p:spPr>
          <a:xfrm flipH="1" flipV="1">
            <a:off x="5843695" y="3209461"/>
            <a:ext cx="4152" cy="4320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2" name="矩形 41">
            <a:extLst>
              <a:ext uri="{FF2B5EF4-FFF2-40B4-BE49-F238E27FC236}">
                <a16:creationId xmlns:a16="http://schemas.microsoft.com/office/drawing/2014/main" id="{D1640E4F-D2AE-48C0-99CD-0C58F6CD13B4}"/>
              </a:ext>
            </a:extLst>
          </p:cNvPr>
          <p:cNvSpPr/>
          <p:nvPr/>
        </p:nvSpPr>
        <p:spPr>
          <a:xfrm>
            <a:off x="6290698" y="5539990"/>
            <a:ext cx="1719888" cy="356488"/>
          </a:xfrm>
          <a:prstGeom prst="rect">
            <a:avLst/>
          </a:prstGeom>
          <a:solidFill>
            <a:schemeClr val="accent6">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cxnSp>
        <p:nvCxnSpPr>
          <p:cNvPr id="43" name="直接箭头连接符 42">
            <a:extLst>
              <a:ext uri="{FF2B5EF4-FFF2-40B4-BE49-F238E27FC236}">
                <a16:creationId xmlns:a16="http://schemas.microsoft.com/office/drawing/2014/main" id="{9CDEB71C-C169-489E-A417-A89AFF33B71C}"/>
              </a:ext>
            </a:extLst>
          </p:cNvPr>
          <p:cNvCxnSpPr>
            <a:cxnSpLocks/>
          </p:cNvCxnSpPr>
          <p:nvPr/>
        </p:nvCxnSpPr>
        <p:spPr>
          <a:xfrm flipV="1">
            <a:off x="6704696" y="3200070"/>
            <a:ext cx="8304" cy="2317162"/>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642825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wipe(down)">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fade">
                                      <p:cBhvr>
                                        <p:cTn id="16" dur="500"/>
                                        <p:tgtEl>
                                          <p:spTgt spid="42"/>
                                        </p:tgtEl>
                                      </p:cBhvr>
                                    </p:animEffect>
                                  </p:childTnLst>
                                </p:cTn>
                              </p:par>
                            </p:childTnLst>
                          </p:cTn>
                        </p:par>
                        <p:par>
                          <p:cTn id="17" fill="hold">
                            <p:stCondLst>
                              <p:cond delay="500"/>
                            </p:stCondLst>
                            <p:childTnLst>
                              <p:par>
                                <p:cTn id="18" presetID="22" presetClass="entr" presetSubtype="4" fill="hold" nodeType="after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wipe(down)">
                                      <p:cBhvr>
                                        <p:cTn id="2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2"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890" name="Rectangle 1"/>
          <p:cNvSpPr>
            <a:spLocks noGrp="1" noChangeArrowheads="1"/>
          </p:cNvSpPr>
          <p:nvPr>
            <p:ph type="title"/>
          </p:nvPr>
        </p:nvSpPr>
        <p:spPr>
          <a:xfrm>
            <a:off x="357018" y="435678"/>
            <a:ext cx="8659982" cy="762000"/>
          </a:xfrm>
        </p:spPr>
        <p:txBody>
          <a:bodyPr/>
          <a:lstStyle/>
          <a:p>
            <a:pPr eaLnBrk="1" hangingPunct="1">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Examples of Caching in the </a:t>
            </a:r>
            <a:r>
              <a:rPr lang="en-GB" dirty="0" err="1"/>
              <a:t>Mem</a:t>
            </a:r>
            <a:r>
              <a:rPr lang="en-GB" dirty="0"/>
              <a:t>. Hierarchy</a:t>
            </a:r>
          </a:p>
        </p:txBody>
      </p:sp>
      <p:sp>
        <p:nvSpPr>
          <p:cNvPr id="37893" name="Rectangle 3"/>
          <p:cNvSpPr>
            <a:spLocks noChangeArrowheads="1"/>
          </p:cNvSpPr>
          <p:nvPr/>
        </p:nvSpPr>
        <p:spPr bwMode="auto">
          <a:xfrm>
            <a:off x="7658100" y="2428875"/>
            <a:ext cx="14478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chemeClr val="accent6">
                    <a:lumMod val="75000"/>
                  </a:schemeClr>
                </a:solidFill>
                <a:latin typeface="Calibri" pitchFamily="34" charset="0"/>
              </a:rPr>
              <a:t>Hardware MMU</a:t>
            </a:r>
          </a:p>
        </p:txBody>
      </p:sp>
      <p:sp>
        <p:nvSpPr>
          <p:cNvPr id="37894" name="Rectangle 4"/>
          <p:cNvSpPr>
            <a:spLocks noChangeArrowheads="1"/>
          </p:cNvSpPr>
          <p:nvPr/>
        </p:nvSpPr>
        <p:spPr bwMode="auto">
          <a:xfrm>
            <a:off x="5905500" y="2428875"/>
            <a:ext cx="1752600" cy="585788"/>
          </a:xfrm>
          <a:prstGeom prst="rect">
            <a:avLst/>
          </a:prstGeom>
          <a:noFill/>
          <a:ln w="9525">
            <a:solidFill>
              <a:srgbClr val="000066"/>
            </a:solidFill>
            <a:miter lim="800000"/>
            <a:headEnd/>
            <a:tailEnd/>
          </a:ln>
        </p:spPr>
        <p:txBody>
          <a:bodyPr lIns="90000" tIns="46800" rIns="90000" bIns="46800"/>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0</a:t>
            </a:r>
          </a:p>
        </p:txBody>
      </p:sp>
      <p:sp>
        <p:nvSpPr>
          <p:cNvPr id="37895" name="Rectangle 5"/>
          <p:cNvSpPr>
            <a:spLocks noChangeArrowheads="1"/>
          </p:cNvSpPr>
          <p:nvPr/>
        </p:nvSpPr>
        <p:spPr bwMode="auto">
          <a:xfrm>
            <a:off x="3848100" y="2428875"/>
            <a:ext cx="20574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On-Chip TLB</a:t>
            </a:r>
          </a:p>
        </p:txBody>
      </p:sp>
      <p:sp>
        <p:nvSpPr>
          <p:cNvPr id="37896" name="Rectangle 6"/>
          <p:cNvSpPr>
            <a:spLocks noChangeArrowheads="1"/>
          </p:cNvSpPr>
          <p:nvPr/>
        </p:nvSpPr>
        <p:spPr bwMode="auto">
          <a:xfrm>
            <a:off x="1943100" y="2428875"/>
            <a:ext cx="19050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Address translations</a:t>
            </a:r>
          </a:p>
        </p:txBody>
      </p:sp>
      <p:sp>
        <p:nvSpPr>
          <p:cNvPr id="37897" name="Rectangle 7"/>
          <p:cNvSpPr>
            <a:spLocks noChangeArrowheads="1"/>
          </p:cNvSpPr>
          <p:nvPr/>
        </p:nvSpPr>
        <p:spPr bwMode="auto">
          <a:xfrm>
            <a:off x="114300" y="2428875"/>
            <a:ext cx="18288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TLB</a:t>
            </a:r>
          </a:p>
        </p:txBody>
      </p:sp>
      <p:sp>
        <p:nvSpPr>
          <p:cNvPr id="37898" name="Rectangle 8"/>
          <p:cNvSpPr>
            <a:spLocks noChangeArrowheads="1"/>
          </p:cNvSpPr>
          <p:nvPr/>
        </p:nvSpPr>
        <p:spPr bwMode="auto">
          <a:xfrm>
            <a:off x="7658100" y="5338763"/>
            <a:ext cx="14478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Web browser</a:t>
            </a:r>
          </a:p>
        </p:txBody>
      </p:sp>
      <p:sp>
        <p:nvSpPr>
          <p:cNvPr id="37899" name="Rectangle 9"/>
          <p:cNvSpPr>
            <a:spLocks noChangeArrowheads="1"/>
          </p:cNvSpPr>
          <p:nvPr/>
        </p:nvSpPr>
        <p:spPr bwMode="auto">
          <a:xfrm>
            <a:off x="5905500" y="5338763"/>
            <a:ext cx="1752600" cy="585788"/>
          </a:xfrm>
          <a:prstGeom prst="rect">
            <a:avLst/>
          </a:prstGeom>
          <a:noFill/>
          <a:ln w="9525">
            <a:solidFill>
              <a:srgbClr val="000066"/>
            </a:solidFill>
            <a:miter lim="800000"/>
            <a:headEnd/>
            <a:tailEnd/>
          </a:ln>
        </p:spPr>
        <p:txBody>
          <a:bodyPr lIns="90000" tIns="46800" rIns="90000" bIns="46800"/>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10,000,000</a:t>
            </a:r>
          </a:p>
        </p:txBody>
      </p:sp>
      <p:sp>
        <p:nvSpPr>
          <p:cNvPr id="37900" name="Rectangle 10"/>
          <p:cNvSpPr>
            <a:spLocks noChangeArrowheads="1"/>
          </p:cNvSpPr>
          <p:nvPr/>
        </p:nvSpPr>
        <p:spPr bwMode="auto">
          <a:xfrm>
            <a:off x="3848100" y="5338763"/>
            <a:ext cx="20574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Local disk</a:t>
            </a:r>
          </a:p>
        </p:txBody>
      </p:sp>
      <p:sp>
        <p:nvSpPr>
          <p:cNvPr id="37901" name="Rectangle 11"/>
          <p:cNvSpPr>
            <a:spLocks noChangeArrowheads="1"/>
          </p:cNvSpPr>
          <p:nvPr/>
        </p:nvSpPr>
        <p:spPr bwMode="auto">
          <a:xfrm>
            <a:off x="1943100" y="5338763"/>
            <a:ext cx="19050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Web pages</a:t>
            </a:r>
          </a:p>
        </p:txBody>
      </p:sp>
      <p:sp>
        <p:nvSpPr>
          <p:cNvPr id="37902" name="Rectangle 12"/>
          <p:cNvSpPr>
            <a:spLocks noChangeArrowheads="1"/>
          </p:cNvSpPr>
          <p:nvPr/>
        </p:nvSpPr>
        <p:spPr bwMode="auto">
          <a:xfrm>
            <a:off x="114300" y="5338763"/>
            <a:ext cx="18288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Browser cache</a:t>
            </a:r>
          </a:p>
        </p:txBody>
      </p:sp>
      <p:sp>
        <p:nvSpPr>
          <p:cNvPr id="37903" name="Rectangle 13"/>
          <p:cNvSpPr>
            <a:spLocks noChangeArrowheads="1"/>
          </p:cNvSpPr>
          <p:nvPr/>
        </p:nvSpPr>
        <p:spPr bwMode="auto">
          <a:xfrm>
            <a:off x="114300" y="5924550"/>
            <a:ext cx="18288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Web cache</a:t>
            </a:r>
          </a:p>
        </p:txBody>
      </p:sp>
      <p:sp>
        <p:nvSpPr>
          <p:cNvPr id="37904" name="Rectangle 14"/>
          <p:cNvSpPr>
            <a:spLocks noChangeArrowheads="1"/>
          </p:cNvSpPr>
          <p:nvPr/>
        </p:nvSpPr>
        <p:spPr bwMode="auto">
          <a:xfrm>
            <a:off x="114300" y="4752975"/>
            <a:ext cx="18288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Network buffer cache</a:t>
            </a:r>
          </a:p>
        </p:txBody>
      </p:sp>
      <p:sp>
        <p:nvSpPr>
          <p:cNvPr id="37905" name="Rectangle 15"/>
          <p:cNvSpPr>
            <a:spLocks noChangeArrowheads="1"/>
          </p:cNvSpPr>
          <p:nvPr/>
        </p:nvSpPr>
        <p:spPr bwMode="auto">
          <a:xfrm>
            <a:off x="114300" y="4029075"/>
            <a:ext cx="1828800" cy="361950"/>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Buffer cache</a:t>
            </a:r>
          </a:p>
        </p:txBody>
      </p:sp>
      <p:sp>
        <p:nvSpPr>
          <p:cNvPr id="37906" name="Rectangle 16"/>
          <p:cNvSpPr>
            <a:spLocks noChangeArrowheads="1"/>
          </p:cNvSpPr>
          <p:nvPr/>
        </p:nvSpPr>
        <p:spPr bwMode="auto">
          <a:xfrm>
            <a:off x="114300" y="3690938"/>
            <a:ext cx="1828800" cy="338137"/>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Virtual Memory</a:t>
            </a:r>
          </a:p>
        </p:txBody>
      </p:sp>
      <p:sp>
        <p:nvSpPr>
          <p:cNvPr id="37907" name="Rectangle 17"/>
          <p:cNvSpPr>
            <a:spLocks noChangeArrowheads="1"/>
          </p:cNvSpPr>
          <p:nvPr/>
        </p:nvSpPr>
        <p:spPr bwMode="auto">
          <a:xfrm>
            <a:off x="114300" y="3352800"/>
            <a:ext cx="1828800" cy="3381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L2 cache</a:t>
            </a:r>
          </a:p>
        </p:txBody>
      </p:sp>
      <p:sp>
        <p:nvSpPr>
          <p:cNvPr id="37908" name="Rectangle 18"/>
          <p:cNvSpPr>
            <a:spLocks noChangeArrowheads="1"/>
          </p:cNvSpPr>
          <p:nvPr/>
        </p:nvSpPr>
        <p:spPr bwMode="auto">
          <a:xfrm>
            <a:off x="114300" y="3014663"/>
            <a:ext cx="1828800" cy="3381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L1 cache</a:t>
            </a:r>
          </a:p>
        </p:txBody>
      </p:sp>
      <p:sp>
        <p:nvSpPr>
          <p:cNvPr id="37909" name="Rectangle 19"/>
          <p:cNvSpPr>
            <a:spLocks noChangeArrowheads="1"/>
          </p:cNvSpPr>
          <p:nvPr/>
        </p:nvSpPr>
        <p:spPr bwMode="auto">
          <a:xfrm>
            <a:off x="114300" y="2078038"/>
            <a:ext cx="1828800" cy="3508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Registers</a:t>
            </a:r>
          </a:p>
        </p:txBody>
      </p:sp>
      <p:sp>
        <p:nvSpPr>
          <p:cNvPr id="37910" name="Rectangle 20"/>
          <p:cNvSpPr>
            <a:spLocks noChangeArrowheads="1"/>
          </p:cNvSpPr>
          <p:nvPr/>
        </p:nvSpPr>
        <p:spPr bwMode="auto">
          <a:xfrm>
            <a:off x="114300" y="1438275"/>
            <a:ext cx="1828800" cy="639763"/>
          </a:xfrm>
          <a:prstGeom prst="rect">
            <a:avLst/>
          </a:prstGeom>
          <a:solidFill>
            <a:srgbClr val="E0E0E0"/>
          </a:solidFill>
          <a:ln w="9525">
            <a:solidFill>
              <a:srgbClr val="000066"/>
            </a:solidFill>
            <a:miter lim="800000"/>
            <a:headEnd/>
            <a:tailEnd/>
          </a:ln>
        </p:spPr>
        <p:txBody>
          <a:bodyPr lIns="90000" tIns="46800" rIns="90000" bIns="46800" anchor="ctr" anchorCtr="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itchFamily="34" charset="0"/>
              </a:rPr>
              <a:t>Cache Type</a:t>
            </a:r>
          </a:p>
        </p:txBody>
      </p:sp>
      <p:sp>
        <p:nvSpPr>
          <p:cNvPr id="37911" name="Rectangle 21"/>
          <p:cNvSpPr>
            <a:spLocks noChangeArrowheads="1"/>
          </p:cNvSpPr>
          <p:nvPr/>
        </p:nvSpPr>
        <p:spPr bwMode="auto">
          <a:xfrm>
            <a:off x="1943100" y="5924550"/>
            <a:ext cx="19050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Web pages</a:t>
            </a:r>
          </a:p>
        </p:txBody>
      </p:sp>
      <p:sp>
        <p:nvSpPr>
          <p:cNvPr id="37912" name="Rectangle 22"/>
          <p:cNvSpPr>
            <a:spLocks noChangeArrowheads="1"/>
          </p:cNvSpPr>
          <p:nvPr/>
        </p:nvSpPr>
        <p:spPr bwMode="auto">
          <a:xfrm>
            <a:off x="1943100" y="4752975"/>
            <a:ext cx="19050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Parts of files</a:t>
            </a:r>
          </a:p>
        </p:txBody>
      </p:sp>
      <p:sp>
        <p:nvSpPr>
          <p:cNvPr id="37913" name="Rectangle 23"/>
          <p:cNvSpPr>
            <a:spLocks noChangeArrowheads="1"/>
          </p:cNvSpPr>
          <p:nvPr/>
        </p:nvSpPr>
        <p:spPr bwMode="auto">
          <a:xfrm>
            <a:off x="1943100" y="4029075"/>
            <a:ext cx="1905000" cy="361950"/>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Parts of files</a:t>
            </a:r>
          </a:p>
        </p:txBody>
      </p:sp>
      <p:sp>
        <p:nvSpPr>
          <p:cNvPr id="37914" name="Rectangle 24"/>
          <p:cNvSpPr>
            <a:spLocks noChangeArrowheads="1"/>
          </p:cNvSpPr>
          <p:nvPr/>
        </p:nvSpPr>
        <p:spPr bwMode="auto">
          <a:xfrm>
            <a:off x="1943100" y="3690938"/>
            <a:ext cx="1905000" cy="338137"/>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4-KB pages</a:t>
            </a:r>
          </a:p>
        </p:txBody>
      </p:sp>
      <p:sp>
        <p:nvSpPr>
          <p:cNvPr id="37915" name="Rectangle 25"/>
          <p:cNvSpPr>
            <a:spLocks noChangeArrowheads="1"/>
          </p:cNvSpPr>
          <p:nvPr/>
        </p:nvSpPr>
        <p:spPr bwMode="auto">
          <a:xfrm>
            <a:off x="1943100" y="3352800"/>
            <a:ext cx="1905000" cy="3381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64-byte blocks</a:t>
            </a:r>
          </a:p>
        </p:txBody>
      </p:sp>
      <p:sp>
        <p:nvSpPr>
          <p:cNvPr id="37916" name="Rectangle 26"/>
          <p:cNvSpPr>
            <a:spLocks noChangeArrowheads="1"/>
          </p:cNvSpPr>
          <p:nvPr/>
        </p:nvSpPr>
        <p:spPr bwMode="auto">
          <a:xfrm>
            <a:off x="1943100" y="3014663"/>
            <a:ext cx="1905000" cy="3381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64-byte blocks</a:t>
            </a:r>
          </a:p>
        </p:txBody>
      </p:sp>
      <p:sp>
        <p:nvSpPr>
          <p:cNvPr id="37917" name="Rectangle 27"/>
          <p:cNvSpPr>
            <a:spLocks noChangeArrowheads="1"/>
          </p:cNvSpPr>
          <p:nvPr/>
        </p:nvSpPr>
        <p:spPr bwMode="auto">
          <a:xfrm>
            <a:off x="1943100" y="2078038"/>
            <a:ext cx="1905000" cy="3508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4-8 bytes words</a:t>
            </a:r>
          </a:p>
        </p:txBody>
      </p:sp>
      <p:sp>
        <p:nvSpPr>
          <p:cNvPr id="37918" name="Rectangle 28"/>
          <p:cNvSpPr>
            <a:spLocks noChangeArrowheads="1"/>
          </p:cNvSpPr>
          <p:nvPr/>
        </p:nvSpPr>
        <p:spPr bwMode="auto">
          <a:xfrm>
            <a:off x="1943100" y="1438275"/>
            <a:ext cx="1905000" cy="639763"/>
          </a:xfrm>
          <a:prstGeom prst="rect">
            <a:avLst/>
          </a:prstGeom>
          <a:solidFill>
            <a:srgbClr val="E0E0E0"/>
          </a:solidFill>
          <a:ln w="9525">
            <a:solidFill>
              <a:srgbClr val="000066"/>
            </a:solidFill>
            <a:miter lim="800000"/>
            <a:headEnd/>
            <a:tailEnd/>
          </a:ln>
        </p:spPr>
        <p:txBody>
          <a:bodyPr lIns="90000" tIns="46800" rIns="90000" bIns="46800" anchor="ctr" anchorCtr="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itchFamily="34" charset="0"/>
              </a:rPr>
              <a:t>What is Cached?</a:t>
            </a:r>
          </a:p>
        </p:txBody>
      </p:sp>
      <p:sp>
        <p:nvSpPr>
          <p:cNvPr id="37919" name="Rectangle 29"/>
          <p:cNvSpPr>
            <a:spLocks noChangeArrowheads="1"/>
          </p:cNvSpPr>
          <p:nvPr/>
        </p:nvSpPr>
        <p:spPr bwMode="auto">
          <a:xfrm>
            <a:off x="7658100" y="5924550"/>
            <a:ext cx="14478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Web proxy server</a:t>
            </a:r>
          </a:p>
        </p:txBody>
      </p:sp>
      <p:sp>
        <p:nvSpPr>
          <p:cNvPr id="37920" name="Rectangle 30"/>
          <p:cNvSpPr>
            <a:spLocks noChangeArrowheads="1"/>
          </p:cNvSpPr>
          <p:nvPr/>
        </p:nvSpPr>
        <p:spPr bwMode="auto">
          <a:xfrm>
            <a:off x="5905500" y="5924550"/>
            <a:ext cx="1752600" cy="585788"/>
          </a:xfrm>
          <a:prstGeom prst="rect">
            <a:avLst/>
          </a:prstGeom>
          <a:noFill/>
          <a:ln w="9525">
            <a:solidFill>
              <a:srgbClr val="000066"/>
            </a:solidFill>
            <a:miter lim="800000"/>
            <a:headEnd/>
            <a:tailEnd/>
          </a:ln>
        </p:spPr>
        <p:txBody>
          <a:bodyPr lIns="90000" tIns="46800" rIns="90000" bIns="46800"/>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1,000,000,000</a:t>
            </a:r>
          </a:p>
        </p:txBody>
      </p:sp>
      <p:sp>
        <p:nvSpPr>
          <p:cNvPr id="37921" name="Rectangle 31"/>
          <p:cNvSpPr>
            <a:spLocks noChangeArrowheads="1"/>
          </p:cNvSpPr>
          <p:nvPr/>
        </p:nvSpPr>
        <p:spPr bwMode="auto">
          <a:xfrm>
            <a:off x="3848100" y="5924550"/>
            <a:ext cx="20574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Remote server disks</a:t>
            </a:r>
          </a:p>
        </p:txBody>
      </p:sp>
      <p:sp>
        <p:nvSpPr>
          <p:cNvPr id="37922" name="Rectangle 32"/>
          <p:cNvSpPr>
            <a:spLocks noChangeArrowheads="1"/>
          </p:cNvSpPr>
          <p:nvPr/>
        </p:nvSpPr>
        <p:spPr bwMode="auto">
          <a:xfrm>
            <a:off x="7658100" y="4029075"/>
            <a:ext cx="1447800" cy="361950"/>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OS</a:t>
            </a:r>
          </a:p>
        </p:txBody>
      </p:sp>
      <p:sp>
        <p:nvSpPr>
          <p:cNvPr id="37923" name="Rectangle 33"/>
          <p:cNvSpPr>
            <a:spLocks noChangeArrowheads="1"/>
          </p:cNvSpPr>
          <p:nvPr/>
        </p:nvSpPr>
        <p:spPr bwMode="auto">
          <a:xfrm>
            <a:off x="5905500" y="4029075"/>
            <a:ext cx="1752600" cy="361950"/>
          </a:xfrm>
          <a:prstGeom prst="rect">
            <a:avLst/>
          </a:prstGeom>
          <a:noFill/>
          <a:ln w="9525">
            <a:solidFill>
              <a:srgbClr val="000066"/>
            </a:solidFill>
            <a:miter lim="800000"/>
            <a:headEnd/>
            <a:tailEnd/>
          </a:ln>
        </p:spPr>
        <p:txBody>
          <a:bodyPr lIns="90000" tIns="46800" rIns="90000" bIns="46800"/>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100</a:t>
            </a:r>
          </a:p>
        </p:txBody>
      </p:sp>
      <p:sp>
        <p:nvSpPr>
          <p:cNvPr id="37924" name="Rectangle 34"/>
          <p:cNvSpPr>
            <a:spLocks noChangeArrowheads="1"/>
          </p:cNvSpPr>
          <p:nvPr/>
        </p:nvSpPr>
        <p:spPr bwMode="auto">
          <a:xfrm>
            <a:off x="3848100" y="4029075"/>
            <a:ext cx="2057400" cy="361950"/>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Main memory</a:t>
            </a:r>
          </a:p>
        </p:txBody>
      </p:sp>
      <p:sp>
        <p:nvSpPr>
          <p:cNvPr id="37925" name="Rectangle 35"/>
          <p:cNvSpPr>
            <a:spLocks noChangeArrowheads="1"/>
          </p:cNvSpPr>
          <p:nvPr/>
        </p:nvSpPr>
        <p:spPr bwMode="auto">
          <a:xfrm>
            <a:off x="7658100" y="3014663"/>
            <a:ext cx="1447800" cy="3381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Hardware</a:t>
            </a:r>
          </a:p>
        </p:txBody>
      </p:sp>
      <p:sp>
        <p:nvSpPr>
          <p:cNvPr id="37926" name="Rectangle 36"/>
          <p:cNvSpPr>
            <a:spLocks noChangeArrowheads="1"/>
          </p:cNvSpPr>
          <p:nvPr/>
        </p:nvSpPr>
        <p:spPr bwMode="auto">
          <a:xfrm>
            <a:off x="5905500" y="3014663"/>
            <a:ext cx="1752600" cy="338138"/>
          </a:xfrm>
          <a:prstGeom prst="rect">
            <a:avLst/>
          </a:prstGeom>
          <a:noFill/>
          <a:ln w="9525">
            <a:solidFill>
              <a:srgbClr val="000066"/>
            </a:solidFill>
            <a:miter lim="800000"/>
            <a:headEnd/>
            <a:tailEnd/>
          </a:ln>
        </p:spPr>
        <p:txBody>
          <a:bodyPr lIns="90000" tIns="46800" rIns="90000" bIns="46800"/>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4</a:t>
            </a:r>
          </a:p>
        </p:txBody>
      </p:sp>
      <p:sp>
        <p:nvSpPr>
          <p:cNvPr id="37927" name="Rectangle 37"/>
          <p:cNvSpPr>
            <a:spLocks noChangeArrowheads="1"/>
          </p:cNvSpPr>
          <p:nvPr/>
        </p:nvSpPr>
        <p:spPr bwMode="auto">
          <a:xfrm>
            <a:off x="3848100" y="3014663"/>
            <a:ext cx="2057400" cy="3381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On-Chip L1</a:t>
            </a:r>
          </a:p>
        </p:txBody>
      </p:sp>
      <p:sp>
        <p:nvSpPr>
          <p:cNvPr id="37928" name="Rectangle 38"/>
          <p:cNvSpPr>
            <a:spLocks noChangeArrowheads="1"/>
          </p:cNvSpPr>
          <p:nvPr/>
        </p:nvSpPr>
        <p:spPr bwMode="auto">
          <a:xfrm>
            <a:off x="7658100" y="3352800"/>
            <a:ext cx="1447800" cy="3381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Hardware</a:t>
            </a:r>
          </a:p>
        </p:txBody>
      </p:sp>
      <p:sp>
        <p:nvSpPr>
          <p:cNvPr id="37929" name="Rectangle 39"/>
          <p:cNvSpPr>
            <a:spLocks noChangeArrowheads="1"/>
          </p:cNvSpPr>
          <p:nvPr/>
        </p:nvSpPr>
        <p:spPr bwMode="auto">
          <a:xfrm>
            <a:off x="5905500" y="3352800"/>
            <a:ext cx="1752600" cy="338138"/>
          </a:xfrm>
          <a:prstGeom prst="rect">
            <a:avLst/>
          </a:prstGeom>
          <a:noFill/>
          <a:ln w="9525">
            <a:solidFill>
              <a:srgbClr val="000066"/>
            </a:solidFill>
            <a:miter lim="800000"/>
            <a:headEnd/>
            <a:tailEnd/>
          </a:ln>
        </p:spPr>
        <p:txBody>
          <a:bodyPr lIns="90000" tIns="46800" rIns="90000" bIns="46800"/>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10</a:t>
            </a:r>
          </a:p>
        </p:txBody>
      </p:sp>
      <p:sp>
        <p:nvSpPr>
          <p:cNvPr id="37930" name="Rectangle 40"/>
          <p:cNvSpPr>
            <a:spLocks noChangeArrowheads="1"/>
          </p:cNvSpPr>
          <p:nvPr/>
        </p:nvSpPr>
        <p:spPr bwMode="auto">
          <a:xfrm>
            <a:off x="3848100" y="3352800"/>
            <a:ext cx="2057400" cy="3381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On-Chip L2</a:t>
            </a:r>
          </a:p>
        </p:txBody>
      </p:sp>
      <p:sp>
        <p:nvSpPr>
          <p:cNvPr id="37931" name="Rectangle 41"/>
          <p:cNvSpPr>
            <a:spLocks noChangeArrowheads="1"/>
          </p:cNvSpPr>
          <p:nvPr/>
        </p:nvSpPr>
        <p:spPr bwMode="auto">
          <a:xfrm>
            <a:off x="7658100" y="4752975"/>
            <a:ext cx="14478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NFS client</a:t>
            </a:r>
          </a:p>
        </p:txBody>
      </p:sp>
      <p:sp>
        <p:nvSpPr>
          <p:cNvPr id="37932" name="Rectangle 42"/>
          <p:cNvSpPr>
            <a:spLocks noChangeArrowheads="1"/>
          </p:cNvSpPr>
          <p:nvPr/>
        </p:nvSpPr>
        <p:spPr bwMode="auto">
          <a:xfrm>
            <a:off x="5905500" y="4752975"/>
            <a:ext cx="1752600" cy="585788"/>
          </a:xfrm>
          <a:prstGeom prst="rect">
            <a:avLst/>
          </a:prstGeom>
          <a:noFill/>
          <a:ln w="9525">
            <a:solidFill>
              <a:srgbClr val="000066"/>
            </a:solidFill>
            <a:miter lim="800000"/>
            <a:headEnd/>
            <a:tailEnd/>
          </a:ln>
        </p:spPr>
        <p:txBody>
          <a:bodyPr lIns="90000" tIns="46800" rIns="90000" bIns="46800"/>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10,000,000</a:t>
            </a:r>
          </a:p>
        </p:txBody>
      </p:sp>
      <p:sp>
        <p:nvSpPr>
          <p:cNvPr id="37933" name="Rectangle 43"/>
          <p:cNvSpPr>
            <a:spLocks noChangeArrowheads="1"/>
          </p:cNvSpPr>
          <p:nvPr/>
        </p:nvSpPr>
        <p:spPr bwMode="auto">
          <a:xfrm>
            <a:off x="3848100" y="4752975"/>
            <a:ext cx="2057400" cy="58578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Local disk</a:t>
            </a:r>
          </a:p>
        </p:txBody>
      </p:sp>
      <p:sp>
        <p:nvSpPr>
          <p:cNvPr id="37934" name="Rectangle 44"/>
          <p:cNvSpPr>
            <a:spLocks noChangeArrowheads="1"/>
          </p:cNvSpPr>
          <p:nvPr/>
        </p:nvSpPr>
        <p:spPr bwMode="auto">
          <a:xfrm>
            <a:off x="7658100" y="3690938"/>
            <a:ext cx="1447800" cy="338137"/>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Hardware + OS</a:t>
            </a:r>
          </a:p>
        </p:txBody>
      </p:sp>
      <p:sp>
        <p:nvSpPr>
          <p:cNvPr id="37935" name="Rectangle 45"/>
          <p:cNvSpPr>
            <a:spLocks noChangeArrowheads="1"/>
          </p:cNvSpPr>
          <p:nvPr/>
        </p:nvSpPr>
        <p:spPr bwMode="auto">
          <a:xfrm>
            <a:off x="5905500" y="3690938"/>
            <a:ext cx="1752600" cy="338137"/>
          </a:xfrm>
          <a:prstGeom prst="rect">
            <a:avLst/>
          </a:prstGeom>
          <a:noFill/>
          <a:ln w="9525">
            <a:solidFill>
              <a:srgbClr val="000066"/>
            </a:solidFill>
            <a:miter lim="800000"/>
            <a:headEnd/>
            <a:tailEnd/>
          </a:ln>
        </p:spPr>
        <p:txBody>
          <a:bodyPr lIns="90000" tIns="46800" rIns="90000" bIns="46800"/>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100</a:t>
            </a:r>
          </a:p>
        </p:txBody>
      </p:sp>
      <p:sp>
        <p:nvSpPr>
          <p:cNvPr id="37936" name="Rectangle 46"/>
          <p:cNvSpPr>
            <a:spLocks noChangeArrowheads="1"/>
          </p:cNvSpPr>
          <p:nvPr/>
        </p:nvSpPr>
        <p:spPr bwMode="auto">
          <a:xfrm>
            <a:off x="3848100" y="3690938"/>
            <a:ext cx="2057400" cy="338137"/>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Main memory</a:t>
            </a:r>
          </a:p>
        </p:txBody>
      </p:sp>
      <p:sp>
        <p:nvSpPr>
          <p:cNvPr id="37937" name="Rectangle 47"/>
          <p:cNvSpPr>
            <a:spLocks noChangeArrowheads="1"/>
          </p:cNvSpPr>
          <p:nvPr/>
        </p:nvSpPr>
        <p:spPr bwMode="auto">
          <a:xfrm>
            <a:off x="7658100" y="2078038"/>
            <a:ext cx="1447800" cy="3508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Compiler</a:t>
            </a:r>
          </a:p>
        </p:txBody>
      </p:sp>
      <p:sp>
        <p:nvSpPr>
          <p:cNvPr id="37938" name="Rectangle 48"/>
          <p:cNvSpPr>
            <a:spLocks noChangeArrowheads="1"/>
          </p:cNvSpPr>
          <p:nvPr/>
        </p:nvSpPr>
        <p:spPr bwMode="auto">
          <a:xfrm>
            <a:off x="5905500" y="2078038"/>
            <a:ext cx="1752600" cy="350838"/>
          </a:xfrm>
          <a:prstGeom prst="rect">
            <a:avLst/>
          </a:prstGeom>
          <a:noFill/>
          <a:ln w="9525">
            <a:solidFill>
              <a:srgbClr val="000066"/>
            </a:solidFill>
            <a:miter lim="800000"/>
            <a:headEnd/>
            <a:tailEnd/>
          </a:ln>
        </p:spPr>
        <p:txBody>
          <a:bodyPr lIns="90000" tIns="46800" rIns="90000" bIns="46800"/>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0</a:t>
            </a:r>
          </a:p>
        </p:txBody>
      </p:sp>
      <p:sp>
        <p:nvSpPr>
          <p:cNvPr id="37939" name="Rectangle 49"/>
          <p:cNvSpPr>
            <a:spLocks noChangeArrowheads="1"/>
          </p:cNvSpPr>
          <p:nvPr/>
        </p:nvSpPr>
        <p:spPr bwMode="auto">
          <a:xfrm>
            <a:off x="3848100" y="2078038"/>
            <a:ext cx="2057400" cy="350838"/>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 CPU core</a:t>
            </a:r>
          </a:p>
        </p:txBody>
      </p:sp>
      <p:sp>
        <p:nvSpPr>
          <p:cNvPr id="37940" name="Rectangle 50"/>
          <p:cNvSpPr>
            <a:spLocks noChangeArrowheads="1"/>
          </p:cNvSpPr>
          <p:nvPr/>
        </p:nvSpPr>
        <p:spPr bwMode="auto">
          <a:xfrm>
            <a:off x="7658100" y="1438275"/>
            <a:ext cx="1447800" cy="639763"/>
          </a:xfrm>
          <a:prstGeom prst="rect">
            <a:avLst/>
          </a:prstGeom>
          <a:solidFill>
            <a:srgbClr val="E0E0E0"/>
          </a:solidFill>
          <a:ln w="9525">
            <a:solidFill>
              <a:srgbClr val="000066"/>
            </a:solidFill>
            <a:miter lim="800000"/>
            <a:headEnd/>
            <a:tailEnd/>
          </a:ln>
        </p:spPr>
        <p:txBody>
          <a:bodyPr lIns="90000" tIns="46800" rIns="90000" bIns="46800" anchor="ctr" anchorCtr="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itchFamily="34" charset="0"/>
              </a:rPr>
              <a:t>Managed By</a:t>
            </a:r>
          </a:p>
        </p:txBody>
      </p:sp>
      <p:sp>
        <p:nvSpPr>
          <p:cNvPr id="37941" name="Rectangle 51"/>
          <p:cNvSpPr>
            <a:spLocks noChangeArrowheads="1"/>
          </p:cNvSpPr>
          <p:nvPr/>
        </p:nvSpPr>
        <p:spPr bwMode="auto">
          <a:xfrm>
            <a:off x="5905500" y="1438275"/>
            <a:ext cx="1752600" cy="639763"/>
          </a:xfrm>
          <a:prstGeom prst="rect">
            <a:avLst/>
          </a:prstGeom>
          <a:solidFill>
            <a:schemeClr val="bg1">
              <a:lumMod val="85000"/>
            </a:schemeClr>
          </a:solidFill>
          <a:ln w="9525">
            <a:solidFill>
              <a:srgbClr val="000066"/>
            </a:solidFill>
            <a:miter lim="800000"/>
            <a:headEnd/>
            <a:tailEnd/>
          </a:ln>
        </p:spPr>
        <p:txBody>
          <a:bodyPr lIns="90000" tIns="46800" rIns="90000" bIns="46800" anchor="ctr" anchorCtr="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itchFamily="34" charset="0"/>
              </a:rPr>
              <a:t>Latency (cycles)</a:t>
            </a:r>
          </a:p>
        </p:txBody>
      </p:sp>
      <p:sp>
        <p:nvSpPr>
          <p:cNvPr id="37942" name="Rectangle 52"/>
          <p:cNvSpPr>
            <a:spLocks noChangeArrowheads="1"/>
          </p:cNvSpPr>
          <p:nvPr/>
        </p:nvSpPr>
        <p:spPr bwMode="auto">
          <a:xfrm>
            <a:off x="3848100" y="1438275"/>
            <a:ext cx="2057400" cy="639763"/>
          </a:xfrm>
          <a:prstGeom prst="rect">
            <a:avLst/>
          </a:prstGeom>
          <a:solidFill>
            <a:srgbClr val="E0E0E0"/>
          </a:solidFill>
          <a:ln w="9525">
            <a:solidFill>
              <a:srgbClr val="000066"/>
            </a:solidFill>
            <a:miter lim="800000"/>
            <a:headEnd/>
            <a:tailEnd/>
          </a:ln>
        </p:spPr>
        <p:txBody>
          <a:bodyPr lIns="90000" tIns="46800" rIns="90000" bIns="46800" anchor="ctr" anchorCtr="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itchFamily="34" charset="0"/>
              </a:rPr>
              <a:t>Where is it Cached?</a:t>
            </a:r>
          </a:p>
        </p:txBody>
      </p:sp>
      <p:sp>
        <p:nvSpPr>
          <p:cNvPr id="37948" name="Line 58"/>
          <p:cNvSpPr>
            <a:spLocks noChangeShapeType="1"/>
          </p:cNvSpPr>
          <p:nvPr/>
        </p:nvSpPr>
        <p:spPr bwMode="auto">
          <a:xfrm>
            <a:off x="114300" y="1438275"/>
            <a:ext cx="1588" cy="639763"/>
          </a:xfrm>
          <a:prstGeom prst="line">
            <a:avLst/>
          </a:prstGeom>
          <a:noFill/>
          <a:ln w="9525">
            <a:solidFill>
              <a:srgbClr val="000066"/>
            </a:solidFill>
            <a:miter lim="800000"/>
            <a:headEnd/>
            <a:tailEnd/>
          </a:ln>
        </p:spPr>
        <p:txBody>
          <a:bodyPr anchor="ctr" anchorCtr="0"/>
          <a:lstStyle/>
          <a:p>
            <a:endParaRPr lang="en-US"/>
          </a:p>
        </p:txBody>
      </p:sp>
      <p:sp>
        <p:nvSpPr>
          <p:cNvPr id="55" name="Rectangle 15"/>
          <p:cNvSpPr>
            <a:spLocks noChangeArrowheads="1"/>
          </p:cNvSpPr>
          <p:nvPr/>
        </p:nvSpPr>
        <p:spPr bwMode="auto">
          <a:xfrm>
            <a:off x="114300" y="4391025"/>
            <a:ext cx="1828800" cy="361950"/>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Disk cache	</a:t>
            </a:r>
          </a:p>
        </p:txBody>
      </p:sp>
      <p:sp>
        <p:nvSpPr>
          <p:cNvPr id="57" name="Rectangle 23"/>
          <p:cNvSpPr>
            <a:spLocks noChangeArrowheads="1"/>
          </p:cNvSpPr>
          <p:nvPr/>
        </p:nvSpPr>
        <p:spPr bwMode="auto">
          <a:xfrm>
            <a:off x="1943100" y="4391025"/>
            <a:ext cx="1905000" cy="361950"/>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Disk sectors</a:t>
            </a:r>
          </a:p>
        </p:txBody>
      </p:sp>
      <p:sp>
        <p:nvSpPr>
          <p:cNvPr id="58" name="Rectangle 34"/>
          <p:cNvSpPr>
            <a:spLocks noChangeArrowheads="1"/>
          </p:cNvSpPr>
          <p:nvPr/>
        </p:nvSpPr>
        <p:spPr bwMode="auto">
          <a:xfrm>
            <a:off x="3848100" y="4391025"/>
            <a:ext cx="2057400" cy="361950"/>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Disk controller</a:t>
            </a:r>
          </a:p>
        </p:txBody>
      </p:sp>
      <p:sp>
        <p:nvSpPr>
          <p:cNvPr id="59" name="Rectangle 33"/>
          <p:cNvSpPr>
            <a:spLocks noChangeArrowheads="1"/>
          </p:cNvSpPr>
          <p:nvPr/>
        </p:nvSpPr>
        <p:spPr bwMode="auto">
          <a:xfrm>
            <a:off x="5905500" y="4391025"/>
            <a:ext cx="1752600" cy="361950"/>
          </a:xfrm>
          <a:prstGeom prst="rect">
            <a:avLst/>
          </a:prstGeom>
          <a:noFill/>
          <a:ln w="9525">
            <a:solidFill>
              <a:srgbClr val="000066"/>
            </a:solidFill>
            <a:miter lim="800000"/>
            <a:headEnd/>
            <a:tailEnd/>
          </a:ln>
        </p:spPr>
        <p:txBody>
          <a:bodyPr lIns="90000" tIns="46800" rIns="90000" bIns="46800"/>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100,000</a:t>
            </a:r>
          </a:p>
        </p:txBody>
      </p:sp>
      <p:sp>
        <p:nvSpPr>
          <p:cNvPr id="60" name="Rectangle 32"/>
          <p:cNvSpPr>
            <a:spLocks noChangeArrowheads="1"/>
          </p:cNvSpPr>
          <p:nvPr/>
        </p:nvSpPr>
        <p:spPr bwMode="auto">
          <a:xfrm>
            <a:off x="7658100" y="4391025"/>
            <a:ext cx="1447800" cy="361950"/>
          </a:xfrm>
          <a:prstGeom prst="rect">
            <a:avLst/>
          </a:prstGeom>
          <a:noFill/>
          <a:ln w="9525">
            <a:solidFill>
              <a:srgbClr val="000066"/>
            </a:solidFill>
            <a:miter lim="800000"/>
            <a:headEnd/>
            <a:tailEnd/>
          </a:ln>
        </p:spPr>
        <p:txBody>
          <a:bodyPr lIns="90000" tIns="46800" rIns="90000" bIns="46800"/>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solidFill>
                  <a:srgbClr val="000066"/>
                </a:solidFill>
                <a:latin typeface="Calibri" pitchFamily="34" charset="0"/>
              </a:rPr>
              <a:t>Disk firmware</a:t>
            </a:r>
          </a:p>
        </p:txBody>
      </p:sp>
    </p:spTree>
    <p:extLst>
      <p:ext uri="{BB962C8B-B14F-4D97-AF65-F5344CB8AC3E}">
        <p14:creationId xmlns:p14="http://schemas.microsoft.com/office/powerpoint/2010/main" val="756527295"/>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0A5860-8F00-4FB3-BDF7-3F2B7DA5D58E}"/>
              </a:ext>
            </a:extLst>
          </p:cNvPr>
          <p:cNvSpPr>
            <a:spLocks noGrp="1"/>
          </p:cNvSpPr>
          <p:nvPr>
            <p:ph type="title"/>
          </p:nvPr>
        </p:nvSpPr>
        <p:spPr>
          <a:xfrm>
            <a:off x="0" y="128456"/>
            <a:ext cx="7592093" cy="762000"/>
          </a:xfrm>
        </p:spPr>
        <p:txBody>
          <a:bodyPr>
            <a:normAutofit/>
          </a:bodyPr>
          <a:lstStyle/>
          <a:p>
            <a:r>
              <a:rPr lang="zh-CN" altLang="en-US" dirty="0"/>
              <a:t>练习题：</a:t>
            </a:r>
            <a:r>
              <a:rPr lang="en-US" altLang="zh-CN" dirty="0"/>
              <a:t> </a:t>
            </a:r>
            <a:r>
              <a:rPr lang="zh-CN" altLang="en-US" dirty="0"/>
              <a:t>转置矩阵</a:t>
            </a:r>
          </a:p>
        </p:txBody>
      </p:sp>
      <p:sp>
        <p:nvSpPr>
          <p:cNvPr id="3" name="内容占位符 2">
            <a:extLst>
              <a:ext uri="{FF2B5EF4-FFF2-40B4-BE49-F238E27FC236}">
                <a16:creationId xmlns:a16="http://schemas.microsoft.com/office/drawing/2014/main" id="{7E19406D-1562-4751-811F-0B020EA4BEF1}"/>
              </a:ext>
            </a:extLst>
          </p:cNvPr>
          <p:cNvSpPr>
            <a:spLocks noGrp="1"/>
          </p:cNvSpPr>
          <p:nvPr>
            <p:ph idx="1"/>
          </p:nvPr>
        </p:nvSpPr>
        <p:spPr>
          <a:xfrm>
            <a:off x="457200" y="837034"/>
            <a:ext cx="8229600" cy="1872208"/>
          </a:xfrm>
        </p:spPr>
        <p:txBody>
          <a:bodyPr>
            <a:normAutofit/>
          </a:bodyPr>
          <a:lstStyle/>
          <a:p>
            <a:r>
              <a:rPr lang="zh-CN" altLang="en-US" sz="1600" dirty="0"/>
              <a:t>假设：</a:t>
            </a:r>
            <a:endParaRPr lang="en-US" altLang="zh-CN" sz="1600" dirty="0"/>
          </a:p>
          <a:p>
            <a:pPr lvl="1"/>
            <a:r>
              <a:rPr lang="en-US" altLang="zh-CN" sz="1600" dirty="0" err="1"/>
              <a:t>Sizeof</a:t>
            </a:r>
            <a:r>
              <a:rPr lang="en-US" altLang="zh-CN" sz="1600" dirty="0"/>
              <a:t>(int)=4</a:t>
            </a:r>
          </a:p>
          <a:p>
            <a:pPr lvl="1"/>
            <a:r>
              <a:rPr lang="en-US" altLang="zh-CN" sz="1600" dirty="0" err="1"/>
              <a:t>Src</a:t>
            </a:r>
            <a:r>
              <a:rPr lang="zh-CN" altLang="en-US" sz="1600" dirty="0"/>
              <a:t>数组从地址</a:t>
            </a:r>
            <a:r>
              <a:rPr lang="en-US" altLang="zh-CN" sz="1600" dirty="0"/>
              <a:t>0</a:t>
            </a:r>
            <a:r>
              <a:rPr lang="zh-CN" altLang="en-US" sz="1600" dirty="0"/>
              <a:t>开始，</a:t>
            </a:r>
            <a:r>
              <a:rPr lang="en-US" altLang="zh-CN" sz="1600" dirty="0" err="1"/>
              <a:t>dst</a:t>
            </a:r>
            <a:r>
              <a:rPr lang="zh-CN" altLang="en-US" sz="1600" dirty="0"/>
              <a:t>数组从地址</a:t>
            </a:r>
            <a:r>
              <a:rPr lang="en-US" altLang="zh-CN" sz="1600" dirty="0"/>
              <a:t>16</a:t>
            </a:r>
            <a:r>
              <a:rPr lang="zh-CN" altLang="en-US" sz="1600" dirty="0"/>
              <a:t>开始</a:t>
            </a:r>
            <a:endParaRPr lang="en-US" altLang="zh-CN" sz="1600" dirty="0"/>
          </a:p>
          <a:p>
            <a:pPr lvl="1"/>
            <a:r>
              <a:rPr lang="zh-CN" altLang="en-US" sz="1600" dirty="0"/>
              <a:t>只有一个</a:t>
            </a:r>
            <a:r>
              <a:rPr lang="en-US" altLang="zh-CN" sz="1600" dirty="0"/>
              <a:t>L1 cache</a:t>
            </a:r>
            <a:r>
              <a:rPr lang="zh-CN" altLang="en-US" sz="1600" dirty="0"/>
              <a:t>，直接映射、直写和写分配，块大小为</a:t>
            </a:r>
            <a:r>
              <a:rPr lang="en-US" altLang="zh-CN" sz="1600" dirty="0"/>
              <a:t>8</a:t>
            </a:r>
            <a:r>
              <a:rPr lang="zh-CN" altLang="en-US" sz="1600" dirty="0"/>
              <a:t>字节</a:t>
            </a:r>
            <a:endParaRPr lang="en-US" altLang="zh-CN" sz="1600" dirty="0"/>
          </a:p>
          <a:p>
            <a:pPr lvl="1"/>
            <a:r>
              <a:rPr lang="en-US" altLang="zh-CN" sz="1600" dirty="0"/>
              <a:t>Cache</a:t>
            </a:r>
            <a:r>
              <a:rPr lang="zh-CN" altLang="en-US" sz="1600" dirty="0"/>
              <a:t>大小为</a:t>
            </a:r>
            <a:r>
              <a:rPr lang="en-US" altLang="zh-CN" sz="1600" dirty="0"/>
              <a:t>16</a:t>
            </a:r>
            <a:r>
              <a:rPr lang="zh-CN" altLang="en-US" sz="1600" dirty="0"/>
              <a:t>字节，开始为空</a:t>
            </a:r>
            <a:endParaRPr lang="en-US" altLang="zh-CN" sz="1600" dirty="0"/>
          </a:p>
          <a:p>
            <a:pPr lvl="1"/>
            <a:r>
              <a:rPr lang="en-US" altLang="zh-CN" sz="1600" dirty="0" err="1"/>
              <a:t>Src</a:t>
            </a:r>
            <a:r>
              <a:rPr lang="zh-CN" altLang="en-US" sz="1600" dirty="0"/>
              <a:t>和</a:t>
            </a:r>
            <a:r>
              <a:rPr lang="en-US" altLang="zh-CN" sz="1600" dirty="0" err="1"/>
              <a:t>dst</a:t>
            </a:r>
            <a:r>
              <a:rPr lang="zh-CN" altLang="en-US" sz="1600" dirty="0"/>
              <a:t>数组访问分别是读和写不命中的唯一来源</a:t>
            </a:r>
          </a:p>
        </p:txBody>
      </p:sp>
      <p:sp>
        <p:nvSpPr>
          <p:cNvPr id="5" name="矩形 4">
            <a:extLst>
              <a:ext uri="{FF2B5EF4-FFF2-40B4-BE49-F238E27FC236}">
                <a16:creationId xmlns:a16="http://schemas.microsoft.com/office/drawing/2014/main" id="{5E6166C9-6628-44AD-AD9D-DEA4AC9F7DBB}"/>
              </a:ext>
            </a:extLst>
          </p:cNvPr>
          <p:cNvSpPr/>
          <p:nvPr/>
        </p:nvSpPr>
        <p:spPr>
          <a:xfrm>
            <a:off x="179512" y="3645024"/>
            <a:ext cx="3384376" cy="1872208"/>
          </a:xfrm>
          <a:prstGeom prst="rect">
            <a:avLst/>
          </a:prstGeom>
          <a:scene3d>
            <a:camera prst="orthographicFront"/>
            <a:lightRig rig="threePt" dir="t"/>
          </a:scene3d>
          <a:sp3d>
            <a:bevelT prst="relaxedInset"/>
          </a:sp3d>
        </p:spPr>
        <p:style>
          <a:lnRef idx="1">
            <a:schemeClr val="accent1"/>
          </a:lnRef>
          <a:fillRef idx="2">
            <a:schemeClr val="accent1"/>
          </a:fillRef>
          <a:effectRef idx="1">
            <a:schemeClr val="accent1"/>
          </a:effectRef>
          <a:fontRef idx="minor">
            <a:schemeClr val="dk1"/>
          </a:fontRef>
        </p:style>
        <p:txBody>
          <a:bodyPr rtlCol="0" anchor="ctr"/>
          <a:lstStyle/>
          <a:p>
            <a:pPr>
              <a:tabLst>
                <a:tab pos="457200" algn="l"/>
              </a:tabLst>
            </a:pPr>
            <a:r>
              <a:rPr lang="en-US" altLang="zh-CN" sz="1100" dirty="0">
                <a:latin typeface="Courier New" charset="0"/>
              </a:rPr>
              <a:t>Typedef int array[2][2]</a:t>
            </a:r>
          </a:p>
          <a:p>
            <a:pPr>
              <a:tabLst>
                <a:tab pos="457200" algn="l"/>
              </a:tabLst>
            </a:pPr>
            <a:r>
              <a:rPr lang="en-US" altLang="zh-CN" sz="1100" dirty="0">
                <a:latin typeface="Courier New" charset="0"/>
              </a:rPr>
              <a:t>Void transpose1(array </a:t>
            </a:r>
            <a:r>
              <a:rPr lang="en-US" altLang="zh-CN" sz="1100" dirty="0" err="1">
                <a:latin typeface="Courier New" charset="0"/>
              </a:rPr>
              <a:t>dst</a:t>
            </a:r>
            <a:r>
              <a:rPr lang="en-US" altLang="zh-CN" sz="1100" dirty="0">
                <a:latin typeface="Courier New" charset="0"/>
              </a:rPr>
              <a:t>, array </a:t>
            </a:r>
            <a:r>
              <a:rPr lang="en-US" altLang="zh-CN" sz="1100" dirty="0" err="1">
                <a:latin typeface="Courier New" charset="0"/>
              </a:rPr>
              <a:t>src</a:t>
            </a:r>
            <a:r>
              <a:rPr lang="en-US" altLang="zh-CN" sz="1100" dirty="0">
                <a:latin typeface="Courier New" charset="0"/>
              </a:rPr>
              <a:t>)</a:t>
            </a:r>
          </a:p>
          <a:p>
            <a:pPr>
              <a:tabLst>
                <a:tab pos="457200" algn="l"/>
              </a:tabLst>
            </a:pPr>
            <a:r>
              <a:rPr lang="en-US" altLang="zh-CN" sz="1100" dirty="0">
                <a:latin typeface="Courier New" charset="0"/>
              </a:rPr>
              <a:t>{</a:t>
            </a:r>
          </a:p>
          <a:p>
            <a:pPr>
              <a:tabLst>
                <a:tab pos="457200" algn="l"/>
              </a:tabLst>
            </a:pPr>
            <a:r>
              <a:rPr lang="en-US" altLang="zh-CN" sz="1100" dirty="0">
                <a:latin typeface="Courier New" charset="0"/>
              </a:rPr>
              <a:t>	int </a:t>
            </a:r>
            <a:r>
              <a:rPr lang="en-US" altLang="zh-CN" sz="1100" dirty="0" err="1">
                <a:latin typeface="Courier New" charset="0"/>
              </a:rPr>
              <a:t>I,j</a:t>
            </a:r>
            <a:r>
              <a:rPr lang="en-US" altLang="zh-CN" sz="1100" dirty="0">
                <a:latin typeface="Courier New" charset="0"/>
              </a:rPr>
              <a:t>;</a:t>
            </a:r>
          </a:p>
          <a:p>
            <a:pPr>
              <a:tabLst>
                <a:tab pos="457200" algn="l"/>
              </a:tabLst>
            </a:pPr>
            <a:r>
              <a:rPr lang="en-US" altLang="zh-CN" sz="1100" dirty="0">
                <a:latin typeface="Courier New" charset="0"/>
              </a:rPr>
              <a:t>	for(</a:t>
            </a:r>
            <a:r>
              <a:rPr lang="en-US" altLang="zh-CN" sz="1100" dirty="0" err="1">
                <a:latin typeface="Courier New" charset="0"/>
              </a:rPr>
              <a:t>i</a:t>
            </a:r>
            <a:r>
              <a:rPr lang="en-US" altLang="zh-CN" sz="1100" dirty="0">
                <a:latin typeface="Courier New" charset="0"/>
              </a:rPr>
              <a:t>=0;i&lt;2;i++){</a:t>
            </a:r>
          </a:p>
          <a:p>
            <a:pPr>
              <a:tabLst>
                <a:tab pos="457200" algn="l"/>
              </a:tabLst>
            </a:pPr>
            <a:r>
              <a:rPr lang="en-US" altLang="zh-CN" sz="1100" dirty="0">
                <a:latin typeface="Courier New" charset="0"/>
              </a:rPr>
              <a:t>		for(j=0;j&lt;2;j++){</a:t>
            </a:r>
          </a:p>
          <a:p>
            <a:pPr>
              <a:tabLst>
                <a:tab pos="457200" algn="l"/>
              </a:tabLst>
            </a:pPr>
            <a:r>
              <a:rPr lang="en-US" altLang="zh-CN" sz="1100" dirty="0">
                <a:latin typeface="Courier New" charset="0"/>
              </a:rPr>
              <a:t>		    </a:t>
            </a:r>
            <a:r>
              <a:rPr lang="en-US" altLang="zh-CN" sz="1100" dirty="0" err="1">
                <a:latin typeface="Courier New" charset="0"/>
              </a:rPr>
              <a:t>dst</a:t>
            </a:r>
            <a:r>
              <a:rPr lang="en-US" altLang="zh-CN" sz="1100" dirty="0">
                <a:latin typeface="Courier New" charset="0"/>
              </a:rPr>
              <a:t>[j][</a:t>
            </a:r>
            <a:r>
              <a:rPr lang="en-US" altLang="zh-CN" sz="1100" dirty="0" err="1">
                <a:latin typeface="Courier New" charset="0"/>
              </a:rPr>
              <a:t>i</a:t>
            </a:r>
            <a:r>
              <a:rPr lang="en-US" altLang="zh-CN" sz="1100" dirty="0">
                <a:latin typeface="Courier New" charset="0"/>
              </a:rPr>
              <a:t>]=</a:t>
            </a:r>
            <a:r>
              <a:rPr lang="en-US" altLang="zh-CN" sz="1100" dirty="0" err="1">
                <a:latin typeface="Courier New" charset="0"/>
              </a:rPr>
              <a:t>src</a:t>
            </a:r>
            <a:r>
              <a:rPr lang="en-US" altLang="zh-CN" sz="1100" dirty="0">
                <a:latin typeface="Courier New" charset="0"/>
              </a:rPr>
              <a:t>[</a:t>
            </a:r>
            <a:r>
              <a:rPr lang="en-US" altLang="zh-CN" sz="1100" dirty="0" err="1">
                <a:latin typeface="Courier New" charset="0"/>
              </a:rPr>
              <a:t>i</a:t>
            </a:r>
            <a:r>
              <a:rPr lang="en-US" altLang="zh-CN" sz="1100" dirty="0">
                <a:latin typeface="Courier New" charset="0"/>
              </a:rPr>
              <a:t>][j];</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a:t>
            </a:r>
          </a:p>
        </p:txBody>
      </p:sp>
      <p:sp>
        <p:nvSpPr>
          <p:cNvPr id="7" name="矩形 6">
            <a:extLst>
              <a:ext uri="{FF2B5EF4-FFF2-40B4-BE49-F238E27FC236}">
                <a16:creationId xmlns:a16="http://schemas.microsoft.com/office/drawing/2014/main" id="{0E783785-5B43-4996-A514-1CBBF77A8413}"/>
              </a:ext>
            </a:extLst>
          </p:cNvPr>
          <p:cNvSpPr/>
          <p:nvPr/>
        </p:nvSpPr>
        <p:spPr>
          <a:xfrm>
            <a:off x="4545898" y="364502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14C47D05-2EDA-4B97-9F01-CE004E1C14C8}"/>
              </a:ext>
            </a:extLst>
          </p:cNvPr>
          <p:cNvSpPr/>
          <p:nvPr/>
        </p:nvSpPr>
        <p:spPr>
          <a:xfrm>
            <a:off x="5409994" y="364502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5135F39-9464-42F3-8C03-CBFC3077CC1E}"/>
              </a:ext>
            </a:extLst>
          </p:cNvPr>
          <p:cNvSpPr/>
          <p:nvPr/>
        </p:nvSpPr>
        <p:spPr>
          <a:xfrm>
            <a:off x="6274090" y="3646800"/>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FBD69A26-7DCA-456A-9858-EE5381B2389D}"/>
              </a:ext>
            </a:extLst>
          </p:cNvPr>
          <p:cNvSpPr/>
          <p:nvPr/>
        </p:nvSpPr>
        <p:spPr>
          <a:xfrm>
            <a:off x="7138186" y="3646800"/>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62F3F27F-AA6E-4C2A-89EC-EECB78171CBB}"/>
              </a:ext>
            </a:extLst>
          </p:cNvPr>
          <p:cNvSpPr/>
          <p:nvPr/>
        </p:nvSpPr>
        <p:spPr>
          <a:xfrm>
            <a:off x="4545898" y="4003288"/>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17159004-DD37-4BA9-A3F7-82ED9C122306}"/>
              </a:ext>
            </a:extLst>
          </p:cNvPr>
          <p:cNvSpPr/>
          <p:nvPr/>
        </p:nvSpPr>
        <p:spPr>
          <a:xfrm>
            <a:off x="5409994" y="4003288"/>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87D8933D-126E-4A36-85E3-55943492AF17}"/>
              </a:ext>
            </a:extLst>
          </p:cNvPr>
          <p:cNvSpPr/>
          <p:nvPr/>
        </p:nvSpPr>
        <p:spPr>
          <a:xfrm>
            <a:off x="6274090" y="400506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06C6A205-40B7-4212-833E-D4918B3F0A82}"/>
              </a:ext>
            </a:extLst>
          </p:cNvPr>
          <p:cNvSpPr/>
          <p:nvPr/>
        </p:nvSpPr>
        <p:spPr>
          <a:xfrm>
            <a:off x="7138186" y="400506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1716E3B5-ECBD-4185-B823-AEB775507257}"/>
              </a:ext>
            </a:extLst>
          </p:cNvPr>
          <p:cNvSpPr/>
          <p:nvPr/>
        </p:nvSpPr>
        <p:spPr>
          <a:xfrm>
            <a:off x="4545898" y="2852936"/>
            <a:ext cx="1728192"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6" name="矩形 15">
            <a:extLst>
              <a:ext uri="{FF2B5EF4-FFF2-40B4-BE49-F238E27FC236}">
                <a16:creationId xmlns:a16="http://schemas.microsoft.com/office/drawing/2014/main" id="{CF747EAB-5507-4FCD-9D16-779170C91B02}"/>
              </a:ext>
            </a:extLst>
          </p:cNvPr>
          <p:cNvSpPr/>
          <p:nvPr/>
        </p:nvSpPr>
        <p:spPr>
          <a:xfrm>
            <a:off x="6274090" y="2852936"/>
            <a:ext cx="1728192"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7" name="矩形 16">
            <a:extLst>
              <a:ext uri="{FF2B5EF4-FFF2-40B4-BE49-F238E27FC236}">
                <a16:creationId xmlns:a16="http://schemas.microsoft.com/office/drawing/2014/main" id="{F49A0BE6-D93D-4029-8F81-ECDDE7302155}"/>
              </a:ext>
            </a:extLst>
          </p:cNvPr>
          <p:cNvSpPr/>
          <p:nvPr/>
        </p:nvSpPr>
        <p:spPr>
          <a:xfrm>
            <a:off x="3818472" y="2843644"/>
            <a:ext cx="72327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cache</a:t>
            </a:r>
            <a:endParaRPr lang="zh-CN" altLang="en-US"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3D1E52B4-E92C-4C55-8BF7-6AC77924717D}"/>
              </a:ext>
            </a:extLst>
          </p:cNvPr>
          <p:cNvSpPr/>
          <p:nvPr/>
        </p:nvSpPr>
        <p:spPr>
          <a:xfrm>
            <a:off x="3643540" y="3716997"/>
            <a:ext cx="928460" cy="646331"/>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Main</a:t>
            </a:r>
          </a:p>
          <a:p>
            <a:pPr algn="ctr"/>
            <a:r>
              <a:rPr lang="en-US" altLang="zh-CN" i="1" dirty="0">
                <a:latin typeface="Times New Roman" panose="02020603050405020304" pitchFamily="18" charset="0"/>
                <a:cs typeface="Times New Roman" panose="02020603050405020304" pitchFamily="18" charset="0"/>
              </a:rPr>
              <a:t>memory</a:t>
            </a:r>
            <a:endParaRPr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D7495723-0BF6-497D-BE05-A8709E4F86F0}"/>
              </a:ext>
            </a:extLst>
          </p:cNvPr>
          <p:cNvSpPr/>
          <p:nvPr/>
        </p:nvSpPr>
        <p:spPr>
          <a:xfrm>
            <a:off x="4545898" y="471186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F7A6FD5F-A251-44AE-A852-16AE95EF9440}"/>
              </a:ext>
            </a:extLst>
          </p:cNvPr>
          <p:cNvSpPr/>
          <p:nvPr/>
        </p:nvSpPr>
        <p:spPr>
          <a:xfrm>
            <a:off x="5409994" y="471186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0C6FB43D-0FA7-4E1E-913A-908D3C44E1C6}"/>
              </a:ext>
            </a:extLst>
          </p:cNvPr>
          <p:cNvSpPr/>
          <p:nvPr/>
        </p:nvSpPr>
        <p:spPr>
          <a:xfrm>
            <a:off x="6274090" y="471364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C7A24B44-933B-4B50-B261-4588B7EC766B}"/>
              </a:ext>
            </a:extLst>
          </p:cNvPr>
          <p:cNvSpPr/>
          <p:nvPr/>
        </p:nvSpPr>
        <p:spPr>
          <a:xfrm>
            <a:off x="7138186" y="471364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3" name="矩形 22">
            <a:extLst>
              <a:ext uri="{FF2B5EF4-FFF2-40B4-BE49-F238E27FC236}">
                <a16:creationId xmlns:a16="http://schemas.microsoft.com/office/drawing/2014/main" id="{DA365E34-B585-464F-9BB4-EE76ACF04BFC}"/>
              </a:ext>
            </a:extLst>
          </p:cNvPr>
          <p:cNvSpPr/>
          <p:nvPr/>
        </p:nvSpPr>
        <p:spPr>
          <a:xfrm>
            <a:off x="4545898" y="554055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BB2C5507-DE2C-4142-B531-43E04220F4E4}"/>
              </a:ext>
            </a:extLst>
          </p:cNvPr>
          <p:cNvSpPr/>
          <p:nvPr/>
        </p:nvSpPr>
        <p:spPr>
          <a:xfrm>
            <a:off x="5409994" y="554055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5457433B-649D-4F3B-A89D-B67D31285C9E}"/>
              </a:ext>
            </a:extLst>
          </p:cNvPr>
          <p:cNvSpPr/>
          <p:nvPr/>
        </p:nvSpPr>
        <p:spPr>
          <a:xfrm>
            <a:off x="6274090" y="554233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ADA71872-BCA2-4032-9830-8449DD4B9562}"/>
              </a:ext>
            </a:extLst>
          </p:cNvPr>
          <p:cNvSpPr/>
          <p:nvPr/>
        </p:nvSpPr>
        <p:spPr>
          <a:xfrm>
            <a:off x="7138186" y="554233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4943C9F8-5EBC-478E-A001-133ED8FD81FE}"/>
              </a:ext>
            </a:extLst>
          </p:cNvPr>
          <p:cNvSpPr/>
          <p:nvPr/>
        </p:nvSpPr>
        <p:spPr>
          <a:xfrm>
            <a:off x="4545898" y="507190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8" name="矩形 27">
            <a:extLst>
              <a:ext uri="{FF2B5EF4-FFF2-40B4-BE49-F238E27FC236}">
                <a16:creationId xmlns:a16="http://schemas.microsoft.com/office/drawing/2014/main" id="{F1326F42-78A6-4913-AE2B-26F3A47DD714}"/>
              </a:ext>
            </a:extLst>
          </p:cNvPr>
          <p:cNvSpPr/>
          <p:nvPr/>
        </p:nvSpPr>
        <p:spPr>
          <a:xfrm>
            <a:off x="5409994" y="507190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9" name="矩形 28">
            <a:extLst>
              <a:ext uri="{FF2B5EF4-FFF2-40B4-BE49-F238E27FC236}">
                <a16:creationId xmlns:a16="http://schemas.microsoft.com/office/drawing/2014/main" id="{684BD538-DD6D-4ADE-B3C3-F20069C88744}"/>
              </a:ext>
            </a:extLst>
          </p:cNvPr>
          <p:cNvSpPr/>
          <p:nvPr/>
        </p:nvSpPr>
        <p:spPr>
          <a:xfrm>
            <a:off x="6274090" y="507368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0" name="矩形 29">
            <a:extLst>
              <a:ext uri="{FF2B5EF4-FFF2-40B4-BE49-F238E27FC236}">
                <a16:creationId xmlns:a16="http://schemas.microsoft.com/office/drawing/2014/main" id="{307B3543-54E4-49F1-9167-5608B300F5CC}"/>
              </a:ext>
            </a:extLst>
          </p:cNvPr>
          <p:cNvSpPr/>
          <p:nvPr/>
        </p:nvSpPr>
        <p:spPr>
          <a:xfrm>
            <a:off x="7138186" y="507368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1" name="矩形 30">
            <a:extLst>
              <a:ext uri="{FF2B5EF4-FFF2-40B4-BE49-F238E27FC236}">
                <a16:creationId xmlns:a16="http://schemas.microsoft.com/office/drawing/2014/main" id="{1D1DAEC5-4A07-42C9-BBE4-382054C70972}"/>
              </a:ext>
            </a:extLst>
          </p:cNvPr>
          <p:cNvSpPr/>
          <p:nvPr/>
        </p:nvSpPr>
        <p:spPr>
          <a:xfrm>
            <a:off x="4545898"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3C6C849F-E7D5-4D01-8E45-E958E8CD23EA}"/>
              </a:ext>
            </a:extLst>
          </p:cNvPr>
          <p:cNvSpPr/>
          <p:nvPr/>
        </p:nvSpPr>
        <p:spPr>
          <a:xfrm>
            <a:off x="5409994"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3" name="矩形 32">
            <a:extLst>
              <a:ext uri="{FF2B5EF4-FFF2-40B4-BE49-F238E27FC236}">
                <a16:creationId xmlns:a16="http://schemas.microsoft.com/office/drawing/2014/main" id="{96A3930A-4E29-4DC5-86AF-B466272DA777}"/>
              </a:ext>
            </a:extLst>
          </p:cNvPr>
          <p:cNvSpPr/>
          <p:nvPr/>
        </p:nvSpPr>
        <p:spPr>
          <a:xfrm>
            <a:off x="6274090"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4" name="矩形 33">
            <a:extLst>
              <a:ext uri="{FF2B5EF4-FFF2-40B4-BE49-F238E27FC236}">
                <a16:creationId xmlns:a16="http://schemas.microsoft.com/office/drawing/2014/main" id="{F2BC75AB-1FFB-4AD0-93DC-A63B13409B00}"/>
              </a:ext>
            </a:extLst>
          </p:cNvPr>
          <p:cNvSpPr/>
          <p:nvPr/>
        </p:nvSpPr>
        <p:spPr>
          <a:xfrm>
            <a:off x="7138186"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7" name="矩形 36">
            <a:extLst>
              <a:ext uri="{FF2B5EF4-FFF2-40B4-BE49-F238E27FC236}">
                <a16:creationId xmlns:a16="http://schemas.microsoft.com/office/drawing/2014/main" id="{26E8A5FA-0851-4A9C-9C69-E53FF43BE126}"/>
              </a:ext>
            </a:extLst>
          </p:cNvPr>
          <p:cNvSpPr/>
          <p:nvPr/>
        </p:nvSpPr>
        <p:spPr>
          <a:xfrm>
            <a:off x="3783592" y="5247280"/>
            <a:ext cx="519693" cy="646331"/>
          </a:xfrm>
          <a:prstGeom prst="rect">
            <a:avLst/>
          </a:prstGeom>
        </p:spPr>
        <p:txBody>
          <a:bodyPr wrap="none">
            <a:spAutoFit/>
          </a:bodyPr>
          <a:lstStyle/>
          <a:p>
            <a:pPr algn="ctr"/>
            <a:r>
              <a:rPr lang="en-US" altLang="zh-CN" i="1" dirty="0" err="1">
                <a:latin typeface="Times New Roman" panose="02020603050405020304" pitchFamily="18" charset="0"/>
                <a:cs typeface="Times New Roman" panose="02020603050405020304" pitchFamily="18" charset="0"/>
              </a:rPr>
              <a:t>i</a:t>
            </a:r>
            <a:r>
              <a:rPr lang="en-US" altLang="zh-CN" i="1" dirty="0">
                <a:latin typeface="Times New Roman" panose="02020603050405020304" pitchFamily="18" charset="0"/>
                <a:cs typeface="Times New Roman" panose="02020603050405020304" pitchFamily="18" charset="0"/>
              </a:rPr>
              <a:t>=1</a:t>
            </a:r>
          </a:p>
          <a:p>
            <a:pPr algn="ctr"/>
            <a:r>
              <a:rPr lang="en-US" altLang="zh-CN" i="1" dirty="0">
                <a:latin typeface="Times New Roman" panose="02020603050405020304" pitchFamily="18" charset="0"/>
                <a:cs typeface="Times New Roman" panose="02020603050405020304" pitchFamily="18" charset="0"/>
              </a:rPr>
              <a:t>j=0</a:t>
            </a:r>
            <a:endParaRPr lang="zh-CN" altLang="en-US" dirty="0">
              <a:latin typeface="Times New Roman" panose="02020603050405020304" pitchFamily="18" charset="0"/>
              <a:cs typeface="Times New Roman" panose="02020603050405020304" pitchFamily="18" charset="0"/>
            </a:endParaRPr>
          </a:p>
        </p:txBody>
      </p:sp>
      <p:sp>
        <p:nvSpPr>
          <p:cNvPr id="38" name="矩形 37">
            <a:extLst>
              <a:ext uri="{FF2B5EF4-FFF2-40B4-BE49-F238E27FC236}">
                <a16:creationId xmlns:a16="http://schemas.microsoft.com/office/drawing/2014/main" id="{4C42AB16-7ED5-4337-A712-B3600DC3CAA8}"/>
              </a:ext>
            </a:extLst>
          </p:cNvPr>
          <p:cNvSpPr/>
          <p:nvPr/>
        </p:nvSpPr>
        <p:spPr>
          <a:xfrm>
            <a:off x="6274090" y="3645912"/>
            <a:ext cx="1719888" cy="356488"/>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cxnSp>
        <p:nvCxnSpPr>
          <p:cNvPr id="40" name="直接箭头连接符 39">
            <a:extLst>
              <a:ext uri="{FF2B5EF4-FFF2-40B4-BE49-F238E27FC236}">
                <a16:creationId xmlns:a16="http://schemas.microsoft.com/office/drawing/2014/main" id="{22F19012-62B3-45D3-8BC8-9AFDB3869FD3}"/>
              </a:ext>
            </a:extLst>
          </p:cNvPr>
          <p:cNvCxnSpPr>
            <a:cxnSpLocks/>
          </p:cNvCxnSpPr>
          <p:nvPr/>
        </p:nvCxnSpPr>
        <p:spPr>
          <a:xfrm flipH="1" flipV="1">
            <a:off x="6669094" y="3210917"/>
            <a:ext cx="4152" cy="4320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2" name="矩形 41">
            <a:extLst>
              <a:ext uri="{FF2B5EF4-FFF2-40B4-BE49-F238E27FC236}">
                <a16:creationId xmlns:a16="http://schemas.microsoft.com/office/drawing/2014/main" id="{D1640E4F-D2AE-48C0-99CD-0C58F6CD13B4}"/>
              </a:ext>
            </a:extLst>
          </p:cNvPr>
          <p:cNvSpPr/>
          <p:nvPr/>
        </p:nvSpPr>
        <p:spPr>
          <a:xfrm>
            <a:off x="4572000" y="5538780"/>
            <a:ext cx="1719888" cy="356488"/>
          </a:xfrm>
          <a:prstGeom prst="rect">
            <a:avLst/>
          </a:prstGeom>
          <a:solidFill>
            <a:schemeClr val="accent6">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cxnSp>
        <p:nvCxnSpPr>
          <p:cNvPr id="43" name="直接箭头连接符 42">
            <a:extLst>
              <a:ext uri="{FF2B5EF4-FFF2-40B4-BE49-F238E27FC236}">
                <a16:creationId xmlns:a16="http://schemas.microsoft.com/office/drawing/2014/main" id="{9CDEB71C-C169-489E-A417-A89AFF33B71C}"/>
              </a:ext>
            </a:extLst>
          </p:cNvPr>
          <p:cNvCxnSpPr>
            <a:cxnSpLocks/>
          </p:cNvCxnSpPr>
          <p:nvPr/>
        </p:nvCxnSpPr>
        <p:spPr>
          <a:xfrm flipV="1">
            <a:off x="5837890" y="3200070"/>
            <a:ext cx="8304" cy="2317162"/>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311541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wipe(down)">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fade">
                                      <p:cBhvr>
                                        <p:cTn id="16" dur="500"/>
                                        <p:tgtEl>
                                          <p:spTgt spid="42"/>
                                        </p:tgtEl>
                                      </p:cBhvr>
                                    </p:animEffect>
                                  </p:childTnLst>
                                </p:cTn>
                              </p:par>
                            </p:childTnLst>
                          </p:cTn>
                        </p:par>
                        <p:par>
                          <p:cTn id="17" fill="hold">
                            <p:stCondLst>
                              <p:cond delay="500"/>
                            </p:stCondLst>
                            <p:childTnLst>
                              <p:par>
                                <p:cTn id="18" presetID="22" presetClass="entr" presetSubtype="4" fill="hold" nodeType="after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wipe(down)">
                                      <p:cBhvr>
                                        <p:cTn id="2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2"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0A5860-8F00-4FB3-BDF7-3F2B7DA5D58E}"/>
              </a:ext>
            </a:extLst>
          </p:cNvPr>
          <p:cNvSpPr>
            <a:spLocks noGrp="1"/>
          </p:cNvSpPr>
          <p:nvPr>
            <p:ph type="title"/>
          </p:nvPr>
        </p:nvSpPr>
        <p:spPr>
          <a:xfrm>
            <a:off x="0" y="199000"/>
            <a:ext cx="7592093" cy="762000"/>
          </a:xfrm>
        </p:spPr>
        <p:txBody>
          <a:bodyPr>
            <a:normAutofit/>
          </a:bodyPr>
          <a:lstStyle/>
          <a:p>
            <a:r>
              <a:rPr lang="zh-CN" altLang="en-US" dirty="0"/>
              <a:t>练习题：</a:t>
            </a:r>
            <a:r>
              <a:rPr lang="en-US" altLang="zh-CN" dirty="0"/>
              <a:t> </a:t>
            </a:r>
            <a:r>
              <a:rPr lang="zh-CN" altLang="en-US" dirty="0"/>
              <a:t>转置矩阵</a:t>
            </a:r>
          </a:p>
        </p:txBody>
      </p:sp>
      <p:sp>
        <p:nvSpPr>
          <p:cNvPr id="3" name="内容占位符 2">
            <a:extLst>
              <a:ext uri="{FF2B5EF4-FFF2-40B4-BE49-F238E27FC236}">
                <a16:creationId xmlns:a16="http://schemas.microsoft.com/office/drawing/2014/main" id="{7E19406D-1562-4751-811F-0B020EA4BEF1}"/>
              </a:ext>
            </a:extLst>
          </p:cNvPr>
          <p:cNvSpPr>
            <a:spLocks noGrp="1"/>
          </p:cNvSpPr>
          <p:nvPr>
            <p:ph idx="1"/>
          </p:nvPr>
        </p:nvSpPr>
        <p:spPr>
          <a:xfrm>
            <a:off x="457200" y="837034"/>
            <a:ext cx="8229600" cy="1872208"/>
          </a:xfrm>
        </p:spPr>
        <p:txBody>
          <a:bodyPr>
            <a:normAutofit/>
          </a:bodyPr>
          <a:lstStyle/>
          <a:p>
            <a:r>
              <a:rPr lang="zh-CN" altLang="en-US" sz="1600" dirty="0"/>
              <a:t>假设：</a:t>
            </a:r>
            <a:endParaRPr lang="en-US" altLang="zh-CN" sz="1600" dirty="0"/>
          </a:p>
          <a:p>
            <a:pPr lvl="1"/>
            <a:r>
              <a:rPr lang="en-US" altLang="zh-CN" sz="1600" dirty="0" err="1"/>
              <a:t>Sizeof</a:t>
            </a:r>
            <a:r>
              <a:rPr lang="en-US" altLang="zh-CN" sz="1600" dirty="0"/>
              <a:t>(int)=4</a:t>
            </a:r>
          </a:p>
          <a:p>
            <a:pPr lvl="1"/>
            <a:r>
              <a:rPr lang="en-US" altLang="zh-CN" sz="1600" dirty="0" err="1"/>
              <a:t>Src</a:t>
            </a:r>
            <a:r>
              <a:rPr lang="zh-CN" altLang="en-US" sz="1600" dirty="0"/>
              <a:t>数组从地址</a:t>
            </a:r>
            <a:r>
              <a:rPr lang="en-US" altLang="zh-CN" sz="1600" dirty="0"/>
              <a:t>0</a:t>
            </a:r>
            <a:r>
              <a:rPr lang="zh-CN" altLang="en-US" sz="1600" dirty="0"/>
              <a:t>开始，</a:t>
            </a:r>
            <a:r>
              <a:rPr lang="en-US" altLang="zh-CN" sz="1600" dirty="0" err="1"/>
              <a:t>dst</a:t>
            </a:r>
            <a:r>
              <a:rPr lang="zh-CN" altLang="en-US" sz="1600" dirty="0"/>
              <a:t>数组从地址</a:t>
            </a:r>
            <a:r>
              <a:rPr lang="en-US" altLang="zh-CN" sz="1600" dirty="0"/>
              <a:t>16</a:t>
            </a:r>
            <a:r>
              <a:rPr lang="zh-CN" altLang="en-US" sz="1600" dirty="0"/>
              <a:t>开始</a:t>
            </a:r>
            <a:endParaRPr lang="en-US" altLang="zh-CN" sz="1600" dirty="0"/>
          </a:p>
          <a:p>
            <a:pPr lvl="1"/>
            <a:r>
              <a:rPr lang="zh-CN" altLang="en-US" sz="1600" dirty="0"/>
              <a:t>只有一个</a:t>
            </a:r>
            <a:r>
              <a:rPr lang="en-US" altLang="zh-CN" sz="1600" dirty="0"/>
              <a:t>L1 cache</a:t>
            </a:r>
            <a:r>
              <a:rPr lang="zh-CN" altLang="en-US" sz="1600" dirty="0"/>
              <a:t>，直接映射、直写和写分配，块大小为</a:t>
            </a:r>
            <a:r>
              <a:rPr lang="en-US" altLang="zh-CN" sz="1600" dirty="0"/>
              <a:t>8</a:t>
            </a:r>
            <a:r>
              <a:rPr lang="zh-CN" altLang="en-US" sz="1600" dirty="0"/>
              <a:t>字节</a:t>
            </a:r>
            <a:endParaRPr lang="en-US" altLang="zh-CN" sz="1600" dirty="0"/>
          </a:p>
          <a:p>
            <a:pPr lvl="1"/>
            <a:r>
              <a:rPr lang="en-US" altLang="zh-CN" sz="1600" dirty="0"/>
              <a:t>Cache</a:t>
            </a:r>
            <a:r>
              <a:rPr lang="zh-CN" altLang="en-US" sz="1600" dirty="0"/>
              <a:t>大小为</a:t>
            </a:r>
            <a:r>
              <a:rPr lang="en-US" altLang="zh-CN" sz="1600" dirty="0"/>
              <a:t>16</a:t>
            </a:r>
            <a:r>
              <a:rPr lang="zh-CN" altLang="en-US" sz="1600" dirty="0"/>
              <a:t>字节，开始为空</a:t>
            </a:r>
            <a:endParaRPr lang="en-US" altLang="zh-CN" sz="1600" dirty="0"/>
          </a:p>
          <a:p>
            <a:pPr lvl="1"/>
            <a:r>
              <a:rPr lang="en-US" altLang="zh-CN" sz="1600" dirty="0" err="1"/>
              <a:t>Src</a:t>
            </a:r>
            <a:r>
              <a:rPr lang="zh-CN" altLang="en-US" sz="1600" dirty="0"/>
              <a:t>和</a:t>
            </a:r>
            <a:r>
              <a:rPr lang="en-US" altLang="zh-CN" sz="1600" dirty="0" err="1"/>
              <a:t>dst</a:t>
            </a:r>
            <a:r>
              <a:rPr lang="zh-CN" altLang="en-US" sz="1600" dirty="0"/>
              <a:t>数组访问分别是读和写不命中的唯一来源</a:t>
            </a:r>
          </a:p>
        </p:txBody>
      </p:sp>
      <p:sp>
        <p:nvSpPr>
          <p:cNvPr id="5" name="矩形 4">
            <a:extLst>
              <a:ext uri="{FF2B5EF4-FFF2-40B4-BE49-F238E27FC236}">
                <a16:creationId xmlns:a16="http://schemas.microsoft.com/office/drawing/2014/main" id="{5E6166C9-6628-44AD-AD9D-DEA4AC9F7DBB}"/>
              </a:ext>
            </a:extLst>
          </p:cNvPr>
          <p:cNvSpPr/>
          <p:nvPr/>
        </p:nvSpPr>
        <p:spPr>
          <a:xfrm>
            <a:off x="179512" y="3645024"/>
            <a:ext cx="3384376" cy="1872208"/>
          </a:xfrm>
          <a:prstGeom prst="rect">
            <a:avLst/>
          </a:prstGeom>
          <a:scene3d>
            <a:camera prst="orthographicFront"/>
            <a:lightRig rig="threePt" dir="t"/>
          </a:scene3d>
          <a:sp3d>
            <a:bevelT prst="relaxedInset"/>
          </a:sp3d>
        </p:spPr>
        <p:style>
          <a:lnRef idx="1">
            <a:schemeClr val="accent1"/>
          </a:lnRef>
          <a:fillRef idx="2">
            <a:schemeClr val="accent1"/>
          </a:fillRef>
          <a:effectRef idx="1">
            <a:schemeClr val="accent1"/>
          </a:effectRef>
          <a:fontRef idx="minor">
            <a:schemeClr val="dk1"/>
          </a:fontRef>
        </p:style>
        <p:txBody>
          <a:bodyPr rtlCol="0" anchor="ctr"/>
          <a:lstStyle/>
          <a:p>
            <a:pPr>
              <a:tabLst>
                <a:tab pos="457200" algn="l"/>
              </a:tabLst>
            </a:pPr>
            <a:r>
              <a:rPr lang="en-US" altLang="zh-CN" sz="1100" dirty="0">
                <a:latin typeface="Courier New" charset="0"/>
              </a:rPr>
              <a:t>Typedef int array[2][2]</a:t>
            </a:r>
          </a:p>
          <a:p>
            <a:pPr>
              <a:tabLst>
                <a:tab pos="457200" algn="l"/>
              </a:tabLst>
            </a:pPr>
            <a:r>
              <a:rPr lang="en-US" altLang="zh-CN" sz="1100" dirty="0">
                <a:latin typeface="Courier New" charset="0"/>
              </a:rPr>
              <a:t>Void transpose1(array </a:t>
            </a:r>
            <a:r>
              <a:rPr lang="en-US" altLang="zh-CN" sz="1100" dirty="0" err="1">
                <a:latin typeface="Courier New" charset="0"/>
              </a:rPr>
              <a:t>dst</a:t>
            </a:r>
            <a:r>
              <a:rPr lang="en-US" altLang="zh-CN" sz="1100" dirty="0">
                <a:latin typeface="Courier New" charset="0"/>
              </a:rPr>
              <a:t>, array </a:t>
            </a:r>
            <a:r>
              <a:rPr lang="en-US" altLang="zh-CN" sz="1100" dirty="0" err="1">
                <a:latin typeface="Courier New" charset="0"/>
              </a:rPr>
              <a:t>src</a:t>
            </a:r>
            <a:r>
              <a:rPr lang="en-US" altLang="zh-CN" sz="1100" dirty="0">
                <a:latin typeface="Courier New" charset="0"/>
              </a:rPr>
              <a:t>)</a:t>
            </a:r>
          </a:p>
          <a:p>
            <a:pPr>
              <a:tabLst>
                <a:tab pos="457200" algn="l"/>
              </a:tabLst>
            </a:pPr>
            <a:r>
              <a:rPr lang="en-US" altLang="zh-CN" sz="1100" dirty="0">
                <a:latin typeface="Courier New" charset="0"/>
              </a:rPr>
              <a:t>{</a:t>
            </a:r>
          </a:p>
          <a:p>
            <a:pPr>
              <a:tabLst>
                <a:tab pos="457200" algn="l"/>
              </a:tabLst>
            </a:pPr>
            <a:r>
              <a:rPr lang="en-US" altLang="zh-CN" sz="1100" dirty="0">
                <a:latin typeface="Courier New" charset="0"/>
              </a:rPr>
              <a:t>	int </a:t>
            </a:r>
            <a:r>
              <a:rPr lang="en-US" altLang="zh-CN" sz="1100" dirty="0" err="1">
                <a:latin typeface="Courier New" charset="0"/>
              </a:rPr>
              <a:t>I,j</a:t>
            </a:r>
            <a:r>
              <a:rPr lang="en-US" altLang="zh-CN" sz="1100" dirty="0">
                <a:latin typeface="Courier New" charset="0"/>
              </a:rPr>
              <a:t>;</a:t>
            </a:r>
          </a:p>
          <a:p>
            <a:pPr>
              <a:tabLst>
                <a:tab pos="457200" algn="l"/>
              </a:tabLst>
            </a:pPr>
            <a:r>
              <a:rPr lang="en-US" altLang="zh-CN" sz="1100" dirty="0">
                <a:latin typeface="Courier New" charset="0"/>
              </a:rPr>
              <a:t>	for(</a:t>
            </a:r>
            <a:r>
              <a:rPr lang="en-US" altLang="zh-CN" sz="1100" dirty="0" err="1">
                <a:latin typeface="Courier New" charset="0"/>
              </a:rPr>
              <a:t>i</a:t>
            </a:r>
            <a:r>
              <a:rPr lang="en-US" altLang="zh-CN" sz="1100" dirty="0">
                <a:latin typeface="Courier New" charset="0"/>
              </a:rPr>
              <a:t>=0;i&lt;2;i++){</a:t>
            </a:r>
          </a:p>
          <a:p>
            <a:pPr>
              <a:tabLst>
                <a:tab pos="457200" algn="l"/>
              </a:tabLst>
            </a:pPr>
            <a:r>
              <a:rPr lang="en-US" altLang="zh-CN" sz="1100" dirty="0">
                <a:latin typeface="Courier New" charset="0"/>
              </a:rPr>
              <a:t>		for(j=0;j&lt;2;j++){</a:t>
            </a:r>
          </a:p>
          <a:p>
            <a:pPr>
              <a:tabLst>
                <a:tab pos="457200" algn="l"/>
              </a:tabLst>
            </a:pPr>
            <a:r>
              <a:rPr lang="en-US" altLang="zh-CN" sz="1100" dirty="0">
                <a:latin typeface="Courier New" charset="0"/>
              </a:rPr>
              <a:t>		    </a:t>
            </a:r>
            <a:r>
              <a:rPr lang="en-US" altLang="zh-CN" sz="1100" dirty="0" err="1">
                <a:latin typeface="Courier New" charset="0"/>
              </a:rPr>
              <a:t>dst</a:t>
            </a:r>
            <a:r>
              <a:rPr lang="en-US" altLang="zh-CN" sz="1100" dirty="0">
                <a:latin typeface="Courier New" charset="0"/>
              </a:rPr>
              <a:t>[j][</a:t>
            </a:r>
            <a:r>
              <a:rPr lang="en-US" altLang="zh-CN" sz="1100" dirty="0" err="1">
                <a:latin typeface="Courier New" charset="0"/>
              </a:rPr>
              <a:t>i</a:t>
            </a:r>
            <a:r>
              <a:rPr lang="en-US" altLang="zh-CN" sz="1100" dirty="0">
                <a:latin typeface="Courier New" charset="0"/>
              </a:rPr>
              <a:t>]=</a:t>
            </a:r>
            <a:r>
              <a:rPr lang="en-US" altLang="zh-CN" sz="1100" dirty="0" err="1">
                <a:latin typeface="Courier New" charset="0"/>
              </a:rPr>
              <a:t>src</a:t>
            </a:r>
            <a:r>
              <a:rPr lang="en-US" altLang="zh-CN" sz="1100" dirty="0">
                <a:latin typeface="Courier New" charset="0"/>
              </a:rPr>
              <a:t>[</a:t>
            </a:r>
            <a:r>
              <a:rPr lang="en-US" altLang="zh-CN" sz="1100" dirty="0" err="1">
                <a:latin typeface="Courier New" charset="0"/>
              </a:rPr>
              <a:t>i</a:t>
            </a:r>
            <a:r>
              <a:rPr lang="en-US" altLang="zh-CN" sz="1100" dirty="0">
                <a:latin typeface="Courier New" charset="0"/>
              </a:rPr>
              <a:t>][j];</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a:t>
            </a:r>
          </a:p>
        </p:txBody>
      </p:sp>
      <p:sp>
        <p:nvSpPr>
          <p:cNvPr id="7" name="矩形 6">
            <a:extLst>
              <a:ext uri="{FF2B5EF4-FFF2-40B4-BE49-F238E27FC236}">
                <a16:creationId xmlns:a16="http://schemas.microsoft.com/office/drawing/2014/main" id="{0E783785-5B43-4996-A514-1CBBF77A8413}"/>
              </a:ext>
            </a:extLst>
          </p:cNvPr>
          <p:cNvSpPr/>
          <p:nvPr/>
        </p:nvSpPr>
        <p:spPr>
          <a:xfrm>
            <a:off x="4545898" y="364502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14C47D05-2EDA-4B97-9F01-CE004E1C14C8}"/>
              </a:ext>
            </a:extLst>
          </p:cNvPr>
          <p:cNvSpPr/>
          <p:nvPr/>
        </p:nvSpPr>
        <p:spPr>
          <a:xfrm>
            <a:off x="5409994" y="364502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5135F39-9464-42F3-8C03-CBFC3077CC1E}"/>
              </a:ext>
            </a:extLst>
          </p:cNvPr>
          <p:cNvSpPr/>
          <p:nvPr/>
        </p:nvSpPr>
        <p:spPr>
          <a:xfrm>
            <a:off x="6274090" y="3646800"/>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FBD69A26-7DCA-456A-9858-EE5381B2389D}"/>
              </a:ext>
            </a:extLst>
          </p:cNvPr>
          <p:cNvSpPr/>
          <p:nvPr/>
        </p:nvSpPr>
        <p:spPr>
          <a:xfrm>
            <a:off x="7138186" y="3646800"/>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62F3F27F-AA6E-4C2A-89EC-EECB78171CBB}"/>
              </a:ext>
            </a:extLst>
          </p:cNvPr>
          <p:cNvSpPr/>
          <p:nvPr/>
        </p:nvSpPr>
        <p:spPr>
          <a:xfrm>
            <a:off x="4545898" y="4003288"/>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17159004-DD37-4BA9-A3F7-82ED9C122306}"/>
              </a:ext>
            </a:extLst>
          </p:cNvPr>
          <p:cNvSpPr/>
          <p:nvPr/>
        </p:nvSpPr>
        <p:spPr>
          <a:xfrm>
            <a:off x="5409994" y="4003288"/>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87D8933D-126E-4A36-85E3-55943492AF17}"/>
              </a:ext>
            </a:extLst>
          </p:cNvPr>
          <p:cNvSpPr/>
          <p:nvPr/>
        </p:nvSpPr>
        <p:spPr>
          <a:xfrm>
            <a:off x="6274090" y="400506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06C6A205-40B7-4212-833E-D4918B3F0A82}"/>
              </a:ext>
            </a:extLst>
          </p:cNvPr>
          <p:cNvSpPr/>
          <p:nvPr/>
        </p:nvSpPr>
        <p:spPr>
          <a:xfrm>
            <a:off x="7138186" y="4005064"/>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1716E3B5-ECBD-4185-B823-AEB775507257}"/>
              </a:ext>
            </a:extLst>
          </p:cNvPr>
          <p:cNvSpPr/>
          <p:nvPr/>
        </p:nvSpPr>
        <p:spPr>
          <a:xfrm>
            <a:off x="4545898" y="2852936"/>
            <a:ext cx="1728192"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6" name="矩形 15">
            <a:extLst>
              <a:ext uri="{FF2B5EF4-FFF2-40B4-BE49-F238E27FC236}">
                <a16:creationId xmlns:a16="http://schemas.microsoft.com/office/drawing/2014/main" id="{CF747EAB-5507-4FCD-9D16-779170C91B02}"/>
              </a:ext>
            </a:extLst>
          </p:cNvPr>
          <p:cNvSpPr/>
          <p:nvPr/>
        </p:nvSpPr>
        <p:spPr>
          <a:xfrm>
            <a:off x="6274090" y="2852936"/>
            <a:ext cx="1728192"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7" name="矩形 16">
            <a:extLst>
              <a:ext uri="{FF2B5EF4-FFF2-40B4-BE49-F238E27FC236}">
                <a16:creationId xmlns:a16="http://schemas.microsoft.com/office/drawing/2014/main" id="{F49A0BE6-D93D-4029-8F81-ECDDE7302155}"/>
              </a:ext>
            </a:extLst>
          </p:cNvPr>
          <p:cNvSpPr/>
          <p:nvPr/>
        </p:nvSpPr>
        <p:spPr>
          <a:xfrm>
            <a:off x="3818472" y="2843644"/>
            <a:ext cx="72327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cache</a:t>
            </a:r>
            <a:endParaRPr lang="zh-CN" altLang="en-US"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3D1E52B4-E92C-4C55-8BF7-6AC77924717D}"/>
              </a:ext>
            </a:extLst>
          </p:cNvPr>
          <p:cNvSpPr/>
          <p:nvPr/>
        </p:nvSpPr>
        <p:spPr>
          <a:xfrm>
            <a:off x="3643540" y="3716997"/>
            <a:ext cx="928460" cy="646331"/>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Main</a:t>
            </a:r>
          </a:p>
          <a:p>
            <a:pPr algn="ctr"/>
            <a:r>
              <a:rPr lang="en-US" altLang="zh-CN" i="1" dirty="0">
                <a:latin typeface="Times New Roman" panose="02020603050405020304" pitchFamily="18" charset="0"/>
                <a:cs typeface="Times New Roman" panose="02020603050405020304" pitchFamily="18" charset="0"/>
              </a:rPr>
              <a:t>memory</a:t>
            </a:r>
            <a:endParaRPr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D7495723-0BF6-497D-BE05-A8709E4F86F0}"/>
              </a:ext>
            </a:extLst>
          </p:cNvPr>
          <p:cNvSpPr/>
          <p:nvPr/>
        </p:nvSpPr>
        <p:spPr>
          <a:xfrm>
            <a:off x="4545898" y="471186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F7A6FD5F-A251-44AE-A852-16AE95EF9440}"/>
              </a:ext>
            </a:extLst>
          </p:cNvPr>
          <p:cNvSpPr/>
          <p:nvPr/>
        </p:nvSpPr>
        <p:spPr>
          <a:xfrm>
            <a:off x="5409994" y="471186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0C6FB43D-0FA7-4E1E-913A-908D3C44E1C6}"/>
              </a:ext>
            </a:extLst>
          </p:cNvPr>
          <p:cNvSpPr/>
          <p:nvPr/>
        </p:nvSpPr>
        <p:spPr>
          <a:xfrm>
            <a:off x="6274090" y="471364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C7A24B44-933B-4B50-B261-4588B7EC766B}"/>
              </a:ext>
            </a:extLst>
          </p:cNvPr>
          <p:cNvSpPr/>
          <p:nvPr/>
        </p:nvSpPr>
        <p:spPr>
          <a:xfrm>
            <a:off x="7138186" y="471364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3" name="矩形 22">
            <a:extLst>
              <a:ext uri="{FF2B5EF4-FFF2-40B4-BE49-F238E27FC236}">
                <a16:creationId xmlns:a16="http://schemas.microsoft.com/office/drawing/2014/main" id="{DA365E34-B585-464F-9BB4-EE76ACF04BFC}"/>
              </a:ext>
            </a:extLst>
          </p:cNvPr>
          <p:cNvSpPr/>
          <p:nvPr/>
        </p:nvSpPr>
        <p:spPr>
          <a:xfrm>
            <a:off x="4545898" y="554055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BB2C5507-DE2C-4142-B531-43E04220F4E4}"/>
              </a:ext>
            </a:extLst>
          </p:cNvPr>
          <p:cNvSpPr/>
          <p:nvPr/>
        </p:nvSpPr>
        <p:spPr>
          <a:xfrm>
            <a:off x="5409994" y="554055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5457433B-649D-4F3B-A89D-B67D31285C9E}"/>
              </a:ext>
            </a:extLst>
          </p:cNvPr>
          <p:cNvSpPr/>
          <p:nvPr/>
        </p:nvSpPr>
        <p:spPr>
          <a:xfrm>
            <a:off x="6274090" y="554233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ADA71872-BCA2-4032-9830-8449DD4B9562}"/>
              </a:ext>
            </a:extLst>
          </p:cNvPr>
          <p:cNvSpPr/>
          <p:nvPr/>
        </p:nvSpPr>
        <p:spPr>
          <a:xfrm>
            <a:off x="7138186" y="554233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4943C9F8-5EBC-478E-A001-133ED8FD81FE}"/>
              </a:ext>
            </a:extLst>
          </p:cNvPr>
          <p:cNvSpPr/>
          <p:nvPr/>
        </p:nvSpPr>
        <p:spPr>
          <a:xfrm>
            <a:off x="4545898" y="507190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8" name="矩形 27">
            <a:extLst>
              <a:ext uri="{FF2B5EF4-FFF2-40B4-BE49-F238E27FC236}">
                <a16:creationId xmlns:a16="http://schemas.microsoft.com/office/drawing/2014/main" id="{F1326F42-78A6-4913-AE2B-26F3A47DD714}"/>
              </a:ext>
            </a:extLst>
          </p:cNvPr>
          <p:cNvSpPr/>
          <p:nvPr/>
        </p:nvSpPr>
        <p:spPr>
          <a:xfrm>
            <a:off x="5409994" y="507190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9" name="矩形 28">
            <a:extLst>
              <a:ext uri="{FF2B5EF4-FFF2-40B4-BE49-F238E27FC236}">
                <a16:creationId xmlns:a16="http://schemas.microsoft.com/office/drawing/2014/main" id="{684BD538-DD6D-4ADE-B3C3-F20069C88744}"/>
              </a:ext>
            </a:extLst>
          </p:cNvPr>
          <p:cNvSpPr/>
          <p:nvPr/>
        </p:nvSpPr>
        <p:spPr>
          <a:xfrm>
            <a:off x="6274090" y="507368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0" name="矩形 29">
            <a:extLst>
              <a:ext uri="{FF2B5EF4-FFF2-40B4-BE49-F238E27FC236}">
                <a16:creationId xmlns:a16="http://schemas.microsoft.com/office/drawing/2014/main" id="{307B3543-54E4-49F1-9167-5608B300F5CC}"/>
              </a:ext>
            </a:extLst>
          </p:cNvPr>
          <p:cNvSpPr/>
          <p:nvPr/>
        </p:nvSpPr>
        <p:spPr>
          <a:xfrm>
            <a:off x="7138186" y="507368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h</a:t>
            </a:r>
            <a:endParaRPr lang="zh-CN" altLang="en-US" sz="1800" i="1" dirty="0">
              <a:solidFill>
                <a:schemeClr val="tx1"/>
              </a:solidFill>
              <a:latin typeface="Times New Roman" panose="02020603050405020304" pitchFamily="18" charset="0"/>
              <a:cs typeface="Times New Roman" panose="02020603050405020304" pitchFamily="18" charset="0"/>
            </a:endParaRPr>
          </a:p>
        </p:txBody>
      </p:sp>
      <p:sp>
        <p:nvSpPr>
          <p:cNvPr id="31" name="矩形 30">
            <a:extLst>
              <a:ext uri="{FF2B5EF4-FFF2-40B4-BE49-F238E27FC236}">
                <a16:creationId xmlns:a16="http://schemas.microsoft.com/office/drawing/2014/main" id="{1D1DAEC5-4A07-42C9-BBE4-382054C70972}"/>
              </a:ext>
            </a:extLst>
          </p:cNvPr>
          <p:cNvSpPr/>
          <p:nvPr/>
        </p:nvSpPr>
        <p:spPr>
          <a:xfrm>
            <a:off x="4545898"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3C6C849F-E7D5-4D01-8E45-E958E8CD23EA}"/>
              </a:ext>
            </a:extLst>
          </p:cNvPr>
          <p:cNvSpPr/>
          <p:nvPr/>
        </p:nvSpPr>
        <p:spPr>
          <a:xfrm>
            <a:off x="5409994"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3" name="矩形 32">
            <a:extLst>
              <a:ext uri="{FF2B5EF4-FFF2-40B4-BE49-F238E27FC236}">
                <a16:creationId xmlns:a16="http://schemas.microsoft.com/office/drawing/2014/main" id="{96A3930A-4E29-4DC5-86AF-B466272DA777}"/>
              </a:ext>
            </a:extLst>
          </p:cNvPr>
          <p:cNvSpPr/>
          <p:nvPr/>
        </p:nvSpPr>
        <p:spPr>
          <a:xfrm>
            <a:off x="6274090"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4" name="矩形 33">
            <a:extLst>
              <a:ext uri="{FF2B5EF4-FFF2-40B4-BE49-F238E27FC236}">
                <a16:creationId xmlns:a16="http://schemas.microsoft.com/office/drawing/2014/main" id="{F2BC75AB-1FFB-4AD0-93DC-A63B13409B00}"/>
              </a:ext>
            </a:extLst>
          </p:cNvPr>
          <p:cNvSpPr/>
          <p:nvPr/>
        </p:nvSpPr>
        <p:spPr>
          <a:xfrm>
            <a:off x="7138186"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7" name="矩形 36">
            <a:extLst>
              <a:ext uri="{FF2B5EF4-FFF2-40B4-BE49-F238E27FC236}">
                <a16:creationId xmlns:a16="http://schemas.microsoft.com/office/drawing/2014/main" id="{26E8A5FA-0851-4A9C-9C69-E53FF43BE126}"/>
              </a:ext>
            </a:extLst>
          </p:cNvPr>
          <p:cNvSpPr/>
          <p:nvPr/>
        </p:nvSpPr>
        <p:spPr>
          <a:xfrm>
            <a:off x="3783592" y="5247280"/>
            <a:ext cx="519693" cy="646331"/>
          </a:xfrm>
          <a:prstGeom prst="rect">
            <a:avLst/>
          </a:prstGeom>
        </p:spPr>
        <p:txBody>
          <a:bodyPr wrap="none">
            <a:spAutoFit/>
          </a:bodyPr>
          <a:lstStyle/>
          <a:p>
            <a:pPr algn="ctr"/>
            <a:r>
              <a:rPr lang="en-US" altLang="zh-CN" i="1" dirty="0" err="1">
                <a:latin typeface="Times New Roman" panose="02020603050405020304" pitchFamily="18" charset="0"/>
                <a:cs typeface="Times New Roman" panose="02020603050405020304" pitchFamily="18" charset="0"/>
              </a:rPr>
              <a:t>i</a:t>
            </a:r>
            <a:r>
              <a:rPr lang="en-US" altLang="zh-CN" i="1" dirty="0">
                <a:latin typeface="Times New Roman" panose="02020603050405020304" pitchFamily="18" charset="0"/>
                <a:cs typeface="Times New Roman" panose="02020603050405020304" pitchFamily="18" charset="0"/>
              </a:rPr>
              <a:t>=1</a:t>
            </a:r>
          </a:p>
          <a:p>
            <a:pPr algn="ctr"/>
            <a:r>
              <a:rPr lang="en-US" altLang="zh-CN" i="1" dirty="0">
                <a:latin typeface="Times New Roman" panose="02020603050405020304" pitchFamily="18" charset="0"/>
                <a:cs typeface="Times New Roman" panose="02020603050405020304" pitchFamily="18" charset="0"/>
              </a:rPr>
              <a:t>j=1</a:t>
            </a:r>
            <a:endParaRPr lang="zh-CN" altLang="en-US" dirty="0">
              <a:latin typeface="Times New Roman" panose="02020603050405020304" pitchFamily="18" charset="0"/>
              <a:cs typeface="Times New Roman" panose="02020603050405020304" pitchFamily="18" charset="0"/>
            </a:endParaRPr>
          </a:p>
        </p:txBody>
      </p:sp>
      <p:sp>
        <p:nvSpPr>
          <p:cNvPr id="38" name="矩形 37">
            <a:extLst>
              <a:ext uri="{FF2B5EF4-FFF2-40B4-BE49-F238E27FC236}">
                <a16:creationId xmlns:a16="http://schemas.microsoft.com/office/drawing/2014/main" id="{4C42AB16-7ED5-4337-A712-B3600DC3CAA8}"/>
              </a:ext>
            </a:extLst>
          </p:cNvPr>
          <p:cNvSpPr/>
          <p:nvPr/>
        </p:nvSpPr>
        <p:spPr>
          <a:xfrm>
            <a:off x="6274090" y="3645912"/>
            <a:ext cx="1719888" cy="356488"/>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cxnSp>
        <p:nvCxnSpPr>
          <p:cNvPr id="40" name="直接箭头连接符 39">
            <a:extLst>
              <a:ext uri="{FF2B5EF4-FFF2-40B4-BE49-F238E27FC236}">
                <a16:creationId xmlns:a16="http://schemas.microsoft.com/office/drawing/2014/main" id="{22F19012-62B3-45D3-8BC8-9AFDB3869FD3}"/>
              </a:ext>
            </a:extLst>
          </p:cNvPr>
          <p:cNvCxnSpPr>
            <a:cxnSpLocks/>
          </p:cNvCxnSpPr>
          <p:nvPr/>
        </p:nvCxnSpPr>
        <p:spPr>
          <a:xfrm flipH="1" flipV="1">
            <a:off x="7574386" y="3199574"/>
            <a:ext cx="4152" cy="4320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2" name="矩形 41">
            <a:extLst>
              <a:ext uri="{FF2B5EF4-FFF2-40B4-BE49-F238E27FC236}">
                <a16:creationId xmlns:a16="http://schemas.microsoft.com/office/drawing/2014/main" id="{D1640E4F-D2AE-48C0-99CD-0C58F6CD13B4}"/>
              </a:ext>
            </a:extLst>
          </p:cNvPr>
          <p:cNvSpPr/>
          <p:nvPr/>
        </p:nvSpPr>
        <p:spPr>
          <a:xfrm>
            <a:off x="6282394" y="5545130"/>
            <a:ext cx="1719888" cy="356488"/>
          </a:xfrm>
          <a:prstGeom prst="rect">
            <a:avLst/>
          </a:prstGeom>
          <a:solidFill>
            <a:schemeClr val="accent6">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cxnSp>
        <p:nvCxnSpPr>
          <p:cNvPr id="43" name="直接箭头连接符 42">
            <a:extLst>
              <a:ext uri="{FF2B5EF4-FFF2-40B4-BE49-F238E27FC236}">
                <a16:creationId xmlns:a16="http://schemas.microsoft.com/office/drawing/2014/main" id="{9CDEB71C-C169-489E-A417-A89AFF33B71C}"/>
              </a:ext>
            </a:extLst>
          </p:cNvPr>
          <p:cNvCxnSpPr>
            <a:cxnSpLocks/>
          </p:cNvCxnSpPr>
          <p:nvPr/>
        </p:nvCxnSpPr>
        <p:spPr>
          <a:xfrm flipV="1">
            <a:off x="7331772" y="3211200"/>
            <a:ext cx="8304" cy="2317162"/>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453186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wipe(down)">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fade">
                                      <p:cBhvr>
                                        <p:cTn id="16" dur="500"/>
                                        <p:tgtEl>
                                          <p:spTgt spid="42"/>
                                        </p:tgtEl>
                                      </p:cBhvr>
                                    </p:animEffect>
                                  </p:childTnLst>
                                </p:cTn>
                              </p:par>
                            </p:childTnLst>
                          </p:cTn>
                        </p:par>
                        <p:par>
                          <p:cTn id="17" fill="hold">
                            <p:stCondLst>
                              <p:cond delay="500"/>
                            </p:stCondLst>
                            <p:childTnLst>
                              <p:par>
                                <p:cTn id="18" presetID="22" presetClass="entr" presetSubtype="4" fill="hold" nodeType="after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wipe(down)">
                                      <p:cBhvr>
                                        <p:cTn id="2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2" grpId="0" animBg="1"/>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0A5860-8F00-4FB3-BDF7-3F2B7DA5D58E}"/>
              </a:ext>
            </a:extLst>
          </p:cNvPr>
          <p:cNvSpPr>
            <a:spLocks noGrp="1"/>
          </p:cNvSpPr>
          <p:nvPr>
            <p:ph type="title"/>
          </p:nvPr>
        </p:nvSpPr>
        <p:spPr>
          <a:xfrm>
            <a:off x="195695" y="156502"/>
            <a:ext cx="7592093" cy="762000"/>
          </a:xfrm>
        </p:spPr>
        <p:txBody>
          <a:bodyPr>
            <a:normAutofit/>
          </a:bodyPr>
          <a:lstStyle/>
          <a:p>
            <a:r>
              <a:rPr lang="zh-CN" altLang="en-US" dirty="0"/>
              <a:t>练习题：转置矩阵</a:t>
            </a:r>
          </a:p>
        </p:txBody>
      </p:sp>
      <p:sp>
        <p:nvSpPr>
          <p:cNvPr id="3" name="内容占位符 2">
            <a:extLst>
              <a:ext uri="{FF2B5EF4-FFF2-40B4-BE49-F238E27FC236}">
                <a16:creationId xmlns:a16="http://schemas.microsoft.com/office/drawing/2014/main" id="{7E19406D-1562-4751-811F-0B020EA4BEF1}"/>
              </a:ext>
            </a:extLst>
          </p:cNvPr>
          <p:cNvSpPr>
            <a:spLocks noGrp="1"/>
          </p:cNvSpPr>
          <p:nvPr>
            <p:ph idx="1"/>
          </p:nvPr>
        </p:nvSpPr>
        <p:spPr>
          <a:xfrm>
            <a:off x="457200" y="837034"/>
            <a:ext cx="8229600" cy="1872208"/>
          </a:xfrm>
        </p:spPr>
        <p:txBody>
          <a:bodyPr>
            <a:normAutofit/>
          </a:bodyPr>
          <a:lstStyle/>
          <a:p>
            <a:r>
              <a:rPr lang="zh-CN" altLang="en-US" sz="1600" dirty="0"/>
              <a:t>假设：</a:t>
            </a:r>
            <a:endParaRPr lang="en-US" altLang="zh-CN" sz="1600" dirty="0"/>
          </a:p>
          <a:p>
            <a:pPr lvl="1"/>
            <a:r>
              <a:rPr lang="en-US" altLang="zh-CN" sz="1600" dirty="0" err="1"/>
              <a:t>Sizeof</a:t>
            </a:r>
            <a:r>
              <a:rPr lang="en-US" altLang="zh-CN" sz="1600" dirty="0"/>
              <a:t>(int)=4</a:t>
            </a:r>
          </a:p>
          <a:p>
            <a:pPr lvl="1"/>
            <a:r>
              <a:rPr lang="en-US" altLang="zh-CN" sz="1600" dirty="0" err="1"/>
              <a:t>Src</a:t>
            </a:r>
            <a:r>
              <a:rPr lang="zh-CN" altLang="en-US" sz="1600" dirty="0"/>
              <a:t>数组从地址</a:t>
            </a:r>
            <a:r>
              <a:rPr lang="en-US" altLang="zh-CN" sz="1600" dirty="0"/>
              <a:t>0</a:t>
            </a:r>
            <a:r>
              <a:rPr lang="zh-CN" altLang="en-US" sz="1600" dirty="0"/>
              <a:t>开始，</a:t>
            </a:r>
            <a:r>
              <a:rPr lang="en-US" altLang="zh-CN" sz="1600" dirty="0" err="1"/>
              <a:t>dst</a:t>
            </a:r>
            <a:r>
              <a:rPr lang="zh-CN" altLang="en-US" sz="1600" dirty="0"/>
              <a:t>数组从地址</a:t>
            </a:r>
            <a:r>
              <a:rPr lang="en-US" altLang="zh-CN" sz="1600" dirty="0"/>
              <a:t>16</a:t>
            </a:r>
            <a:r>
              <a:rPr lang="zh-CN" altLang="en-US" sz="1600" dirty="0"/>
              <a:t>开始</a:t>
            </a:r>
            <a:endParaRPr lang="en-US" altLang="zh-CN" sz="1600" dirty="0"/>
          </a:p>
          <a:p>
            <a:pPr lvl="1"/>
            <a:r>
              <a:rPr lang="zh-CN" altLang="en-US" sz="1600" dirty="0"/>
              <a:t>只有一个</a:t>
            </a:r>
            <a:r>
              <a:rPr lang="en-US" altLang="zh-CN" sz="1600" dirty="0"/>
              <a:t>L1 cache</a:t>
            </a:r>
            <a:r>
              <a:rPr lang="zh-CN" altLang="en-US" sz="1600" dirty="0"/>
              <a:t>，直接映射、直写和写分配，块大小为</a:t>
            </a:r>
            <a:r>
              <a:rPr lang="en-US" altLang="zh-CN" sz="1600" dirty="0"/>
              <a:t>8</a:t>
            </a:r>
            <a:r>
              <a:rPr lang="zh-CN" altLang="en-US" sz="1600" dirty="0"/>
              <a:t>字节</a:t>
            </a:r>
            <a:endParaRPr lang="en-US" altLang="zh-CN" sz="1600" dirty="0"/>
          </a:p>
          <a:p>
            <a:pPr lvl="1"/>
            <a:r>
              <a:rPr lang="en-US" altLang="zh-CN" sz="1600" dirty="0"/>
              <a:t>Cache</a:t>
            </a:r>
            <a:r>
              <a:rPr lang="zh-CN" altLang="en-US" sz="1600" dirty="0"/>
              <a:t>大小为</a:t>
            </a:r>
            <a:r>
              <a:rPr lang="en-US" altLang="zh-CN" sz="1600" b="1" dirty="0">
                <a:solidFill>
                  <a:srgbClr val="FF0000"/>
                </a:solidFill>
                <a:effectLst>
                  <a:outerShdw blurRad="38100" dist="38100" dir="2700000" algn="tl">
                    <a:srgbClr val="000000">
                      <a:alpha val="43137"/>
                    </a:srgbClr>
                  </a:outerShdw>
                </a:effectLst>
              </a:rPr>
              <a:t>32</a:t>
            </a:r>
            <a:r>
              <a:rPr lang="zh-CN" altLang="en-US" sz="1600" dirty="0"/>
              <a:t>字节，开始为空</a:t>
            </a:r>
            <a:endParaRPr lang="en-US" altLang="zh-CN" sz="1600" dirty="0"/>
          </a:p>
          <a:p>
            <a:pPr lvl="1"/>
            <a:r>
              <a:rPr lang="en-US" altLang="zh-CN" sz="1600" dirty="0" err="1"/>
              <a:t>Src</a:t>
            </a:r>
            <a:r>
              <a:rPr lang="zh-CN" altLang="en-US" sz="1600" dirty="0"/>
              <a:t>和</a:t>
            </a:r>
            <a:r>
              <a:rPr lang="en-US" altLang="zh-CN" sz="1600" dirty="0" err="1"/>
              <a:t>dst</a:t>
            </a:r>
            <a:r>
              <a:rPr lang="zh-CN" altLang="en-US" sz="1600" dirty="0"/>
              <a:t>数组访问分别是读和写不命中的唯一来源</a:t>
            </a:r>
          </a:p>
        </p:txBody>
      </p:sp>
      <p:sp>
        <p:nvSpPr>
          <p:cNvPr id="5" name="矩形 4">
            <a:extLst>
              <a:ext uri="{FF2B5EF4-FFF2-40B4-BE49-F238E27FC236}">
                <a16:creationId xmlns:a16="http://schemas.microsoft.com/office/drawing/2014/main" id="{5E6166C9-6628-44AD-AD9D-DEA4AC9F7DBB}"/>
              </a:ext>
            </a:extLst>
          </p:cNvPr>
          <p:cNvSpPr/>
          <p:nvPr/>
        </p:nvSpPr>
        <p:spPr>
          <a:xfrm>
            <a:off x="195695" y="3308307"/>
            <a:ext cx="3384376" cy="1872208"/>
          </a:xfrm>
          <a:prstGeom prst="rect">
            <a:avLst/>
          </a:prstGeom>
          <a:scene3d>
            <a:camera prst="orthographicFront"/>
            <a:lightRig rig="threePt" dir="t"/>
          </a:scene3d>
          <a:sp3d>
            <a:bevelT prst="relaxedInset"/>
          </a:sp3d>
        </p:spPr>
        <p:style>
          <a:lnRef idx="1">
            <a:schemeClr val="accent1"/>
          </a:lnRef>
          <a:fillRef idx="2">
            <a:schemeClr val="accent1"/>
          </a:fillRef>
          <a:effectRef idx="1">
            <a:schemeClr val="accent1"/>
          </a:effectRef>
          <a:fontRef idx="minor">
            <a:schemeClr val="dk1"/>
          </a:fontRef>
        </p:style>
        <p:txBody>
          <a:bodyPr rtlCol="0" anchor="ctr"/>
          <a:lstStyle/>
          <a:p>
            <a:pPr>
              <a:tabLst>
                <a:tab pos="457200" algn="l"/>
              </a:tabLst>
            </a:pPr>
            <a:r>
              <a:rPr lang="en-US" altLang="zh-CN" sz="1100" dirty="0">
                <a:latin typeface="Courier New" charset="0"/>
              </a:rPr>
              <a:t>Typedef int array[2][2]</a:t>
            </a:r>
          </a:p>
          <a:p>
            <a:pPr>
              <a:tabLst>
                <a:tab pos="457200" algn="l"/>
              </a:tabLst>
            </a:pPr>
            <a:r>
              <a:rPr lang="en-US" altLang="zh-CN" sz="1100" dirty="0">
                <a:latin typeface="Courier New" charset="0"/>
              </a:rPr>
              <a:t>Void transpose1(array </a:t>
            </a:r>
            <a:r>
              <a:rPr lang="en-US" altLang="zh-CN" sz="1100" dirty="0" err="1">
                <a:latin typeface="Courier New" charset="0"/>
              </a:rPr>
              <a:t>dst</a:t>
            </a:r>
            <a:r>
              <a:rPr lang="en-US" altLang="zh-CN" sz="1100" dirty="0">
                <a:latin typeface="Courier New" charset="0"/>
              </a:rPr>
              <a:t>, array </a:t>
            </a:r>
            <a:r>
              <a:rPr lang="en-US" altLang="zh-CN" sz="1100" dirty="0" err="1">
                <a:latin typeface="Courier New" charset="0"/>
              </a:rPr>
              <a:t>src</a:t>
            </a:r>
            <a:r>
              <a:rPr lang="en-US" altLang="zh-CN" sz="1100" dirty="0">
                <a:latin typeface="Courier New" charset="0"/>
              </a:rPr>
              <a:t>)</a:t>
            </a:r>
          </a:p>
          <a:p>
            <a:pPr>
              <a:tabLst>
                <a:tab pos="457200" algn="l"/>
              </a:tabLst>
            </a:pPr>
            <a:r>
              <a:rPr lang="en-US" altLang="zh-CN" sz="1100" dirty="0">
                <a:latin typeface="Courier New" charset="0"/>
              </a:rPr>
              <a:t>{</a:t>
            </a:r>
          </a:p>
          <a:p>
            <a:pPr>
              <a:tabLst>
                <a:tab pos="457200" algn="l"/>
              </a:tabLst>
            </a:pPr>
            <a:r>
              <a:rPr lang="en-US" altLang="zh-CN" sz="1100" dirty="0">
                <a:latin typeface="Courier New" charset="0"/>
              </a:rPr>
              <a:t>	int </a:t>
            </a:r>
            <a:r>
              <a:rPr lang="en-US" altLang="zh-CN" sz="1100" dirty="0" err="1">
                <a:latin typeface="Courier New" charset="0"/>
              </a:rPr>
              <a:t>I,j</a:t>
            </a:r>
            <a:r>
              <a:rPr lang="en-US" altLang="zh-CN" sz="1100" dirty="0">
                <a:latin typeface="Courier New" charset="0"/>
              </a:rPr>
              <a:t>;</a:t>
            </a:r>
          </a:p>
          <a:p>
            <a:pPr>
              <a:tabLst>
                <a:tab pos="457200" algn="l"/>
              </a:tabLst>
            </a:pPr>
            <a:r>
              <a:rPr lang="en-US" altLang="zh-CN" sz="1100" dirty="0">
                <a:latin typeface="Courier New" charset="0"/>
              </a:rPr>
              <a:t>	for(</a:t>
            </a:r>
            <a:r>
              <a:rPr lang="en-US" altLang="zh-CN" sz="1100" dirty="0" err="1">
                <a:latin typeface="Courier New" charset="0"/>
              </a:rPr>
              <a:t>i</a:t>
            </a:r>
            <a:r>
              <a:rPr lang="en-US" altLang="zh-CN" sz="1100" dirty="0">
                <a:latin typeface="Courier New" charset="0"/>
              </a:rPr>
              <a:t>=0;i&lt;2;i++){</a:t>
            </a:r>
          </a:p>
          <a:p>
            <a:pPr>
              <a:tabLst>
                <a:tab pos="457200" algn="l"/>
              </a:tabLst>
            </a:pPr>
            <a:r>
              <a:rPr lang="en-US" altLang="zh-CN" sz="1100" dirty="0">
                <a:latin typeface="Courier New" charset="0"/>
              </a:rPr>
              <a:t>		for(j=0;j&lt;2;j++){</a:t>
            </a:r>
          </a:p>
          <a:p>
            <a:pPr>
              <a:tabLst>
                <a:tab pos="457200" algn="l"/>
              </a:tabLst>
            </a:pPr>
            <a:r>
              <a:rPr lang="en-US" altLang="zh-CN" sz="1100" dirty="0">
                <a:latin typeface="Courier New" charset="0"/>
              </a:rPr>
              <a:t>		    </a:t>
            </a:r>
            <a:r>
              <a:rPr lang="en-US" altLang="zh-CN" sz="1100" dirty="0" err="1">
                <a:latin typeface="Courier New" charset="0"/>
              </a:rPr>
              <a:t>dst</a:t>
            </a:r>
            <a:r>
              <a:rPr lang="en-US" altLang="zh-CN" sz="1100" dirty="0">
                <a:latin typeface="Courier New" charset="0"/>
              </a:rPr>
              <a:t>[j][</a:t>
            </a:r>
            <a:r>
              <a:rPr lang="en-US" altLang="zh-CN" sz="1100" dirty="0" err="1">
                <a:latin typeface="Courier New" charset="0"/>
              </a:rPr>
              <a:t>i</a:t>
            </a:r>
            <a:r>
              <a:rPr lang="en-US" altLang="zh-CN" sz="1100" dirty="0">
                <a:latin typeface="Courier New" charset="0"/>
              </a:rPr>
              <a:t>]=</a:t>
            </a:r>
            <a:r>
              <a:rPr lang="en-US" altLang="zh-CN" sz="1100" dirty="0" err="1">
                <a:latin typeface="Courier New" charset="0"/>
              </a:rPr>
              <a:t>src</a:t>
            </a:r>
            <a:r>
              <a:rPr lang="en-US" altLang="zh-CN" sz="1100" dirty="0">
                <a:latin typeface="Courier New" charset="0"/>
              </a:rPr>
              <a:t>[</a:t>
            </a:r>
            <a:r>
              <a:rPr lang="en-US" altLang="zh-CN" sz="1100" dirty="0" err="1">
                <a:latin typeface="Courier New" charset="0"/>
              </a:rPr>
              <a:t>i</a:t>
            </a:r>
            <a:r>
              <a:rPr lang="en-US" altLang="zh-CN" sz="1100" dirty="0">
                <a:latin typeface="Courier New" charset="0"/>
              </a:rPr>
              <a:t>][j];</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a:t>
            </a:r>
          </a:p>
        </p:txBody>
      </p:sp>
      <p:sp>
        <p:nvSpPr>
          <p:cNvPr id="7" name="矩形 6">
            <a:extLst>
              <a:ext uri="{FF2B5EF4-FFF2-40B4-BE49-F238E27FC236}">
                <a16:creationId xmlns:a16="http://schemas.microsoft.com/office/drawing/2014/main" id="{0E783785-5B43-4996-A514-1CBBF77A8413}"/>
              </a:ext>
            </a:extLst>
          </p:cNvPr>
          <p:cNvSpPr/>
          <p:nvPr/>
        </p:nvSpPr>
        <p:spPr>
          <a:xfrm>
            <a:off x="3912836" y="3609939"/>
            <a:ext cx="602166"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i="1" dirty="0">
                <a:solidFill>
                  <a:schemeClr val="tx1"/>
                </a:solidFill>
                <a:latin typeface="Times New Roman" panose="02020603050405020304" pitchFamily="18" charset="0"/>
                <a:cs typeface="Times New Roman" panose="02020603050405020304" pitchFamily="18" charset="0"/>
              </a:rPr>
              <a:t>a</a:t>
            </a:r>
            <a:r>
              <a:rPr lang="en-US" altLang="zh-CN" sz="1100" dirty="0">
                <a:solidFill>
                  <a:schemeClr val="tx1"/>
                </a:solidFill>
                <a:latin typeface="Times New Roman" panose="02020603050405020304" pitchFamily="18" charset="0"/>
                <a:cs typeface="Times New Roman" panose="02020603050405020304" pitchFamily="18" charset="0"/>
              </a:rPr>
              <a:t>[0][0]</a:t>
            </a:r>
            <a:endParaRPr lang="zh-CN" altLang="en-US" sz="1100" dirty="0">
              <a:solidFill>
                <a:schemeClr val="tx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14C47D05-2EDA-4B97-9F01-CE004E1C14C8}"/>
              </a:ext>
            </a:extLst>
          </p:cNvPr>
          <p:cNvSpPr/>
          <p:nvPr/>
        </p:nvSpPr>
        <p:spPr>
          <a:xfrm>
            <a:off x="4518035" y="3609939"/>
            <a:ext cx="602166"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i="1" dirty="0">
                <a:solidFill>
                  <a:schemeClr val="tx1"/>
                </a:solidFill>
                <a:latin typeface="Times New Roman" panose="02020603050405020304" pitchFamily="18" charset="0"/>
                <a:cs typeface="Times New Roman" panose="02020603050405020304" pitchFamily="18" charset="0"/>
              </a:rPr>
              <a:t>a</a:t>
            </a:r>
            <a:r>
              <a:rPr lang="en-US" altLang="zh-CN" sz="1100" dirty="0">
                <a:solidFill>
                  <a:schemeClr val="tx1"/>
                </a:solidFill>
                <a:latin typeface="Times New Roman" panose="02020603050405020304" pitchFamily="18" charset="0"/>
                <a:cs typeface="Times New Roman" panose="02020603050405020304" pitchFamily="18" charset="0"/>
              </a:rPr>
              <a:t>[0][1]</a:t>
            </a:r>
            <a:endParaRPr lang="zh-CN" altLang="en-US" sz="1100"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95135F39-9464-42F3-8C03-CBFC3077CC1E}"/>
              </a:ext>
            </a:extLst>
          </p:cNvPr>
          <p:cNvSpPr/>
          <p:nvPr/>
        </p:nvSpPr>
        <p:spPr>
          <a:xfrm>
            <a:off x="5123234" y="3609939"/>
            <a:ext cx="602166"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i="1" dirty="0">
                <a:solidFill>
                  <a:schemeClr val="tx1"/>
                </a:solidFill>
                <a:latin typeface="Times New Roman" panose="02020603050405020304" pitchFamily="18" charset="0"/>
                <a:cs typeface="Times New Roman" panose="02020603050405020304" pitchFamily="18" charset="0"/>
              </a:rPr>
              <a:t>a</a:t>
            </a:r>
            <a:r>
              <a:rPr lang="en-US" altLang="zh-CN" sz="1100" dirty="0">
                <a:solidFill>
                  <a:schemeClr val="tx1"/>
                </a:solidFill>
                <a:latin typeface="Times New Roman" panose="02020603050405020304" pitchFamily="18" charset="0"/>
                <a:cs typeface="Times New Roman" panose="02020603050405020304" pitchFamily="18" charset="0"/>
              </a:rPr>
              <a:t>[1][0]</a:t>
            </a:r>
            <a:endParaRPr lang="zh-CN" altLang="en-US" sz="1100"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FBD69A26-7DCA-456A-9858-EE5381B2389D}"/>
              </a:ext>
            </a:extLst>
          </p:cNvPr>
          <p:cNvSpPr/>
          <p:nvPr/>
        </p:nvSpPr>
        <p:spPr>
          <a:xfrm>
            <a:off x="5728433" y="3609939"/>
            <a:ext cx="602166"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i="1" dirty="0">
                <a:solidFill>
                  <a:schemeClr val="tx1"/>
                </a:solidFill>
                <a:latin typeface="Times New Roman" panose="02020603050405020304" pitchFamily="18" charset="0"/>
                <a:cs typeface="Times New Roman" panose="02020603050405020304" pitchFamily="18" charset="0"/>
              </a:rPr>
              <a:t>a</a:t>
            </a:r>
            <a:r>
              <a:rPr lang="en-US" altLang="zh-CN" sz="1100" dirty="0">
                <a:solidFill>
                  <a:schemeClr val="tx1"/>
                </a:solidFill>
                <a:latin typeface="Times New Roman" panose="02020603050405020304" pitchFamily="18" charset="0"/>
                <a:cs typeface="Times New Roman" panose="02020603050405020304" pitchFamily="18" charset="0"/>
              </a:rPr>
              <a:t>[1][1]</a:t>
            </a:r>
            <a:endParaRPr lang="zh-CN" altLang="en-US" sz="1100" dirty="0">
              <a:solidFill>
                <a:schemeClr val="tx1"/>
              </a:solidFill>
              <a:latin typeface="Times New Roman" panose="02020603050405020304" pitchFamily="18" charset="0"/>
              <a:cs typeface="Times New Roman" panose="02020603050405020304" pitchFamily="18" charset="0"/>
            </a:endParaRPr>
          </a:p>
        </p:txBody>
      </p:sp>
      <p:sp>
        <p:nvSpPr>
          <p:cNvPr id="15" name="矩形 14">
            <a:extLst>
              <a:ext uri="{FF2B5EF4-FFF2-40B4-BE49-F238E27FC236}">
                <a16:creationId xmlns:a16="http://schemas.microsoft.com/office/drawing/2014/main" id="{1716E3B5-ECBD-4185-B823-AEB775507257}"/>
              </a:ext>
            </a:extLst>
          </p:cNvPr>
          <p:cNvSpPr/>
          <p:nvPr/>
        </p:nvSpPr>
        <p:spPr>
          <a:xfrm>
            <a:off x="3912741" y="2841816"/>
            <a:ext cx="1207460"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17" name="矩形 16">
            <a:extLst>
              <a:ext uri="{FF2B5EF4-FFF2-40B4-BE49-F238E27FC236}">
                <a16:creationId xmlns:a16="http://schemas.microsoft.com/office/drawing/2014/main" id="{F49A0BE6-D93D-4029-8F81-ECDDE7302155}"/>
              </a:ext>
            </a:extLst>
          </p:cNvPr>
          <p:cNvSpPr/>
          <p:nvPr/>
        </p:nvSpPr>
        <p:spPr>
          <a:xfrm>
            <a:off x="5882980" y="2466465"/>
            <a:ext cx="72327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cache</a:t>
            </a:r>
            <a:endParaRPr lang="zh-CN" altLang="en-US"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3D1E52B4-E92C-4C55-8BF7-6AC77924717D}"/>
              </a:ext>
            </a:extLst>
          </p:cNvPr>
          <p:cNvSpPr/>
          <p:nvPr/>
        </p:nvSpPr>
        <p:spPr>
          <a:xfrm>
            <a:off x="3485629" y="4857350"/>
            <a:ext cx="1053161" cy="707886"/>
          </a:xfrm>
          <a:prstGeom prst="rect">
            <a:avLst/>
          </a:prstGeom>
        </p:spPr>
        <p:txBody>
          <a:bodyPr wrap="square">
            <a:spAutoFit/>
          </a:bodyPr>
          <a:lstStyle/>
          <a:p>
            <a:pPr algn="ctr"/>
            <a:r>
              <a:rPr lang="en-US" altLang="zh-CN" sz="2000" i="1" dirty="0">
                <a:latin typeface="Times New Roman" panose="02020603050405020304" pitchFamily="18" charset="0"/>
                <a:cs typeface="Times New Roman" panose="02020603050405020304" pitchFamily="18" charset="0"/>
              </a:rPr>
              <a:t>Main</a:t>
            </a:r>
          </a:p>
          <a:p>
            <a:pPr algn="ctr"/>
            <a:r>
              <a:rPr lang="en-US" altLang="zh-CN" sz="2000" i="1" dirty="0">
                <a:latin typeface="Times New Roman" panose="02020603050405020304" pitchFamily="18" charset="0"/>
                <a:cs typeface="Times New Roman" panose="02020603050405020304" pitchFamily="18" charset="0"/>
              </a:rPr>
              <a:t>memory</a:t>
            </a:r>
            <a:endParaRPr lang="zh-CN" altLang="en-US" sz="2000"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D7495723-0BF6-497D-BE05-A8709E4F86F0}"/>
              </a:ext>
            </a:extLst>
          </p:cNvPr>
          <p:cNvSpPr/>
          <p:nvPr/>
        </p:nvSpPr>
        <p:spPr>
          <a:xfrm>
            <a:off x="4545898" y="471186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F7A6FD5F-A251-44AE-A852-16AE95EF9440}"/>
              </a:ext>
            </a:extLst>
          </p:cNvPr>
          <p:cNvSpPr/>
          <p:nvPr/>
        </p:nvSpPr>
        <p:spPr>
          <a:xfrm>
            <a:off x="5409994" y="471186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0C6FB43D-0FA7-4E1E-913A-908D3C44E1C6}"/>
              </a:ext>
            </a:extLst>
          </p:cNvPr>
          <p:cNvSpPr/>
          <p:nvPr/>
        </p:nvSpPr>
        <p:spPr>
          <a:xfrm>
            <a:off x="6274090" y="471364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C7A24B44-933B-4B50-B261-4588B7EC766B}"/>
              </a:ext>
            </a:extLst>
          </p:cNvPr>
          <p:cNvSpPr/>
          <p:nvPr/>
        </p:nvSpPr>
        <p:spPr>
          <a:xfrm>
            <a:off x="7138186" y="471364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a</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3" name="矩形 22">
            <a:extLst>
              <a:ext uri="{FF2B5EF4-FFF2-40B4-BE49-F238E27FC236}">
                <a16:creationId xmlns:a16="http://schemas.microsoft.com/office/drawing/2014/main" id="{DA365E34-B585-464F-9BB4-EE76ACF04BFC}"/>
              </a:ext>
            </a:extLst>
          </p:cNvPr>
          <p:cNvSpPr/>
          <p:nvPr/>
        </p:nvSpPr>
        <p:spPr>
          <a:xfrm>
            <a:off x="4545898" y="554055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BB2C5507-DE2C-4142-B531-43E04220F4E4}"/>
              </a:ext>
            </a:extLst>
          </p:cNvPr>
          <p:cNvSpPr/>
          <p:nvPr/>
        </p:nvSpPr>
        <p:spPr>
          <a:xfrm>
            <a:off x="5409994" y="554055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[0][1]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5457433B-649D-4F3B-A89D-B67D31285C9E}"/>
              </a:ext>
            </a:extLst>
          </p:cNvPr>
          <p:cNvSpPr/>
          <p:nvPr/>
        </p:nvSpPr>
        <p:spPr>
          <a:xfrm>
            <a:off x="6274090" y="554233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[1][0]</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ADA71872-BCA2-4032-9830-8449DD4B9562}"/>
              </a:ext>
            </a:extLst>
          </p:cNvPr>
          <p:cNvSpPr/>
          <p:nvPr/>
        </p:nvSpPr>
        <p:spPr>
          <a:xfrm>
            <a:off x="7138186" y="554233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b</a:t>
            </a:r>
            <a:r>
              <a:rPr lang="en-US" altLang="zh-CN" sz="1800" dirty="0">
                <a:solidFill>
                  <a:schemeClr val="tx1"/>
                </a:solidFill>
                <a:latin typeface="Times New Roman" panose="02020603050405020304" pitchFamily="18" charset="0"/>
                <a:cs typeface="Times New Roman" panose="02020603050405020304" pitchFamily="18" charset="0"/>
              </a:rPr>
              <a:t>[1][1]</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4943C9F8-5EBC-478E-A001-133ED8FD81FE}"/>
              </a:ext>
            </a:extLst>
          </p:cNvPr>
          <p:cNvSpPr/>
          <p:nvPr/>
        </p:nvSpPr>
        <p:spPr>
          <a:xfrm>
            <a:off x="4545898" y="507190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8" name="矩形 27">
            <a:extLst>
              <a:ext uri="{FF2B5EF4-FFF2-40B4-BE49-F238E27FC236}">
                <a16:creationId xmlns:a16="http://schemas.microsoft.com/office/drawing/2014/main" id="{F1326F42-78A6-4913-AE2B-26F3A47DD714}"/>
              </a:ext>
            </a:extLst>
          </p:cNvPr>
          <p:cNvSpPr/>
          <p:nvPr/>
        </p:nvSpPr>
        <p:spPr>
          <a:xfrm>
            <a:off x="5409994" y="507190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h</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29" name="矩形 28">
            <a:extLst>
              <a:ext uri="{FF2B5EF4-FFF2-40B4-BE49-F238E27FC236}">
                <a16:creationId xmlns:a16="http://schemas.microsoft.com/office/drawing/2014/main" id="{684BD538-DD6D-4ADE-B3C3-F20069C88744}"/>
              </a:ext>
            </a:extLst>
          </p:cNvPr>
          <p:cNvSpPr/>
          <p:nvPr/>
        </p:nvSpPr>
        <p:spPr>
          <a:xfrm>
            <a:off x="6274090" y="507368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0" name="矩形 29">
            <a:extLst>
              <a:ext uri="{FF2B5EF4-FFF2-40B4-BE49-F238E27FC236}">
                <a16:creationId xmlns:a16="http://schemas.microsoft.com/office/drawing/2014/main" id="{307B3543-54E4-49F1-9167-5608B300F5CC}"/>
              </a:ext>
            </a:extLst>
          </p:cNvPr>
          <p:cNvSpPr/>
          <p:nvPr/>
        </p:nvSpPr>
        <p:spPr>
          <a:xfrm>
            <a:off x="7138186" y="5073682"/>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h</a:t>
            </a:r>
            <a:endParaRPr lang="zh-CN" altLang="en-US" sz="1800" i="1" dirty="0">
              <a:solidFill>
                <a:schemeClr val="tx1"/>
              </a:solidFill>
              <a:latin typeface="Times New Roman" panose="02020603050405020304" pitchFamily="18" charset="0"/>
              <a:cs typeface="Times New Roman" panose="02020603050405020304" pitchFamily="18" charset="0"/>
            </a:endParaRPr>
          </a:p>
        </p:txBody>
      </p:sp>
      <p:sp>
        <p:nvSpPr>
          <p:cNvPr id="31" name="矩形 30">
            <a:extLst>
              <a:ext uri="{FF2B5EF4-FFF2-40B4-BE49-F238E27FC236}">
                <a16:creationId xmlns:a16="http://schemas.microsoft.com/office/drawing/2014/main" id="{1D1DAEC5-4A07-42C9-BBE4-382054C70972}"/>
              </a:ext>
            </a:extLst>
          </p:cNvPr>
          <p:cNvSpPr/>
          <p:nvPr/>
        </p:nvSpPr>
        <p:spPr>
          <a:xfrm>
            <a:off x="4545898"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2" name="矩形 31">
            <a:extLst>
              <a:ext uri="{FF2B5EF4-FFF2-40B4-BE49-F238E27FC236}">
                <a16:creationId xmlns:a16="http://schemas.microsoft.com/office/drawing/2014/main" id="{3C6C849F-E7D5-4D01-8E45-E958E8CD23EA}"/>
              </a:ext>
            </a:extLst>
          </p:cNvPr>
          <p:cNvSpPr/>
          <p:nvPr/>
        </p:nvSpPr>
        <p:spPr>
          <a:xfrm>
            <a:off x="5409994"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h</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3" name="矩形 32">
            <a:extLst>
              <a:ext uri="{FF2B5EF4-FFF2-40B4-BE49-F238E27FC236}">
                <a16:creationId xmlns:a16="http://schemas.microsoft.com/office/drawing/2014/main" id="{96A3930A-4E29-4DC5-86AF-B466272DA777}"/>
              </a:ext>
            </a:extLst>
          </p:cNvPr>
          <p:cNvSpPr/>
          <p:nvPr/>
        </p:nvSpPr>
        <p:spPr>
          <a:xfrm>
            <a:off x="6274090"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m</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34" name="矩形 33">
            <a:extLst>
              <a:ext uri="{FF2B5EF4-FFF2-40B4-BE49-F238E27FC236}">
                <a16:creationId xmlns:a16="http://schemas.microsoft.com/office/drawing/2014/main" id="{F2BC75AB-1FFB-4AD0-93DC-A63B13409B00}"/>
              </a:ext>
            </a:extLst>
          </p:cNvPr>
          <p:cNvSpPr/>
          <p:nvPr/>
        </p:nvSpPr>
        <p:spPr>
          <a:xfrm>
            <a:off x="7138186" y="5900596"/>
            <a:ext cx="864096"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i="1" dirty="0">
                <a:solidFill>
                  <a:schemeClr val="tx1"/>
                </a:solidFill>
                <a:latin typeface="Times New Roman" panose="02020603050405020304" pitchFamily="18" charset="0"/>
                <a:cs typeface="Times New Roman" panose="02020603050405020304" pitchFamily="18" charset="0"/>
              </a:rPr>
              <a:t>h</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cxnSp>
        <p:nvCxnSpPr>
          <p:cNvPr id="40" name="直接箭头连接符 39">
            <a:extLst>
              <a:ext uri="{FF2B5EF4-FFF2-40B4-BE49-F238E27FC236}">
                <a16:creationId xmlns:a16="http://schemas.microsoft.com/office/drawing/2014/main" id="{22F19012-62B3-45D3-8BC8-9AFDB3869FD3}"/>
              </a:ext>
            </a:extLst>
          </p:cNvPr>
          <p:cNvCxnSpPr>
            <a:cxnSpLocks/>
          </p:cNvCxnSpPr>
          <p:nvPr/>
        </p:nvCxnSpPr>
        <p:spPr>
          <a:xfrm flipH="1" flipV="1">
            <a:off x="4213919" y="3177891"/>
            <a:ext cx="4152" cy="4320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3" name="直接箭头连接符 42">
            <a:extLst>
              <a:ext uri="{FF2B5EF4-FFF2-40B4-BE49-F238E27FC236}">
                <a16:creationId xmlns:a16="http://schemas.microsoft.com/office/drawing/2014/main" id="{9CDEB71C-C169-489E-A417-A89AFF33B71C}"/>
              </a:ext>
            </a:extLst>
          </p:cNvPr>
          <p:cNvCxnSpPr>
            <a:cxnSpLocks/>
          </p:cNvCxnSpPr>
          <p:nvPr/>
        </p:nvCxnSpPr>
        <p:spPr>
          <a:xfrm flipV="1">
            <a:off x="6637073" y="3201856"/>
            <a:ext cx="0" cy="416479"/>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9" name="矩形 38">
            <a:extLst>
              <a:ext uri="{FF2B5EF4-FFF2-40B4-BE49-F238E27FC236}">
                <a16:creationId xmlns:a16="http://schemas.microsoft.com/office/drawing/2014/main" id="{E2363859-1DCA-4FCD-B4CE-99FD40973B71}"/>
              </a:ext>
            </a:extLst>
          </p:cNvPr>
          <p:cNvSpPr/>
          <p:nvPr/>
        </p:nvSpPr>
        <p:spPr>
          <a:xfrm>
            <a:off x="6333632" y="3609939"/>
            <a:ext cx="602166"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i="1" dirty="0">
                <a:solidFill>
                  <a:schemeClr val="tx1"/>
                </a:solidFill>
                <a:latin typeface="Times New Roman" panose="02020603050405020304" pitchFamily="18" charset="0"/>
                <a:cs typeface="Times New Roman" panose="02020603050405020304" pitchFamily="18" charset="0"/>
              </a:rPr>
              <a:t>b</a:t>
            </a:r>
            <a:r>
              <a:rPr lang="en-US" altLang="zh-CN" sz="1100" dirty="0">
                <a:solidFill>
                  <a:schemeClr val="tx1"/>
                </a:solidFill>
                <a:latin typeface="Times New Roman" panose="02020603050405020304" pitchFamily="18" charset="0"/>
                <a:cs typeface="Times New Roman" panose="02020603050405020304" pitchFamily="18" charset="0"/>
              </a:rPr>
              <a:t>[0][0]</a:t>
            </a:r>
            <a:endParaRPr lang="zh-CN" altLang="en-US" sz="1100" dirty="0">
              <a:solidFill>
                <a:schemeClr val="tx1"/>
              </a:solidFill>
              <a:latin typeface="Times New Roman" panose="02020603050405020304" pitchFamily="18" charset="0"/>
              <a:cs typeface="Times New Roman" panose="02020603050405020304" pitchFamily="18" charset="0"/>
            </a:endParaRPr>
          </a:p>
        </p:txBody>
      </p:sp>
      <p:sp>
        <p:nvSpPr>
          <p:cNvPr id="41" name="矩形 40">
            <a:extLst>
              <a:ext uri="{FF2B5EF4-FFF2-40B4-BE49-F238E27FC236}">
                <a16:creationId xmlns:a16="http://schemas.microsoft.com/office/drawing/2014/main" id="{938D7EB6-E517-47F0-9E47-74A3338410E7}"/>
              </a:ext>
            </a:extLst>
          </p:cNvPr>
          <p:cNvSpPr/>
          <p:nvPr/>
        </p:nvSpPr>
        <p:spPr>
          <a:xfrm>
            <a:off x="6938831" y="3609939"/>
            <a:ext cx="602166"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i="1" dirty="0">
                <a:solidFill>
                  <a:schemeClr val="tx1"/>
                </a:solidFill>
                <a:latin typeface="Times New Roman" panose="02020603050405020304" pitchFamily="18" charset="0"/>
                <a:cs typeface="Times New Roman" panose="02020603050405020304" pitchFamily="18" charset="0"/>
              </a:rPr>
              <a:t>b</a:t>
            </a:r>
            <a:r>
              <a:rPr lang="en-US" altLang="zh-CN" sz="1100" dirty="0">
                <a:solidFill>
                  <a:schemeClr val="tx1"/>
                </a:solidFill>
                <a:latin typeface="Times New Roman" panose="02020603050405020304" pitchFamily="18" charset="0"/>
                <a:cs typeface="Times New Roman" panose="02020603050405020304" pitchFamily="18" charset="0"/>
              </a:rPr>
              <a:t>[0][1]</a:t>
            </a:r>
            <a:endParaRPr lang="zh-CN" altLang="en-US" sz="1100" dirty="0">
              <a:solidFill>
                <a:schemeClr val="tx1"/>
              </a:solidFill>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4E3AC060-64CE-43C0-9C89-3AC0DFEA3256}"/>
              </a:ext>
            </a:extLst>
          </p:cNvPr>
          <p:cNvSpPr/>
          <p:nvPr/>
        </p:nvSpPr>
        <p:spPr>
          <a:xfrm>
            <a:off x="7544030" y="3609939"/>
            <a:ext cx="602166"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i="1" dirty="0">
                <a:solidFill>
                  <a:schemeClr val="tx1"/>
                </a:solidFill>
                <a:latin typeface="Times New Roman" panose="02020603050405020304" pitchFamily="18" charset="0"/>
                <a:cs typeface="Times New Roman" panose="02020603050405020304" pitchFamily="18" charset="0"/>
              </a:rPr>
              <a:t>b</a:t>
            </a:r>
            <a:r>
              <a:rPr lang="en-US" altLang="zh-CN" sz="1100" dirty="0">
                <a:solidFill>
                  <a:schemeClr val="tx1"/>
                </a:solidFill>
                <a:latin typeface="Times New Roman" panose="02020603050405020304" pitchFamily="18" charset="0"/>
                <a:cs typeface="Times New Roman" panose="02020603050405020304" pitchFamily="18" charset="0"/>
              </a:rPr>
              <a:t>[1][0]</a:t>
            </a:r>
            <a:endParaRPr lang="zh-CN" altLang="en-US" sz="1100" dirty="0">
              <a:solidFill>
                <a:schemeClr val="tx1"/>
              </a:solidFill>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2BD37CF8-F1D2-4AB4-9A10-6DE27E9BB347}"/>
              </a:ext>
            </a:extLst>
          </p:cNvPr>
          <p:cNvSpPr/>
          <p:nvPr/>
        </p:nvSpPr>
        <p:spPr>
          <a:xfrm>
            <a:off x="8149231" y="3609939"/>
            <a:ext cx="602166"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i="1" dirty="0">
                <a:solidFill>
                  <a:schemeClr val="tx1"/>
                </a:solidFill>
                <a:latin typeface="Times New Roman" panose="02020603050405020304" pitchFamily="18" charset="0"/>
                <a:cs typeface="Times New Roman" panose="02020603050405020304" pitchFamily="18" charset="0"/>
              </a:rPr>
              <a:t>b</a:t>
            </a:r>
            <a:r>
              <a:rPr lang="en-US" altLang="zh-CN" sz="1100" dirty="0">
                <a:solidFill>
                  <a:schemeClr val="tx1"/>
                </a:solidFill>
                <a:latin typeface="Times New Roman" panose="02020603050405020304" pitchFamily="18" charset="0"/>
                <a:cs typeface="Times New Roman" panose="02020603050405020304" pitchFamily="18" charset="0"/>
              </a:rPr>
              <a:t>[1][1]</a:t>
            </a:r>
            <a:endParaRPr lang="zh-CN" altLang="en-US" sz="1100" dirty="0">
              <a:solidFill>
                <a:schemeClr val="tx1"/>
              </a:solidFill>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543E45D6-924A-4BBE-AE70-9B9BAAEE0501}"/>
              </a:ext>
            </a:extLst>
          </p:cNvPr>
          <p:cNvSpPr/>
          <p:nvPr/>
        </p:nvSpPr>
        <p:spPr>
          <a:xfrm>
            <a:off x="5120201" y="2841816"/>
            <a:ext cx="1207460"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47" name="矩形 46">
            <a:extLst>
              <a:ext uri="{FF2B5EF4-FFF2-40B4-BE49-F238E27FC236}">
                <a16:creationId xmlns:a16="http://schemas.microsoft.com/office/drawing/2014/main" id="{32EB8DF8-693D-4959-865D-28E03B909CDA}"/>
              </a:ext>
            </a:extLst>
          </p:cNvPr>
          <p:cNvSpPr/>
          <p:nvPr/>
        </p:nvSpPr>
        <p:spPr>
          <a:xfrm>
            <a:off x="6323386" y="2841816"/>
            <a:ext cx="1207460"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sp>
        <p:nvSpPr>
          <p:cNvPr id="48" name="矩形 47">
            <a:extLst>
              <a:ext uri="{FF2B5EF4-FFF2-40B4-BE49-F238E27FC236}">
                <a16:creationId xmlns:a16="http://schemas.microsoft.com/office/drawing/2014/main" id="{05D23611-F12D-499A-BDE9-9D57881EDE29}"/>
              </a:ext>
            </a:extLst>
          </p:cNvPr>
          <p:cNvSpPr/>
          <p:nvPr/>
        </p:nvSpPr>
        <p:spPr>
          <a:xfrm>
            <a:off x="7530846" y="2841816"/>
            <a:ext cx="1207460" cy="36004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Times New Roman" panose="02020603050405020304" pitchFamily="18" charset="0"/>
              <a:cs typeface="Times New Roman" panose="02020603050405020304" pitchFamily="18" charset="0"/>
            </a:endParaRPr>
          </a:p>
        </p:txBody>
      </p:sp>
      <p:cxnSp>
        <p:nvCxnSpPr>
          <p:cNvPr id="49" name="直接箭头连接符 48">
            <a:extLst>
              <a:ext uri="{FF2B5EF4-FFF2-40B4-BE49-F238E27FC236}">
                <a16:creationId xmlns:a16="http://schemas.microsoft.com/office/drawing/2014/main" id="{EA392827-B09D-43B3-A36D-1D0CADE12A76}"/>
              </a:ext>
            </a:extLst>
          </p:cNvPr>
          <p:cNvCxnSpPr>
            <a:cxnSpLocks/>
          </p:cNvCxnSpPr>
          <p:nvPr/>
        </p:nvCxnSpPr>
        <p:spPr>
          <a:xfrm flipH="1" flipV="1">
            <a:off x="4836366" y="3201856"/>
            <a:ext cx="4152" cy="4320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1" name="直接箭头连接符 50">
            <a:extLst>
              <a:ext uri="{FF2B5EF4-FFF2-40B4-BE49-F238E27FC236}">
                <a16:creationId xmlns:a16="http://schemas.microsoft.com/office/drawing/2014/main" id="{297A4920-035D-4E25-9612-AFBFAF331DA4}"/>
              </a:ext>
            </a:extLst>
          </p:cNvPr>
          <p:cNvCxnSpPr>
            <a:cxnSpLocks/>
          </p:cNvCxnSpPr>
          <p:nvPr/>
        </p:nvCxnSpPr>
        <p:spPr>
          <a:xfrm flipV="1">
            <a:off x="7845113" y="3193460"/>
            <a:ext cx="0" cy="416479"/>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52" name="直接箭头连接符 51">
            <a:extLst>
              <a:ext uri="{FF2B5EF4-FFF2-40B4-BE49-F238E27FC236}">
                <a16:creationId xmlns:a16="http://schemas.microsoft.com/office/drawing/2014/main" id="{6331C607-79AE-4386-B3B8-F64983477329}"/>
              </a:ext>
            </a:extLst>
          </p:cNvPr>
          <p:cNvCxnSpPr>
            <a:cxnSpLocks/>
          </p:cNvCxnSpPr>
          <p:nvPr/>
        </p:nvCxnSpPr>
        <p:spPr>
          <a:xfrm flipH="1" flipV="1">
            <a:off x="5416430" y="3189874"/>
            <a:ext cx="4152" cy="4320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3" name="直接箭头连接符 52">
            <a:extLst>
              <a:ext uri="{FF2B5EF4-FFF2-40B4-BE49-F238E27FC236}">
                <a16:creationId xmlns:a16="http://schemas.microsoft.com/office/drawing/2014/main" id="{B63F0726-0C66-42AB-B576-845AAECBA860}"/>
              </a:ext>
            </a:extLst>
          </p:cNvPr>
          <p:cNvCxnSpPr>
            <a:cxnSpLocks/>
          </p:cNvCxnSpPr>
          <p:nvPr/>
        </p:nvCxnSpPr>
        <p:spPr>
          <a:xfrm flipV="1">
            <a:off x="7239914" y="3193460"/>
            <a:ext cx="0" cy="416479"/>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54" name="直接箭头连接符 53">
            <a:extLst>
              <a:ext uri="{FF2B5EF4-FFF2-40B4-BE49-F238E27FC236}">
                <a16:creationId xmlns:a16="http://schemas.microsoft.com/office/drawing/2014/main" id="{A4EECF9D-A38E-4B4C-A4EC-9F80B7585EC9}"/>
              </a:ext>
            </a:extLst>
          </p:cNvPr>
          <p:cNvCxnSpPr>
            <a:cxnSpLocks/>
          </p:cNvCxnSpPr>
          <p:nvPr/>
        </p:nvCxnSpPr>
        <p:spPr>
          <a:xfrm flipH="1" flipV="1">
            <a:off x="6040640" y="3165852"/>
            <a:ext cx="4152" cy="4320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5" name="直接箭头连接符 54">
            <a:extLst>
              <a:ext uri="{FF2B5EF4-FFF2-40B4-BE49-F238E27FC236}">
                <a16:creationId xmlns:a16="http://schemas.microsoft.com/office/drawing/2014/main" id="{FAB8BB3B-2703-4496-9E18-B2582C5B9483}"/>
              </a:ext>
            </a:extLst>
          </p:cNvPr>
          <p:cNvCxnSpPr>
            <a:cxnSpLocks/>
          </p:cNvCxnSpPr>
          <p:nvPr/>
        </p:nvCxnSpPr>
        <p:spPr>
          <a:xfrm flipV="1">
            <a:off x="8450314" y="3181421"/>
            <a:ext cx="0" cy="416479"/>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55692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down)">
                                      <p:cBhvr>
                                        <p:cTn id="7" dur="500"/>
                                        <p:tgtEl>
                                          <p:spTgt spid="4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7">
                                            <p:txEl>
                                              <p:pRg st="0" end="0"/>
                                            </p:txEl>
                                          </p:spTgt>
                                        </p:tgtEl>
                                        <p:attrNameLst>
                                          <p:attrName>style.visibility</p:attrName>
                                        </p:attrNameLst>
                                      </p:cBhvr>
                                      <p:to>
                                        <p:strVal val="visible"/>
                                      </p:to>
                                    </p:set>
                                    <p:animEffect transition="in" filter="fade">
                                      <p:cBhvr>
                                        <p:cTn id="11" dur="500"/>
                                        <p:tgtEl>
                                          <p:spTgt spid="2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wipe(down)">
                                      <p:cBhvr>
                                        <p:cTn id="16" dur="500"/>
                                        <p:tgtEl>
                                          <p:spTgt spid="43"/>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31">
                                            <p:txEl>
                                              <p:pRg st="0" end="0"/>
                                            </p:txEl>
                                          </p:spTgt>
                                        </p:tgtEl>
                                        <p:attrNameLst>
                                          <p:attrName>style.visibility</p:attrName>
                                        </p:attrNameLst>
                                      </p:cBhvr>
                                      <p:to>
                                        <p:strVal val="visible"/>
                                      </p:to>
                                    </p:set>
                                    <p:animEffect transition="in" filter="fade">
                                      <p:cBhvr>
                                        <p:cTn id="20" dur="500"/>
                                        <p:tgtEl>
                                          <p:spTgt spid="31">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wipe(down)">
                                      <p:cBhvr>
                                        <p:cTn id="25" dur="500"/>
                                        <p:tgtEl>
                                          <p:spTgt spid="49"/>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28">
                                            <p:txEl>
                                              <p:pRg st="0" end="0"/>
                                            </p:txEl>
                                          </p:spTgt>
                                        </p:tgtEl>
                                        <p:attrNameLst>
                                          <p:attrName>style.visibility</p:attrName>
                                        </p:attrNameLst>
                                      </p:cBhvr>
                                      <p:to>
                                        <p:strVal val="visible"/>
                                      </p:to>
                                    </p:set>
                                    <p:animEffect transition="in" filter="fade">
                                      <p:cBhvr>
                                        <p:cTn id="29" dur="500"/>
                                        <p:tgtEl>
                                          <p:spTgt spid="28">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wipe(down)">
                                      <p:cBhvr>
                                        <p:cTn id="34" dur="500"/>
                                        <p:tgtEl>
                                          <p:spTgt spid="51"/>
                                        </p:tgtEl>
                                      </p:cBhvr>
                                    </p:animEffect>
                                  </p:childTnLst>
                                </p:cTn>
                              </p:par>
                            </p:childTnLst>
                          </p:cTn>
                        </p:par>
                        <p:par>
                          <p:cTn id="35" fill="hold">
                            <p:stCondLst>
                              <p:cond delay="500"/>
                            </p:stCondLst>
                            <p:childTnLst>
                              <p:par>
                                <p:cTn id="36" presetID="10" presetClass="entr" presetSubtype="0" fill="hold" nodeType="afterEffect">
                                  <p:stCondLst>
                                    <p:cond delay="0"/>
                                  </p:stCondLst>
                                  <p:childTnLst>
                                    <p:set>
                                      <p:cBhvr>
                                        <p:cTn id="37" dur="1" fill="hold">
                                          <p:stCondLst>
                                            <p:cond delay="0"/>
                                          </p:stCondLst>
                                        </p:cTn>
                                        <p:tgtEl>
                                          <p:spTgt spid="33">
                                            <p:txEl>
                                              <p:pRg st="0" end="0"/>
                                            </p:txEl>
                                          </p:spTgt>
                                        </p:tgtEl>
                                        <p:attrNameLst>
                                          <p:attrName>style.visibility</p:attrName>
                                        </p:attrNameLst>
                                      </p:cBhvr>
                                      <p:to>
                                        <p:strVal val="visible"/>
                                      </p:to>
                                    </p:set>
                                    <p:animEffect transition="in" filter="fade">
                                      <p:cBhvr>
                                        <p:cTn id="38" dur="500"/>
                                        <p:tgtEl>
                                          <p:spTgt spid="33">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nodeType="clickEffect">
                                  <p:stCondLst>
                                    <p:cond delay="0"/>
                                  </p:stCondLst>
                                  <p:childTnLst>
                                    <p:set>
                                      <p:cBhvr>
                                        <p:cTn id="42" dur="1" fill="hold">
                                          <p:stCondLst>
                                            <p:cond delay="0"/>
                                          </p:stCondLst>
                                        </p:cTn>
                                        <p:tgtEl>
                                          <p:spTgt spid="52"/>
                                        </p:tgtEl>
                                        <p:attrNameLst>
                                          <p:attrName>style.visibility</p:attrName>
                                        </p:attrNameLst>
                                      </p:cBhvr>
                                      <p:to>
                                        <p:strVal val="visible"/>
                                      </p:to>
                                    </p:set>
                                    <p:animEffect transition="in" filter="wipe(down)">
                                      <p:cBhvr>
                                        <p:cTn id="43" dur="500"/>
                                        <p:tgtEl>
                                          <p:spTgt spid="52"/>
                                        </p:tgtEl>
                                      </p:cBhvr>
                                    </p:animEffect>
                                  </p:childTnLst>
                                </p:cTn>
                              </p:par>
                            </p:childTnLst>
                          </p:cTn>
                        </p:par>
                        <p:par>
                          <p:cTn id="44" fill="hold">
                            <p:stCondLst>
                              <p:cond delay="500"/>
                            </p:stCondLst>
                            <p:childTnLst>
                              <p:par>
                                <p:cTn id="45" presetID="10" presetClass="entr" presetSubtype="0" fill="hold" nodeType="afterEffect">
                                  <p:stCondLst>
                                    <p:cond delay="0"/>
                                  </p:stCondLst>
                                  <p:childTnLst>
                                    <p:set>
                                      <p:cBhvr>
                                        <p:cTn id="46" dur="1" fill="hold">
                                          <p:stCondLst>
                                            <p:cond delay="0"/>
                                          </p:stCondLst>
                                        </p:cTn>
                                        <p:tgtEl>
                                          <p:spTgt spid="29">
                                            <p:txEl>
                                              <p:pRg st="0" end="0"/>
                                            </p:txEl>
                                          </p:spTgt>
                                        </p:tgtEl>
                                        <p:attrNameLst>
                                          <p:attrName>style.visibility</p:attrName>
                                        </p:attrNameLst>
                                      </p:cBhvr>
                                      <p:to>
                                        <p:strVal val="visible"/>
                                      </p:to>
                                    </p:set>
                                    <p:animEffect transition="in" filter="fade">
                                      <p:cBhvr>
                                        <p:cTn id="47" dur="500"/>
                                        <p:tgtEl>
                                          <p:spTgt spid="29">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53"/>
                                        </p:tgtEl>
                                        <p:attrNameLst>
                                          <p:attrName>style.visibility</p:attrName>
                                        </p:attrNameLst>
                                      </p:cBhvr>
                                      <p:to>
                                        <p:strVal val="visible"/>
                                      </p:to>
                                    </p:set>
                                    <p:animEffect transition="in" filter="wipe(down)">
                                      <p:cBhvr>
                                        <p:cTn id="52" dur="500"/>
                                        <p:tgtEl>
                                          <p:spTgt spid="53"/>
                                        </p:tgtEl>
                                      </p:cBhvr>
                                    </p:animEffect>
                                  </p:childTnLst>
                                </p:cTn>
                              </p:par>
                            </p:childTnLst>
                          </p:cTn>
                        </p:par>
                        <p:par>
                          <p:cTn id="53" fill="hold">
                            <p:stCondLst>
                              <p:cond delay="500"/>
                            </p:stCondLst>
                            <p:childTnLst>
                              <p:par>
                                <p:cTn id="54" presetID="10" presetClass="entr" presetSubtype="0" fill="hold" nodeType="afterEffect">
                                  <p:stCondLst>
                                    <p:cond delay="0"/>
                                  </p:stCondLst>
                                  <p:childTnLst>
                                    <p:set>
                                      <p:cBhvr>
                                        <p:cTn id="55" dur="1" fill="hold">
                                          <p:stCondLst>
                                            <p:cond delay="0"/>
                                          </p:stCondLst>
                                        </p:cTn>
                                        <p:tgtEl>
                                          <p:spTgt spid="32">
                                            <p:txEl>
                                              <p:pRg st="0" end="0"/>
                                            </p:txEl>
                                          </p:spTgt>
                                        </p:tgtEl>
                                        <p:attrNameLst>
                                          <p:attrName>style.visibility</p:attrName>
                                        </p:attrNameLst>
                                      </p:cBhvr>
                                      <p:to>
                                        <p:strVal val="visible"/>
                                      </p:to>
                                    </p:set>
                                    <p:animEffect transition="in" filter="fade">
                                      <p:cBhvr>
                                        <p:cTn id="56" dur="500"/>
                                        <p:tgtEl>
                                          <p:spTgt spid="32">
                                            <p:txEl>
                                              <p:pRg st="0" end="0"/>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54"/>
                                        </p:tgtEl>
                                        <p:attrNameLst>
                                          <p:attrName>style.visibility</p:attrName>
                                        </p:attrNameLst>
                                      </p:cBhvr>
                                      <p:to>
                                        <p:strVal val="visible"/>
                                      </p:to>
                                    </p:set>
                                    <p:animEffect transition="in" filter="wipe(down)">
                                      <p:cBhvr>
                                        <p:cTn id="61" dur="500"/>
                                        <p:tgtEl>
                                          <p:spTgt spid="54"/>
                                        </p:tgtEl>
                                      </p:cBhvr>
                                    </p:animEffect>
                                  </p:childTnLst>
                                </p:cTn>
                              </p:par>
                            </p:childTnLst>
                          </p:cTn>
                        </p:par>
                        <p:par>
                          <p:cTn id="62" fill="hold">
                            <p:stCondLst>
                              <p:cond delay="500"/>
                            </p:stCondLst>
                            <p:childTnLst>
                              <p:par>
                                <p:cTn id="63" presetID="10" presetClass="entr" presetSubtype="0" fill="hold" nodeType="afterEffect">
                                  <p:stCondLst>
                                    <p:cond delay="0"/>
                                  </p:stCondLst>
                                  <p:childTnLst>
                                    <p:set>
                                      <p:cBhvr>
                                        <p:cTn id="64" dur="1" fill="hold">
                                          <p:stCondLst>
                                            <p:cond delay="0"/>
                                          </p:stCondLst>
                                        </p:cTn>
                                        <p:tgtEl>
                                          <p:spTgt spid="30">
                                            <p:txEl>
                                              <p:pRg st="0" end="0"/>
                                            </p:txEl>
                                          </p:spTgt>
                                        </p:tgtEl>
                                        <p:attrNameLst>
                                          <p:attrName>style.visibility</p:attrName>
                                        </p:attrNameLst>
                                      </p:cBhvr>
                                      <p:to>
                                        <p:strVal val="visible"/>
                                      </p:to>
                                    </p:set>
                                    <p:animEffect transition="in" filter="fade">
                                      <p:cBhvr>
                                        <p:cTn id="65" dur="500"/>
                                        <p:tgtEl>
                                          <p:spTgt spid="30">
                                            <p:txEl>
                                              <p:pRg st="0" end="0"/>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4" fill="hold" nodeType="clickEffect">
                                  <p:stCondLst>
                                    <p:cond delay="0"/>
                                  </p:stCondLst>
                                  <p:childTnLst>
                                    <p:set>
                                      <p:cBhvr>
                                        <p:cTn id="69" dur="1" fill="hold">
                                          <p:stCondLst>
                                            <p:cond delay="0"/>
                                          </p:stCondLst>
                                        </p:cTn>
                                        <p:tgtEl>
                                          <p:spTgt spid="55"/>
                                        </p:tgtEl>
                                        <p:attrNameLst>
                                          <p:attrName>style.visibility</p:attrName>
                                        </p:attrNameLst>
                                      </p:cBhvr>
                                      <p:to>
                                        <p:strVal val="visible"/>
                                      </p:to>
                                    </p:set>
                                    <p:animEffect transition="in" filter="wipe(down)">
                                      <p:cBhvr>
                                        <p:cTn id="70" dur="500"/>
                                        <p:tgtEl>
                                          <p:spTgt spid="55"/>
                                        </p:tgtEl>
                                      </p:cBhvr>
                                    </p:animEffect>
                                  </p:childTnLst>
                                </p:cTn>
                              </p:par>
                            </p:childTnLst>
                          </p:cTn>
                        </p:par>
                        <p:par>
                          <p:cTn id="71" fill="hold">
                            <p:stCondLst>
                              <p:cond delay="500"/>
                            </p:stCondLst>
                            <p:childTnLst>
                              <p:par>
                                <p:cTn id="72" presetID="10" presetClass="entr" presetSubtype="0" fill="hold" nodeType="afterEffect">
                                  <p:stCondLst>
                                    <p:cond delay="0"/>
                                  </p:stCondLst>
                                  <p:childTnLst>
                                    <p:set>
                                      <p:cBhvr>
                                        <p:cTn id="73" dur="1" fill="hold">
                                          <p:stCondLst>
                                            <p:cond delay="0"/>
                                          </p:stCondLst>
                                        </p:cTn>
                                        <p:tgtEl>
                                          <p:spTgt spid="34">
                                            <p:txEl>
                                              <p:pRg st="0" end="0"/>
                                            </p:txEl>
                                          </p:spTgt>
                                        </p:tgtEl>
                                        <p:attrNameLst>
                                          <p:attrName>style.visibility</p:attrName>
                                        </p:attrNameLst>
                                      </p:cBhvr>
                                      <p:to>
                                        <p:strVal val="visible"/>
                                      </p:to>
                                    </p:set>
                                    <p:animEffect transition="in" filter="fade">
                                      <p:cBhvr>
                                        <p:cTn id="74" dur="500"/>
                                        <p:tgtEl>
                                          <p:spTgt spid="3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2">
            <a:extLst>
              <a:ext uri="{FF2B5EF4-FFF2-40B4-BE49-F238E27FC236}">
                <a16:creationId xmlns:a16="http://schemas.microsoft.com/office/drawing/2014/main" id="{17030EF0-BABD-BC74-BE8A-1EC86986EE36}"/>
              </a:ext>
            </a:extLst>
          </p:cNvPr>
          <p:cNvSpPr>
            <a:spLocks noChangeArrowheads="1"/>
          </p:cNvSpPr>
          <p:nvPr/>
        </p:nvSpPr>
        <p:spPr bwMode="auto">
          <a:xfrm>
            <a:off x="0" y="529859"/>
            <a:ext cx="7065717" cy="574675"/>
          </a:xfrm>
          <a:prstGeom prst="rect">
            <a:avLst/>
          </a:prstGeom>
          <a:noFill/>
          <a:ln w="9525">
            <a:noFill/>
            <a:miter lim="800000"/>
            <a:headEnd/>
            <a:tailEnd/>
          </a:ln>
          <a:effectLst/>
        </p:spPr>
        <p:txBody>
          <a:bodyPr anchor="ctr"/>
          <a:lstStyle/>
          <a:p>
            <a:pPr>
              <a:defRPr/>
            </a:pPr>
            <a:r>
              <a:rPr kumimoji="1" lang="en-US" altLang="zh-CN" sz="3600" b="1" dirty="0">
                <a:effectLst>
                  <a:outerShdw blurRad="38100" dist="38100" dir="2700000" algn="tl">
                    <a:srgbClr val="C0C0C0"/>
                  </a:outerShdw>
                </a:effectLst>
                <a:latin typeface="楷体_GB2312" pitchFamily="49" charset="-122"/>
              </a:rPr>
              <a:t>Cache</a:t>
            </a:r>
            <a:r>
              <a:rPr kumimoji="1" lang="zh-CN" altLang="en-US" sz="3600" b="1" dirty="0">
                <a:effectLst>
                  <a:outerShdw blurRad="38100" dist="38100" dir="2700000" algn="tl">
                    <a:srgbClr val="C0C0C0"/>
                  </a:outerShdw>
                </a:effectLst>
                <a:latin typeface="楷体_GB2312" pitchFamily="49" charset="-122"/>
              </a:rPr>
              <a:t>命中率与容量的关系</a:t>
            </a:r>
          </a:p>
        </p:txBody>
      </p:sp>
      <p:sp>
        <p:nvSpPr>
          <p:cNvPr id="168970" name="Text Box 10">
            <a:extLst>
              <a:ext uri="{FF2B5EF4-FFF2-40B4-BE49-F238E27FC236}">
                <a16:creationId xmlns:a16="http://schemas.microsoft.com/office/drawing/2014/main" id="{7943A1DA-0E98-C2FA-9994-41AD51737995}"/>
              </a:ext>
            </a:extLst>
          </p:cNvPr>
          <p:cNvSpPr txBox="1">
            <a:spLocks noChangeArrowheads="1"/>
          </p:cNvSpPr>
          <p:nvPr/>
        </p:nvSpPr>
        <p:spPr bwMode="auto">
          <a:xfrm>
            <a:off x="6842125" y="5265738"/>
            <a:ext cx="2301875" cy="457200"/>
          </a:xfrm>
          <a:prstGeom prst="rect">
            <a:avLst/>
          </a:prstGeom>
          <a:noFill/>
          <a:ln w="12700" cap="sq">
            <a:noFill/>
            <a:miter lim="800000"/>
            <a:headEnd type="none" w="sm" len="sm"/>
            <a:tailEnd type="none" w="sm" len="sm"/>
          </a:ln>
          <a:effectLst/>
        </p:spPr>
        <p:txBody>
          <a:bodyPr>
            <a:spAutoFit/>
          </a:bodyPr>
          <a:lstStyle/>
          <a:p>
            <a:pPr>
              <a:spcBef>
                <a:spcPct val="50000"/>
              </a:spcBef>
              <a:defRPr/>
            </a:pPr>
            <a:r>
              <a:rPr kumimoji="1" lang="zh-CN" altLang="en-US" sz="2400" b="1">
                <a:solidFill>
                  <a:srgbClr val="0000FF"/>
                </a:solidFill>
                <a:effectLst>
                  <a:outerShdw blurRad="38100" dist="38100" dir="2700000" algn="tl">
                    <a:srgbClr val="C0C0C0"/>
                  </a:outerShdw>
                </a:effectLst>
                <a:latin typeface="Times New Roman" pitchFamily="18" charset="0"/>
                <a:ea typeface="宋体" charset="-122"/>
              </a:rPr>
              <a:t>容量</a:t>
            </a:r>
            <a:r>
              <a:rPr kumimoji="1" lang="en-US" altLang="zh-CN" sz="2400" b="1">
                <a:solidFill>
                  <a:srgbClr val="0000FF"/>
                </a:solidFill>
                <a:effectLst>
                  <a:outerShdw blurRad="38100" dist="38100" dir="2700000" algn="tl">
                    <a:srgbClr val="C0C0C0"/>
                  </a:outerShdw>
                </a:effectLst>
                <a:latin typeface="Times New Roman" pitchFamily="18" charset="0"/>
                <a:ea typeface="宋体" charset="-122"/>
              </a:rPr>
              <a:t>(k</a:t>
            </a:r>
            <a:r>
              <a:rPr kumimoji="1" lang="zh-CN" altLang="en-US" sz="2400" b="1">
                <a:solidFill>
                  <a:srgbClr val="0000FF"/>
                </a:solidFill>
                <a:effectLst>
                  <a:outerShdw blurRad="38100" dist="38100" dir="2700000" algn="tl">
                    <a:srgbClr val="C0C0C0"/>
                  </a:outerShdw>
                </a:effectLst>
                <a:latin typeface="Times New Roman" pitchFamily="18" charset="0"/>
                <a:ea typeface="宋体" charset="-122"/>
              </a:rPr>
              <a:t>字节）</a:t>
            </a:r>
          </a:p>
        </p:txBody>
      </p:sp>
      <p:sp>
        <p:nvSpPr>
          <p:cNvPr id="168971" name="Text Box 11">
            <a:extLst>
              <a:ext uri="{FF2B5EF4-FFF2-40B4-BE49-F238E27FC236}">
                <a16:creationId xmlns:a16="http://schemas.microsoft.com/office/drawing/2014/main" id="{98D0FBA9-0DE1-F79D-10D5-71397A8B6314}"/>
              </a:ext>
            </a:extLst>
          </p:cNvPr>
          <p:cNvSpPr txBox="1">
            <a:spLocks noChangeArrowheads="1"/>
          </p:cNvSpPr>
          <p:nvPr/>
        </p:nvSpPr>
        <p:spPr bwMode="auto">
          <a:xfrm>
            <a:off x="611188" y="1952625"/>
            <a:ext cx="1066800" cy="457200"/>
          </a:xfrm>
          <a:prstGeom prst="rect">
            <a:avLst/>
          </a:prstGeom>
          <a:noFill/>
          <a:ln w="12700" cap="sq">
            <a:noFill/>
            <a:miter lim="800000"/>
            <a:headEnd type="none" w="sm" len="sm"/>
            <a:tailEnd type="none" w="sm" len="sm"/>
          </a:ln>
          <a:effectLst/>
        </p:spPr>
        <p:txBody>
          <a:bodyPr>
            <a:spAutoFit/>
          </a:bodyPr>
          <a:lstStyle/>
          <a:p>
            <a:pPr>
              <a:spcBef>
                <a:spcPct val="50000"/>
              </a:spcBef>
              <a:defRPr/>
            </a:pPr>
            <a:r>
              <a:rPr kumimoji="1" lang="en-US" altLang="zh-CN" sz="2400">
                <a:effectLst>
                  <a:outerShdw blurRad="38100" dist="38100" dir="2700000" algn="tl">
                    <a:srgbClr val="C0C0C0"/>
                  </a:outerShdw>
                </a:effectLst>
                <a:latin typeface="Times New Roman" pitchFamily="18" charset="0"/>
                <a:ea typeface="宋体" charset="-122"/>
              </a:rPr>
              <a:t>100℅</a:t>
            </a:r>
          </a:p>
        </p:txBody>
      </p:sp>
      <p:sp>
        <p:nvSpPr>
          <p:cNvPr id="204805" name="Line 12">
            <a:extLst>
              <a:ext uri="{FF2B5EF4-FFF2-40B4-BE49-F238E27FC236}">
                <a16:creationId xmlns:a16="http://schemas.microsoft.com/office/drawing/2014/main" id="{74F9AC8F-39D1-3460-7595-CBE801FCEFAD}"/>
              </a:ext>
            </a:extLst>
          </p:cNvPr>
          <p:cNvSpPr>
            <a:spLocks noChangeShapeType="1"/>
          </p:cNvSpPr>
          <p:nvPr/>
        </p:nvSpPr>
        <p:spPr bwMode="auto">
          <a:xfrm>
            <a:off x="1660525" y="2286000"/>
            <a:ext cx="5638800" cy="0"/>
          </a:xfrm>
          <a:prstGeom prst="line">
            <a:avLst/>
          </a:prstGeom>
          <a:noFill/>
          <a:ln w="28575">
            <a:solidFill>
              <a:srgbClr val="009900"/>
            </a:solidFill>
            <a:prstDash val="dash"/>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4806" name="Freeform 13">
            <a:extLst>
              <a:ext uri="{FF2B5EF4-FFF2-40B4-BE49-F238E27FC236}">
                <a16:creationId xmlns:a16="http://schemas.microsoft.com/office/drawing/2014/main" id="{1D3F0C73-0FCE-38D6-CEAF-4D8F1E320167}"/>
              </a:ext>
            </a:extLst>
          </p:cNvPr>
          <p:cNvSpPr>
            <a:spLocks/>
          </p:cNvSpPr>
          <p:nvPr/>
        </p:nvSpPr>
        <p:spPr bwMode="auto">
          <a:xfrm>
            <a:off x="1584325" y="2514600"/>
            <a:ext cx="5181600" cy="2298700"/>
          </a:xfrm>
          <a:custGeom>
            <a:avLst/>
            <a:gdLst>
              <a:gd name="T0" fmla="*/ 0 w 2352"/>
              <a:gd name="T1" fmla="*/ 2147483646 h 1536"/>
              <a:gd name="T2" fmla="*/ 2147483646 w 2352"/>
              <a:gd name="T3" fmla="*/ 2147483646 h 1536"/>
              <a:gd name="T4" fmla="*/ 2147483646 w 2352"/>
              <a:gd name="T5" fmla="*/ 2147483646 h 1536"/>
              <a:gd name="T6" fmla="*/ 2147483646 w 2352"/>
              <a:gd name="T7" fmla="*/ 2147483646 h 1536"/>
              <a:gd name="T8" fmla="*/ 2147483646 w 2352"/>
              <a:gd name="T9" fmla="*/ 2147483646 h 1536"/>
              <a:gd name="T10" fmla="*/ 2147483646 w 2352"/>
              <a:gd name="T11" fmla="*/ 0 h 153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352" h="1536">
                <a:moveTo>
                  <a:pt x="0" y="1536"/>
                </a:moveTo>
                <a:cubicBezTo>
                  <a:pt x="20" y="1432"/>
                  <a:pt x="40" y="1328"/>
                  <a:pt x="96" y="1200"/>
                </a:cubicBezTo>
                <a:cubicBezTo>
                  <a:pt x="152" y="1072"/>
                  <a:pt x="200" y="920"/>
                  <a:pt x="336" y="768"/>
                </a:cubicBezTo>
                <a:cubicBezTo>
                  <a:pt x="472" y="616"/>
                  <a:pt x="712" y="400"/>
                  <a:pt x="912" y="288"/>
                </a:cubicBezTo>
                <a:cubicBezTo>
                  <a:pt x="1112" y="176"/>
                  <a:pt x="1296" y="144"/>
                  <a:pt x="1536" y="96"/>
                </a:cubicBezTo>
                <a:cubicBezTo>
                  <a:pt x="1776" y="48"/>
                  <a:pt x="2064" y="24"/>
                  <a:pt x="2352" y="0"/>
                </a:cubicBezTo>
              </a:path>
            </a:pathLst>
          </a:custGeom>
          <a:noFill/>
          <a:ln w="38100" cap="sq" cmpd="sng">
            <a:solidFill>
              <a:srgbClr val="FF66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68974" name="Rectangle 14">
            <a:extLst>
              <a:ext uri="{FF2B5EF4-FFF2-40B4-BE49-F238E27FC236}">
                <a16:creationId xmlns:a16="http://schemas.microsoft.com/office/drawing/2014/main" id="{7AC70580-0AEB-F574-57D2-ED537CAD4C42}"/>
              </a:ext>
            </a:extLst>
          </p:cNvPr>
          <p:cNvSpPr>
            <a:spLocks noChangeArrowheads="1"/>
          </p:cNvSpPr>
          <p:nvPr/>
        </p:nvSpPr>
        <p:spPr bwMode="auto">
          <a:xfrm>
            <a:off x="1042988" y="1304925"/>
            <a:ext cx="1257300" cy="457200"/>
          </a:xfrm>
          <a:prstGeom prst="rect">
            <a:avLst/>
          </a:prstGeom>
          <a:noFill/>
          <a:ln w="9525">
            <a:noFill/>
            <a:miter lim="800000"/>
            <a:headEnd/>
            <a:tailEnd/>
          </a:ln>
          <a:effectLst/>
        </p:spPr>
        <p:txBody>
          <a:bodyPr>
            <a:spAutoFit/>
          </a:bodyPr>
          <a:lstStyle/>
          <a:p>
            <a:pPr>
              <a:spcBef>
                <a:spcPct val="50000"/>
              </a:spcBef>
              <a:defRPr/>
            </a:pPr>
            <a:r>
              <a:rPr kumimoji="1" lang="zh-CN" altLang="en-US" sz="2400" b="1" dirty="0">
                <a:effectLst>
                  <a:outerShdw blurRad="38100" dist="38100" dir="2700000" algn="tl">
                    <a:srgbClr val="C0C0C0"/>
                  </a:outerShdw>
                </a:effectLst>
                <a:latin typeface="Times New Roman" pitchFamily="18" charset="0"/>
                <a:ea typeface="宋体" charset="-122"/>
              </a:rPr>
              <a:t>命中率</a:t>
            </a:r>
          </a:p>
        </p:txBody>
      </p:sp>
      <p:grpSp>
        <p:nvGrpSpPr>
          <p:cNvPr id="204808" name="Group 15">
            <a:extLst>
              <a:ext uri="{FF2B5EF4-FFF2-40B4-BE49-F238E27FC236}">
                <a16:creationId xmlns:a16="http://schemas.microsoft.com/office/drawing/2014/main" id="{25D4DD22-06A3-C56D-2EB0-250B4A715116}"/>
              </a:ext>
            </a:extLst>
          </p:cNvPr>
          <p:cNvGrpSpPr>
            <a:grpSpLocks/>
          </p:cNvGrpSpPr>
          <p:nvPr/>
        </p:nvGrpSpPr>
        <p:grpSpPr bwMode="auto">
          <a:xfrm>
            <a:off x="1547813" y="1736725"/>
            <a:ext cx="6578600" cy="4051300"/>
            <a:chOff x="1184" y="960"/>
            <a:chExt cx="4144" cy="2552"/>
          </a:xfrm>
        </p:grpSpPr>
        <p:sp>
          <p:nvSpPr>
            <p:cNvPr id="204837" name="Line 16">
              <a:extLst>
                <a:ext uri="{FF2B5EF4-FFF2-40B4-BE49-F238E27FC236}">
                  <a16:creationId xmlns:a16="http://schemas.microsoft.com/office/drawing/2014/main" id="{6278CCBA-FED7-07EA-B8CD-A98084631F31}"/>
                </a:ext>
              </a:extLst>
            </p:cNvPr>
            <p:cNvSpPr>
              <a:spLocks noChangeShapeType="1"/>
            </p:cNvSpPr>
            <p:nvPr/>
          </p:nvSpPr>
          <p:spPr bwMode="auto">
            <a:xfrm flipV="1">
              <a:off x="1184" y="3504"/>
              <a:ext cx="4144" cy="8"/>
            </a:xfrm>
            <a:prstGeom prst="line">
              <a:avLst/>
            </a:prstGeom>
            <a:noFill/>
            <a:ln w="38100" cap="sq">
              <a:solidFill>
                <a:srgbClr val="0000FF"/>
              </a:solidFill>
              <a:round/>
              <a:headEnd type="none" w="sm" len="sm"/>
              <a:tailEnd type="triangle" w="lg" len="lg"/>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4838" name="Line 17">
              <a:extLst>
                <a:ext uri="{FF2B5EF4-FFF2-40B4-BE49-F238E27FC236}">
                  <a16:creationId xmlns:a16="http://schemas.microsoft.com/office/drawing/2014/main" id="{7AE72F1C-6A76-7817-088B-0C7BEFBAA661}"/>
                </a:ext>
              </a:extLst>
            </p:cNvPr>
            <p:cNvSpPr>
              <a:spLocks noChangeShapeType="1"/>
            </p:cNvSpPr>
            <p:nvPr/>
          </p:nvSpPr>
          <p:spPr bwMode="auto">
            <a:xfrm flipV="1">
              <a:off x="1200" y="960"/>
              <a:ext cx="0" cy="2544"/>
            </a:xfrm>
            <a:prstGeom prst="line">
              <a:avLst/>
            </a:prstGeom>
            <a:noFill/>
            <a:ln w="57150">
              <a:solidFill>
                <a:srgbClr val="0000FF"/>
              </a:solidFill>
              <a:round/>
              <a:headEnd/>
              <a:tailEnd type="triangle" w="med" len="med"/>
            </a:ln>
            <a:extLst>
              <a:ext uri="{909E8E84-426E-40DD-AFC4-6F175D3DCCD1}">
                <a14:hiddenFill xmlns:a14="http://schemas.microsoft.com/office/drawing/2010/main">
                  <a:noFill/>
                </a14:hiddenFill>
              </a:ext>
            </a:extLst>
          </p:spPr>
          <p:txBody>
            <a:bodyPr>
              <a:spAutoFit/>
            </a:bodyPr>
            <a:lstStyle/>
            <a:p>
              <a:endParaRPr lang="zh-CN" altLang="en-US"/>
            </a:p>
          </p:txBody>
        </p:sp>
      </p:grpSp>
      <p:sp>
        <p:nvSpPr>
          <p:cNvPr id="204809" name="Line 18">
            <a:extLst>
              <a:ext uri="{FF2B5EF4-FFF2-40B4-BE49-F238E27FC236}">
                <a16:creationId xmlns:a16="http://schemas.microsoft.com/office/drawing/2014/main" id="{6DBE0BB8-C4F2-CF1B-2DBC-B2C3011035AC}"/>
              </a:ext>
            </a:extLst>
          </p:cNvPr>
          <p:cNvSpPr>
            <a:spLocks noChangeShapeType="1"/>
          </p:cNvSpPr>
          <p:nvPr/>
        </p:nvSpPr>
        <p:spPr bwMode="auto">
          <a:xfrm>
            <a:off x="1584325" y="4724400"/>
            <a:ext cx="5105400" cy="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168979" name="Text Box 19">
            <a:extLst>
              <a:ext uri="{FF2B5EF4-FFF2-40B4-BE49-F238E27FC236}">
                <a16:creationId xmlns:a16="http://schemas.microsoft.com/office/drawing/2014/main" id="{9A7301A9-E65F-8A97-0DE4-199C720BF7BF}"/>
              </a:ext>
            </a:extLst>
          </p:cNvPr>
          <p:cNvSpPr txBox="1">
            <a:spLocks noChangeArrowheads="1"/>
          </p:cNvSpPr>
          <p:nvPr/>
        </p:nvSpPr>
        <p:spPr bwMode="auto">
          <a:xfrm>
            <a:off x="669925" y="4495800"/>
            <a:ext cx="1066800" cy="457200"/>
          </a:xfrm>
          <a:prstGeom prst="rect">
            <a:avLst/>
          </a:prstGeom>
          <a:noFill/>
          <a:ln w="12700" cap="sq">
            <a:noFill/>
            <a:miter lim="800000"/>
            <a:headEnd type="none" w="sm" len="sm"/>
            <a:tailEnd type="none" w="sm" len="sm"/>
          </a:ln>
          <a:effectLst/>
        </p:spPr>
        <p:txBody>
          <a:bodyPr>
            <a:spAutoFit/>
          </a:bodyPr>
          <a:lstStyle/>
          <a:p>
            <a:pPr>
              <a:spcBef>
                <a:spcPct val="50000"/>
              </a:spcBef>
              <a:defRPr/>
            </a:pPr>
            <a:r>
              <a:rPr kumimoji="1" lang="en-US" altLang="zh-CN" sz="2400">
                <a:effectLst>
                  <a:outerShdw blurRad="38100" dist="38100" dir="2700000" algn="tl">
                    <a:srgbClr val="C0C0C0"/>
                  </a:outerShdw>
                </a:effectLst>
                <a:latin typeface="Times New Roman" pitchFamily="18" charset="0"/>
                <a:ea typeface="宋体" charset="-122"/>
              </a:rPr>
              <a:t>40℅</a:t>
            </a:r>
          </a:p>
        </p:txBody>
      </p:sp>
      <p:sp>
        <p:nvSpPr>
          <p:cNvPr id="204811" name="Line 20">
            <a:extLst>
              <a:ext uri="{FF2B5EF4-FFF2-40B4-BE49-F238E27FC236}">
                <a16:creationId xmlns:a16="http://schemas.microsoft.com/office/drawing/2014/main" id="{C2F05DEF-E932-07D0-85AD-978FF825E292}"/>
              </a:ext>
            </a:extLst>
          </p:cNvPr>
          <p:cNvSpPr>
            <a:spLocks noChangeShapeType="1"/>
          </p:cNvSpPr>
          <p:nvPr/>
        </p:nvSpPr>
        <p:spPr bwMode="auto">
          <a:xfrm>
            <a:off x="1622425" y="3581400"/>
            <a:ext cx="5105400" cy="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168981" name="Rectangle 21">
            <a:extLst>
              <a:ext uri="{FF2B5EF4-FFF2-40B4-BE49-F238E27FC236}">
                <a16:creationId xmlns:a16="http://schemas.microsoft.com/office/drawing/2014/main" id="{D78CD152-FE81-8CE6-E6BA-AB13E770227E}"/>
              </a:ext>
            </a:extLst>
          </p:cNvPr>
          <p:cNvSpPr>
            <a:spLocks noChangeArrowheads="1"/>
          </p:cNvSpPr>
          <p:nvPr/>
        </p:nvSpPr>
        <p:spPr bwMode="auto">
          <a:xfrm>
            <a:off x="719138" y="3357563"/>
            <a:ext cx="748923" cy="461665"/>
          </a:xfrm>
          <a:prstGeom prst="rect">
            <a:avLst/>
          </a:prstGeom>
          <a:noFill/>
          <a:ln w="9525">
            <a:noFill/>
            <a:miter lim="800000"/>
            <a:headEnd/>
            <a:tailEnd/>
          </a:ln>
          <a:effectLst/>
        </p:spPr>
        <p:txBody>
          <a:bodyPr wrap="none">
            <a:spAutoFit/>
          </a:bodyPr>
          <a:lstStyle/>
          <a:p>
            <a:pPr>
              <a:defRPr/>
            </a:pPr>
            <a:r>
              <a:rPr kumimoji="1" lang="en-US" altLang="zh-CN" sz="2400">
                <a:effectLst>
                  <a:outerShdw blurRad="38100" dist="38100" dir="2700000" algn="tl">
                    <a:srgbClr val="C0C0C0"/>
                  </a:outerShdw>
                </a:effectLst>
                <a:latin typeface="Times New Roman" pitchFamily="18" charset="0"/>
                <a:ea typeface="宋体" charset="-122"/>
              </a:rPr>
              <a:t>60℅</a:t>
            </a:r>
          </a:p>
        </p:txBody>
      </p:sp>
      <p:sp>
        <p:nvSpPr>
          <p:cNvPr id="168982" name="Rectangle 22">
            <a:extLst>
              <a:ext uri="{FF2B5EF4-FFF2-40B4-BE49-F238E27FC236}">
                <a16:creationId xmlns:a16="http://schemas.microsoft.com/office/drawing/2014/main" id="{F6874980-1648-6DF7-81D9-BDBA6055FD1D}"/>
              </a:ext>
            </a:extLst>
          </p:cNvPr>
          <p:cNvSpPr>
            <a:spLocks noChangeArrowheads="1"/>
          </p:cNvSpPr>
          <p:nvPr/>
        </p:nvSpPr>
        <p:spPr bwMode="auto">
          <a:xfrm>
            <a:off x="746125" y="2286000"/>
            <a:ext cx="748923" cy="461665"/>
          </a:xfrm>
          <a:prstGeom prst="rect">
            <a:avLst/>
          </a:prstGeom>
          <a:noFill/>
          <a:ln w="9525">
            <a:noFill/>
            <a:miter lim="800000"/>
            <a:headEnd/>
            <a:tailEnd/>
          </a:ln>
          <a:effectLst/>
        </p:spPr>
        <p:txBody>
          <a:bodyPr wrap="none">
            <a:spAutoFit/>
          </a:bodyPr>
          <a:lstStyle/>
          <a:p>
            <a:pPr>
              <a:defRPr/>
            </a:pPr>
            <a:r>
              <a:rPr kumimoji="1" lang="en-US" altLang="zh-CN" sz="2400">
                <a:effectLst>
                  <a:outerShdw blurRad="38100" dist="38100" dir="2700000" algn="tl">
                    <a:srgbClr val="C0C0C0"/>
                  </a:outerShdw>
                </a:effectLst>
                <a:latin typeface="Times New Roman" pitchFamily="18" charset="0"/>
                <a:ea typeface="宋体" charset="-122"/>
              </a:rPr>
              <a:t>95℅</a:t>
            </a:r>
          </a:p>
        </p:txBody>
      </p:sp>
      <p:sp>
        <p:nvSpPr>
          <p:cNvPr id="204814" name="Line 23">
            <a:extLst>
              <a:ext uri="{FF2B5EF4-FFF2-40B4-BE49-F238E27FC236}">
                <a16:creationId xmlns:a16="http://schemas.microsoft.com/office/drawing/2014/main" id="{B79B6A6C-E6F4-48DA-F9FB-D7EF558CF28D}"/>
              </a:ext>
            </a:extLst>
          </p:cNvPr>
          <p:cNvSpPr>
            <a:spLocks noChangeShapeType="1"/>
          </p:cNvSpPr>
          <p:nvPr/>
        </p:nvSpPr>
        <p:spPr bwMode="auto">
          <a:xfrm>
            <a:off x="1622425" y="2590800"/>
            <a:ext cx="5105400" cy="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204815" name="Oval 24">
            <a:extLst>
              <a:ext uri="{FF2B5EF4-FFF2-40B4-BE49-F238E27FC236}">
                <a16:creationId xmlns:a16="http://schemas.microsoft.com/office/drawing/2014/main" id="{C127ACD8-42AD-C180-299C-4895E5CAFF11}"/>
              </a:ext>
            </a:extLst>
          </p:cNvPr>
          <p:cNvSpPr>
            <a:spLocks noChangeArrowheads="1"/>
          </p:cNvSpPr>
          <p:nvPr/>
        </p:nvSpPr>
        <p:spPr bwMode="auto">
          <a:xfrm>
            <a:off x="2376488" y="3429000"/>
            <a:ext cx="228600" cy="228600"/>
          </a:xfrm>
          <a:prstGeom prst="ellipse">
            <a:avLst/>
          </a:prstGeom>
          <a:solidFill>
            <a:schemeClr val="accent1"/>
          </a:solidFill>
          <a:ln w="38100">
            <a:solidFill>
              <a:srgbClr val="FF3300"/>
            </a:solidFill>
            <a:round/>
            <a:headEnd/>
            <a:tailEnd/>
          </a:ln>
        </p:spPr>
        <p:txBody>
          <a:bodyPr wrap="none" anchor="ct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zh-CN" altLang="en-US" sz="2800">
              <a:solidFill>
                <a:srgbClr val="FF3300"/>
              </a:solidFill>
              <a:ea typeface="宋体" panose="02010600030101010101" pitchFamily="2" charset="-122"/>
            </a:endParaRPr>
          </a:p>
        </p:txBody>
      </p:sp>
      <p:sp>
        <p:nvSpPr>
          <p:cNvPr id="204816" name="Oval 25">
            <a:extLst>
              <a:ext uri="{FF2B5EF4-FFF2-40B4-BE49-F238E27FC236}">
                <a16:creationId xmlns:a16="http://schemas.microsoft.com/office/drawing/2014/main" id="{5DE81907-35FC-4786-644D-D800DFCEDE43}"/>
              </a:ext>
            </a:extLst>
          </p:cNvPr>
          <p:cNvSpPr>
            <a:spLocks noChangeArrowheads="1"/>
          </p:cNvSpPr>
          <p:nvPr/>
        </p:nvSpPr>
        <p:spPr bwMode="auto">
          <a:xfrm>
            <a:off x="1508125" y="4572000"/>
            <a:ext cx="228600" cy="228600"/>
          </a:xfrm>
          <a:prstGeom prst="ellipse">
            <a:avLst/>
          </a:prstGeom>
          <a:solidFill>
            <a:schemeClr val="accent1"/>
          </a:solidFill>
          <a:ln w="38100">
            <a:solidFill>
              <a:srgbClr val="FF3300"/>
            </a:solidFill>
            <a:round/>
            <a:headEnd/>
            <a:tailEnd/>
          </a:ln>
        </p:spPr>
        <p:txBody>
          <a:bodyPr wrap="none" anchor="ct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zh-CN" altLang="en-US" sz="2800">
              <a:solidFill>
                <a:srgbClr val="FF3300"/>
              </a:solidFill>
              <a:ea typeface="宋体" panose="02010600030101010101" pitchFamily="2" charset="-122"/>
            </a:endParaRPr>
          </a:p>
        </p:txBody>
      </p:sp>
      <p:sp>
        <p:nvSpPr>
          <p:cNvPr id="204817" name="Oval 27">
            <a:extLst>
              <a:ext uri="{FF2B5EF4-FFF2-40B4-BE49-F238E27FC236}">
                <a16:creationId xmlns:a16="http://schemas.microsoft.com/office/drawing/2014/main" id="{DB03EBC6-3C76-6AE9-98A9-BBF61433F2F0}"/>
              </a:ext>
            </a:extLst>
          </p:cNvPr>
          <p:cNvSpPr>
            <a:spLocks noChangeArrowheads="1"/>
          </p:cNvSpPr>
          <p:nvPr/>
        </p:nvSpPr>
        <p:spPr bwMode="auto">
          <a:xfrm>
            <a:off x="3032125" y="3048000"/>
            <a:ext cx="228600" cy="228600"/>
          </a:xfrm>
          <a:prstGeom prst="ellipse">
            <a:avLst/>
          </a:prstGeom>
          <a:solidFill>
            <a:schemeClr val="accent1"/>
          </a:solidFill>
          <a:ln w="38100">
            <a:solidFill>
              <a:srgbClr val="FF3300"/>
            </a:solidFill>
            <a:round/>
            <a:headEnd/>
            <a:tailEnd/>
          </a:ln>
        </p:spPr>
        <p:txBody>
          <a:bodyPr wrap="none" anchor="ct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zh-CN" altLang="en-US" sz="2800">
              <a:solidFill>
                <a:srgbClr val="FF3300"/>
              </a:solidFill>
              <a:ea typeface="宋体" panose="02010600030101010101" pitchFamily="2" charset="-122"/>
            </a:endParaRPr>
          </a:p>
        </p:txBody>
      </p:sp>
      <p:sp>
        <p:nvSpPr>
          <p:cNvPr id="204818" name="Line 28">
            <a:extLst>
              <a:ext uri="{FF2B5EF4-FFF2-40B4-BE49-F238E27FC236}">
                <a16:creationId xmlns:a16="http://schemas.microsoft.com/office/drawing/2014/main" id="{F7E7FFC7-D926-A9B6-60DB-B375EAB61452}"/>
              </a:ext>
            </a:extLst>
          </p:cNvPr>
          <p:cNvSpPr>
            <a:spLocks noChangeShapeType="1"/>
          </p:cNvSpPr>
          <p:nvPr/>
        </p:nvSpPr>
        <p:spPr bwMode="auto">
          <a:xfrm>
            <a:off x="1622425" y="3200400"/>
            <a:ext cx="5105400" cy="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168989" name="Text Box 29">
            <a:extLst>
              <a:ext uri="{FF2B5EF4-FFF2-40B4-BE49-F238E27FC236}">
                <a16:creationId xmlns:a16="http://schemas.microsoft.com/office/drawing/2014/main" id="{A0CE8C72-D188-F7DC-1952-FA7C1C5455AB}"/>
              </a:ext>
            </a:extLst>
          </p:cNvPr>
          <p:cNvSpPr txBox="1">
            <a:spLocks noChangeArrowheads="1"/>
          </p:cNvSpPr>
          <p:nvPr/>
        </p:nvSpPr>
        <p:spPr bwMode="auto">
          <a:xfrm>
            <a:off x="1355725" y="5867400"/>
            <a:ext cx="609600" cy="457200"/>
          </a:xfrm>
          <a:prstGeom prst="rect">
            <a:avLst/>
          </a:prstGeom>
          <a:noFill/>
          <a:ln w="12700" cap="sq">
            <a:noFill/>
            <a:miter lim="800000"/>
            <a:headEnd type="none" w="sm" len="sm"/>
            <a:tailEnd type="none" w="sm" len="sm"/>
          </a:ln>
          <a:effectLst/>
        </p:spPr>
        <p:txBody>
          <a:bodyPr>
            <a:spAutoFit/>
          </a:bodyPr>
          <a:lstStyle/>
          <a:p>
            <a:pPr>
              <a:spcBef>
                <a:spcPct val="50000"/>
              </a:spcBef>
              <a:defRPr/>
            </a:pPr>
            <a:r>
              <a:rPr kumimoji="1" lang="en-US" altLang="zh-CN" sz="2400" b="1">
                <a:solidFill>
                  <a:srgbClr val="0000FF"/>
                </a:solidFill>
                <a:effectLst>
                  <a:outerShdw blurRad="38100" dist="38100" dir="2700000" algn="tl">
                    <a:srgbClr val="C0C0C0"/>
                  </a:outerShdw>
                </a:effectLst>
                <a:latin typeface="Times New Roman" pitchFamily="18" charset="0"/>
                <a:ea typeface="宋体" charset="-122"/>
              </a:rPr>
              <a:t>1K</a:t>
            </a:r>
          </a:p>
        </p:txBody>
      </p:sp>
      <p:sp>
        <p:nvSpPr>
          <p:cNvPr id="168990" name="Text Box 30">
            <a:extLst>
              <a:ext uri="{FF2B5EF4-FFF2-40B4-BE49-F238E27FC236}">
                <a16:creationId xmlns:a16="http://schemas.microsoft.com/office/drawing/2014/main" id="{859864A6-A1BA-970F-0437-788F480B03B9}"/>
              </a:ext>
            </a:extLst>
          </p:cNvPr>
          <p:cNvSpPr txBox="1">
            <a:spLocks noChangeArrowheads="1"/>
          </p:cNvSpPr>
          <p:nvPr/>
        </p:nvSpPr>
        <p:spPr bwMode="auto">
          <a:xfrm>
            <a:off x="2159000" y="5876925"/>
            <a:ext cx="609600" cy="457200"/>
          </a:xfrm>
          <a:prstGeom prst="rect">
            <a:avLst/>
          </a:prstGeom>
          <a:noFill/>
          <a:ln w="12700" cap="sq">
            <a:noFill/>
            <a:miter lim="800000"/>
            <a:headEnd type="none" w="sm" len="sm"/>
            <a:tailEnd type="none" w="sm" len="sm"/>
          </a:ln>
          <a:effectLst/>
        </p:spPr>
        <p:txBody>
          <a:bodyPr>
            <a:spAutoFit/>
          </a:bodyPr>
          <a:lstStyle/>
          <a:p>
            <a:pPr>
              <a:spcBef>
                <a:spcPct val="50000"/>
              </a:spcBef>
              <a:defRPr/>
            </a:pPr>
            <a:r>
              <a:rPr kumimoji="1" lang="en-US" altLang="zh-CN" sz="2400" b="1">
                <a:solidFill>
                  <a:srgbClr val="0000FF"/>
                </a:solidFill>
                <a:effectLst>
                  <a:outerShdw blurRad="38100" dist="38100" dir="2700000" algn="tl">
                    <a:srgbClr val="C0C0C0"/>
                  </a:outerShdw>
                </a:effectLst>
                <a:latin typeface="Times New Roman" pitchFamily="18" charset="0"/>
                <a:ea typeface="宋体" charset="-122"/>
              </a:rPr>
              <a:t>8K</a:t>
            </a:r>
          </a:p>
        </p:txBody>
      </p:sp>
      <p:sp>
        <p:nvSpPr>
          <p:cNvPr id="168991" name="Text Box 31">
            <a:extLst>
              <a:ext uri="{FF2B5EF4-FFF2-40B4-BE49-F238E27FC236}">
                <a16:creationId xmlns:a16="http://schemas.microsoft.com/office/drawing/2014/main" id="{876D8161-7764-9375-9CCC-5DDF5CA960A1}"/>
              </a:ext>
            </a:extLst>
          </p:cNvPr>
          <p:cNvSpPr txBox="1">
            <a:spLocks noChangeArrowheads="1"/>
          </p:cNvSpPr>
          <p:nvPr/>
        </p:nvSpPr>
        <p:spPr bwMode="auto">
          <a:xfrm>
            <a:off x="3032125" y="5867400"/>
            <a:ext cx="914400" cy="457200"/>
          </a:xfrm>
          <a:prstGeom prst="rect">
            <a:avLst/>
          </a:prstGeom>
          <a:noFill/>
          <a:ln w="12700" cap="sq">
            <a:noFill/>
            <a:miter lim="800000"/>
            <a:headEnd type="none" w="sm" len="sm"/>
            <a:tailEnd type="none" w="sm" len="sm"/>
          </a:ln>
          <a:effectLst/>
        </p:spPr>
        <p:txBody>
          <a:bodyPr>
            <a:spAutoFit/>
          </a:bodyPr>
          <a:lstStyle/>
          <a:p>
            <a:pPr>
              <a:spcBef>
                <a:spcPct val="50000"/>
              </a:spcBef>
              <a:defRPr/>
            </a:pPr>
            <a:r>
              <a:rPr kumimoji="1" lang="en-US" altLang="zh-CN" sz="2400" b="1">
                <a:solidFill>
                  <a:srgbClr val="0000FF"/>
                </a:solidFill>
                <a:effectLst>
                  <a:outerShdw blurRad="38100" dist="38100" dir="2700000" algn="tl">
                    <a:srgbClr val="C0C0C0"/>
                  </a:outerShdw>
                </a:effectLst>
                <a:latin typeface="Times New Roman" pitchFamily="18" charset="0"/>
                <a:ea typeface="宋体" charset="-122"/>
              </a:rPr>
              <a:t>32K</a:t>
            </a:r>
          </a:p>
        </p:txBody>
      </p:sp>
      <p:sp>
        <p:nvSpPr>
          <p:cNvPr id="168992" name="Text Box 32">
            <a:extLst>
              <a:ext uri="{FF2B5EF4-FFF2-40B4-BE49-F238E27FC236}">
                <a16:creationId xmlns:a16="http://schemas.microsoft.com/office/drawing/2014/main" id="{85328D16-E632-3FBB-2D42-AC3DB820EB0E}"/>
              </a:ext>
            </a:extLst>
          </p:cNvPr>
          <p:cNvSpPr txBox="1">
            <a:spLocks noChangeArrowheads="1"/>
          </p:cNvSpPr>
          <p:nvPr/>
        </p:nvSpPr>
        <p:spPr bwMode="auto">
          <a:xfrm>
            <a:off x="5318125" y="5867400"/>
            <a:ext cx="914400" cy="457200"/>
          </a:xfrm>
          <a:prstGeom prst="rect">
            <a:avLst/>
          </a:prstGeom>
          <a:noFill/>
          <a:ln w="12700" cap="sq">
            <a:noFill/>
            <a:miter lim="800000"/>
            <a:headEnd type="none" w="sm" len="sm"/>
            <a:tailEnd type="none" w="sm" len="sm"/>
          </a:ln>
          <a:effectLst/>
        </p:spPr>
        <p:txBody>
          <a:bodyPr>
            <a:spAutoFit/>
          </a:bodyPr>
          <a:lstStyle/>
          <a:p>
            <a:pPr>
              <a:spcBef>
                <a:spcPct val="50000"/>
              </a:spcBef>
              <a:defRPr/>
            </a:pPr>
            <a:r>
              <a:rPr kumimoji="1" lang="en-US" altLang="zh-CN" sz="2400" b="1">
                <a:solidFill>
                  <a:srgbClr val="0000FF"/>
                </a:solidFill>
                <a:effectLst>
                  <a:outerShdw blurRad="38100" dist="38100" dir="2700000" algn="tl">
                    <a:srgbClr val="C0C0C0"/>
                  </a:outerShdw>
                </a:effectLst>
                <a:latin typeface="Times New Roman" pitchFamily="18" charset="0"/>
                <a:ea typeface="宋体" charset="-122"/>
              </a:rPr>
              <a:t>256K</a:t>
            </a:r>
          </a:p>
        </p:txBody>
      </p:sp>
      <p:sp>
        <p:nvSpPr>
          <p:cNvPr id="168994" name="Text Box 34">
            <a:extLst>
              <a:ext uri="{FF2B5EF4-FFF2-40B4-BE49-F238E27FC236}">
                <a16:creationId xmlns:a16="http://schemas.microsoft.com/office/drawing/2014/main" id="{6AA7D1A5-958E-DB8B-C065-1577435DF811}"/>
              </a:ext>
            </a:extLst>
          </p:cNvPr>
          <p:cNvSpPr txBox="1">
            <a:spLocks noChangeArrowheads="1"/>
          </p:cNvSpPr>
          <p:nvPr/>
        </p:nvSpPr>
        <p:spPr bwMode="auto">
          <a:xfrm>
            <a:off x="6461125" y="5867400"/>
            <a:ext cx="914400" cy="457200"/>
          </a:xfrm>
          <a:prstGeom prst="rect">
            <a:avLst/>
          </a:prstGeom>
          <a:noFill/>
          <a:ln w="12700" cap="sq">
            <a:noFill/>
            <a:miter lim="800000"/>
            <a:headEnd type="none" w="sm" len="sm"/>
            <a:tailEnd type="none" w="sm" len="sm"/>
          </a:ln>
          <a:effectLst/>
        </p:spPr>
        <p:txBody>
          <a:bodyPr>
            <a:spAutoFit/>
          </a:bodyPr>
          <a:lstStyle/>
          <a:p>
            <a:pPr>
              <a:spcBef>
                <a:spcPct val="50000"/>
              </a:spcBef>
              <a:defRPr/>
            </a:pPr>
            <a:r>
              <a:rPr kumimoji="1" lang="en-US" altLang="zh-CN" sz="2400" b="1">
                <a:solidFill>
                  <a:srgbClr val="0000FF"/>
                </a:solidFill>
                <a:effectLst>
                  <a:outerShdw blurRad="38100" dist="38100" dir="2700000" algn="tl">
                    <a:srgbClr val="C0C0C0"/>
                  </a:outerShdw>
                </a:effectLst>
                <a:latin typeface="Times New Roman" pitchFamily="18" charset="0"/>
                <a:ea typeface="宋体" charset="-122"/>
              </a:rPr>
              <a:t>512K</a:t>
            </a:r>
          </a:p>
        </p:txBody>
      </p:sp>
      <p:sp>
        <p:nvSpPr>
          <p:cNvPr id="204824" name="Line 35">
            <a:extLst>
              <a:ext uri="{FF2B5EF4-FFF2-40B4-BE49-F238E27FC236}">
                <a16:creationId xmlns:a16="http://schemas.microsoft.com/office/drawing/2014/main" id="{6420967F-F76E-78B5-6F89-34B3315E5391}"/>
              </a:ext>
            </a:extLst>
          </p:cNvPr>
          <p:cNvSpPr>
            <a:spLocks noChangeShapeType="1"/>
          </p:cNvSpPr>
          <p:nvPr/>
        </p:nvSpPr>
        <p:spPr bwMode="auto">
          <a:xfrm>
            <a:off x="1622425" y="2819400"/>
            <a:ext cx="5105400" cy="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168996" name="Text Box 36">
            <a:extLst>
              <a:ext uri="{FF2B5EF4-FFF2-40B4-BE49-F238E27FC236}">
                <a16:creationId xmlns:a16="http://schemas.microsoft.com/office/drawing/2014/main" id="{897FF762-7705-EF67-6238-17EAD0FDA136}"/>
              </a:ext>
            </a:extLst>
          </p:cNvPr>
          <p:cNvSpPr txBox="1">
            <a:spLocks noChangeArrowheads="1"/>
          </p:cNvSpPr>
          <p:nvPr/>
        </p:nvSpPr>
        <p:spPr bwMode="auto">
          <a:xfrm>
            <a:off x="3717925" y="5867400"/>
            <a:ext cx="914400" cy="457200"/>
          </a:xfrm>
          <a:prstGeom prst="rect">
            <a:avLst/>
          </a:prstGeom>
          <a:noFill/>
          <a:ln w="12700" cap="sq">
            <a:noFill/>
            <a:miter lim="800000"/>
            <a:headEnd type="none" w="sm" len="sm"/>
            <a:tailEnd type="none" w="sm" len="sm"/>
          </a:ln>
          <a:effectLst/>
        </p:spPr>
        <p:txBody>
          <a:bodyPr>
            <a:spAutoFit/>
          </a:bodyPr>
          <a:lstStyle/>
          <a:p>
            <a:pPr>
              <a:spcBef>
                <a:spcPct val="50000"/>
              </a:spcBef>
              <a:defRPr/>
            </a:pPr>
            <a:r>
              <a:rPr kumimoji="1" lang="en-US" altLang="zh-CN" sz="2400" b="1">
                <a:solidFill>
                  <a:srgbClr val="0000FF"/>
                </a:solidFill>
                <a:effectLst>
                  <a:outerShdw blurRad="38100" dist="38100" dir="2700000" algn="tl">
                    <a:srgbClr val="C0C0C0"/>
                  </a:outerShdw>
                </a:effectLst>
                <a:latin typeface="Times New Roman" pitchFamily="18" charset="0"/>
                <a:ea typeface="宋体" charset="-122"/>
              </a:rPr>
              <a:t>128K</a:t>
            </a:r>
          </a:p>
        </p:txBody>
      </p:sp>
      <p:sp>
        <p:nvSpPr>
          <p:cNvPr id="204826" name="Oval 37">
            <a:extLst>
              <a:ext uri="{FF2B5EF4-FFF2-40B4-BE49-F238E27FC236}">
                <a16:creationId xmlns:a16="http://schemas.microsoft.com/office/drawing/2014/main" id="{D125FBFC-535F-61F6-1D44-809446F1E6F6}"/>
              </a:ext>
            </a:extLst>
          </p:cNvPr>
          <p:cNvSpPr>
            <a:spLocks noChangeArrowheads="1"/>
          </p:cNvSpPr>
          <p:nvPr/>
        </p:nvSpPr>
        <p:spPr bwMode="auto">
          <a:xfrm>
            <a:off x="3924300" y="2708275"/>
            <a:ext cx="228600" cy="228600"/>
          </a:xfrm>
          <a:prstGeom prst="ellipse">
            <a:avLst/>
          </a:prstGeom>
          <a:solidFill>
            <a:schemeClr val="accent1"/>
          </a:solidFill>
          <a:ln w="38100">
            <a:solidFill>
              <a:srgbClr val="FF3300"/>
            </a:solidFill>
            <a:round/>
            <a:headEnd/>
            <a:tailEnd/>
          </a:ln>
        </p:spPr>
        <p:txBody>
          <a:bodyPr wrap="none" anchor="ct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zh-CN" altLang="en-US" sz="2800">
              <a:solidFill>
                <a:srgbClr val="FF3300"/>
              </a:solidFill>
              <a:ea typeface="宋体" panose="02010600030101010101" pitchFamily="2" charset="-122"/>
            </a:endParaRPr>
          </a:p>
        </p:txBody>
      </p:sp>
      <p:sp>
        <p:nvSpPr>
          <p:cNvPr id="204827" name="Line 38">
            <a:extLst>
              <a:ext uri="{FF2B5EF4-FFF2-40B4-BE49-F238E27FC236}">
                <a16:creationId xmlns:a16="http://schemas.microsoft.com/office/drawing/2014/main" id="{CE87CBFC-1742-E981-D5DE-B5A072E0814F}"/>
              </a:ext>
            </a:extLst>
          </p:cNvPr>
          <p:cNvSpPr>
            <a:spLocks noChangeShapeType="1"/>
          </p:cNvSpPr>
          <p:nvPr/>
        </p:nvSpPr>
        <p:spPr bwMode="auto">
          <a:xfrm>
            <a:off x="2422525" y="1752600"/>
            <a:ext cx="0" cy="403860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168999" name="Rectangle 39">
            <a:extLst>
              <a:ext uri="{FF2B5EF4-FFF2-40B4-BE49-F238E27FC236}">
                <a16:creationId xmlns:a16="http://schemas.microsoft.com/office/drawing/2014/main" id="{A3FFB9FA-4647-F759-E54D-03B72255C8DA}"/>
              </a:ext>
            </a:extLst>
          </p:cNvPr>
          <p:cNvSpPr>
            <a:spLocks noChangeArrowheads="1"/>
          </p:cNvSpPr>
          <p:nvPr/>
        </p:nvSpPr>
        <p:spPr bwMode="auto">
          <a:xfrm>
            <a:off x="746125" y="2590800"/>
            <a:ext cx="748923" cy="461665"/>
          </a:xfrm>
          <a:prstGeom prst="rect">
            <a:avLst/>
          </a:prstGeom>
          <a:noFill/>
          <a:ln w="9525">
            <a:noFill/>
            <a:miter lim="800000"/>
            <a:headEnd/>
            <a:tailEnd/>
          </a:ln>
          <a:effectLst/>
        </p:spPr>
        <p:txBody>
          <a:bodyPr wrap="none">
            <a:spAutoFit/>
          </a:bodyPr>
          <a:lstStyle/>
          <a:p>
            <a:pPr>
              <a:defRPr/>
            </a:pPr>
            <a:r>
              <a:rPr kumimoji="1" lang="en-US" altLang="zh-CN" sz="2400">
                <a:effectLst>
                  <a:outerShdw blurRad="38100" dist="38100" dir="2700000" algn="tl">
                    <a:srgbClr val="C0C0C0"/>
                  </a:outerShdw>
                </a:effectLst>
                <a:latin typeface="Times New Roman" pitchFamily="18" charset="0"/>
                <a:ea typeface="宋体" charset="-122"/>
              </a:rPr>
              <a:t>90℅</a:t>
            </a:r>
          </a:p>
        </p:txBody>
      </p:sp>
      <p:sp>
        <p:nvSpPr>
          <p:cNvPr id="169000" name="Rectangle 40">
            <a:extLst>
              <a:ext uri="{FF2B5EF4-FFF2-40B4-BE49-F238E27FC236}">
                <a16:creationId xmlns:a16="http://schemas.microsoft.com/office/drawing/2014/main" id="{BCCAA627-C99C-6297-BE40-65B45DAD210C}"/>
              </a:ext>
            </a:extLst>
          </p:cNvPr>
          <p:cNvSpPr>
            <a:spLocks noChangeArrowheads="1"/>
          </p:cNvSpPr>
          <p:nvPr/>
        </p:nvSpPr>
        <p:spPr bwMode="auto">
          <a:xfrm>
            <a:off x="746125" y="2971800"/>
            <a:ext cx="748923" cy="461665"/>
          </a:xfrm>
          <a:prstGeom prst="rect">
            <a:avLst/>
          </a:prstGeom>
          <a:noFill/>
          <a:ln w="9525">
            <a:noFill/>
            <a:miter lim="800000"/>
            <a:headEnd/>
            <a:tailEnd/>
          </a:ln>
          <a:effectLst/>
        </p:spPr>
        <p:txBody>
          <a:bodyPr wrap="none">
            <a:spAutoFit/>
          </a:bodyPr>
          <a:lstStyle/>
          <a:p>
            <a:pPr>
              <a:defRPr/>
            </a:pPr>
            <a:r>
              <a:rPr kumimoji="1" lang="en-US" altLang="zh-CN" sz="2400">
                <a:effectLst>
                  <a:outerShdw blurRad="38100" dist="38100" dir="2700000" algn="tl">
                    <a:srgbClr val="C0C0C0"/>
                  </a:outerShdw>
                </a:effectLst>
                <a:latin typeface="Times New Roman" pitchFamily="18" charset="0"/>
                <a:ea typeface="宋体" charset="-122"/>
              </a:rPr>
              <a:t>80℅</a:t>
            </a:r>
          </a:p>
        </p:txBody>
      </p:sp>
      <p:sp>
        <p:nvSpPr>
          <p:cNvPr id="204830" name="Line 41">
            <a:extLst>
              <a:ext uri="{FF2B5EF4-FFF2-40B4-BE49-F238E27FC236}">
                <a16:creationId xmlns:a16="http://schemas.microsoft.com/office/drawing/2014/main" id="{49F570C1-80A4-3C6B-3571-4836B8EAD53C}"/>
              </a:ext>
            </a:extLst>
          </p:cNvPr>
          <p:cNvSpPr>
            <a:spLocks noChangeShapeType="1"/>
          </p:cNvSpPr>
          <p:nvPr/>
        </p:nvSpPr>
        <p:spPr bwMode="auto">
          <a:xfrm>
            <a:off x="3184525" y="1752600"/>
            <a:ext cx="0" cy="403860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204831" name="Line 42">
            <a:extLst>
              <a:ext uri="{FF2B5EF4-FFF2-40B4-BE49-F238E27FC236}">
                <a16:creationId xmlns:a16="http://schemas.microsoft.com/office/drawing/2014/main" id="{183E8A7D-2FB5-6802-CC44-7C1080E803FD}"/>
              </a:ext>
            </a:extLst>
          </p:cNvPr>
          <p:cNvSpPr>
            <a:spLocks noChangeShapeType="1"/>
          </p:cNvSpPr>
          <p:nvPr/>
        </p:nvSpPr>
        <p:spPr bwMode="auto">
          <a:xfrm>
            <a:off x="4032250" y="1736725"/>
            <a:ext cx="0" cy="403860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204832" name="Line 43">
            <a:extLst>
              <a:ext uri="{FF2B5EF4-FFF2-40B4-BE49-F238E27FC236}">
                <a16:creationId xmlns:a16="http://schemas.microsoft.com/office/drawing/2014/main" id="{E1789AA6-31C4-1495-0BD7-9F2C7A37B058}"/>
              </a:ext>
            </a:extLst>
          </p:cNvPr>
          <p:cNvSpPr>
            <a:spLocks noChangeShapeType="1"/>
          </p:cNvSpPr>
          <p:nvPr/>
        </p:nvSpPr>
        <p:spPr bwMode="auto">
          <a:xfrm>
            <a:off x="5616575" y="1736725"/>
            <a:ext cx="0" cy="403860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204833" name="Line 44">
            <a:extLst>
              <a:ext uri="{FF2B5EF4-FFF2-40B4-BE49-F238E27FC236}">
                <a16:creationId xmlns:a16="http://schemas.microsoft.com/office/drawing/2014/main" id="{84C03403-8D85-E005-86F6-B74E91313F29}"/>
              </a:ext>
            </a:extLst>
          </p:cNvPr>
          <p:cNvSpPr>
            <a:spLocks noChangeShapeType="1"/>
          </p:cNvSpPr>
          <p:nvPr/>
        </p:nvSpPr>
        <p:spPr bwMode="auto">
          <a:xfrm>
            <a:off x="6659563" y="1736725"/>
            <a:ext cx="0" cy="4038600"/>
          </a:xfrm>
          <a:prstGeom prst="line">
            <a:avLst/>
          </a:prstGeom>
          <a:noFill/>
          <a:ln w="9525">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204834" name="Line 45">
            <a:extLst>
              <a:ext uri="{FF2B5EF4-FFF2-40B4-BE49-F238E27FC236}">
                <a16:creationId xmlns:a16="http://schemas.microsoft.com/office/drawing/2014/main" id="{31CEE215-ABCA-1E25-9C61-263B09A09D68}"/>
              </a:ext>
            </a:extLst>
          </p:cNvPr>
          <p:cNvSpPr>
            <a:spLocks noChangeShapeType="1"/>
          </p:cNvSpPr>
          <p:nvPr/>
        </p:nvSpPr>
        <p:spPr bwMode="auto">
          <a:xfrm>
            <a:off x="6696075" y="2528888"/>
            <a:ext cx="609600" cy="0"/>
          </a:xfrm>
          <a:prstGeom prst="line">
            <a:avLst/>
          </a:prstGeom>
          <a:noFill/>
          <a:ln w="38100">
            <a:solidFill>
              <a:srgbClr val="FF3300"/>
            </a:solidFill>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204835" name="Oval 33">
            <a:extLst>
              <a:ext uri="{FF2B5EF4-FFF2-40B4-BE49-F238E27FC236}">
                <a16:creationId xmlns:a16="http://schemas.microsoft.com/office/drawing/2014/main" id="{FE34E783-C01F-3448-6157-1ED9D0C6888B}"/>
              </a:ext>
            </a:extLst>
          </p:cNvPr>
          <p:cNvSpPr>
            <a:spLocks noChangeArrowheads="1"/>
          </p:cNvSpPr>
          <p:nvPr/>
        </p:nvSpPr>
        <p:spPr bwMode="auto">
          <a:xfrm>
            <a:off x="6551613" y="2420938"/>
            <a:ext cx="228600" cy="228600"/>
          </a:xfrm>
          <a:prstGeom prst="ellipse">
            <a:avLst/>
          </a:prstGeom>
          <a:solidFill>
            <a:schemeClr val="accent1"/>
          </a:solidFill>
          <a:ln w="38100">
            <a:solidFill>
              <a:srgbClr val="FF3300"/>
            </a:solidFill>
            <a:round/>
            <a:headEnd/>
            <a:tailEnd/>
          </a:ln>
        </p:spPr>
        <p:txBody>
          <a:bodyPr wrap="none" anchor="ct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zh-CN" altLang="en-US" sz="2800">
              <a:solidFill>
                <a:srgbClr val="FF3300"/>
              </a:solidFill>
              <a:ea typeface="宋体" panose="02010600030101010101" pitchFamily="2" charset="-122"/>
            </a:endParaRPr>
          </a:p>
        </p:txBody>
      </p:sp>
      <p:sp>
        <p:nvSpPr>
          <p:cNvPr id="204836" name="Oval 26">
            <a:extLst>
              <a:ext uri="{FF2B5EF4-FFF2-40B4-BE49-F238E27FC236}">
                <a16:creationId xmlns:a16="http://schemas.microsoft.com/office/drawing/2014/main" id="{6F07441D-07ED-D8AD-DA55-8442FC87C071}"/>
              </a:ext>
            </a:extLst>
          </p:cNvPr>
          <p:cNvSpPr>
            <a:spLocks noChangeArrowheads="1"/>
          </p:cNvSpPr>
          <p:nvPr/>
        </p:nvSpPr>
        <p:spPr bwMode="auto">
          <a:xfrm>
            <a:off x="5472113" y="2457450"/>
            <a:ext cx="228600" cy="228600"/>
          </a:xfrm>
          <a:prstGeom prst="ellipse">
            <a:avLst/>
          </a:prstGeom>
          <a:solidFill>
            <a:schemeClr val="accent1"/>
          </a:solidFill>
          <a:ln w="38100">
            <a:solidFill>
              <a:srgbClr val="FF0000"/>
            </a:solidFill>
            <a:round/>
            <a:headEnd/>
            <a:tailEnd/>
          </a:ln>
        </p:spPr>
        <p:txBody>
          <a:bodyPr wrap="none" anchor="ct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zh-CN" altLang="en-US" sz="2800">
              <a:solidFill>
                <a:srgbClr val="FF3300"/>
              </a:solidFill>
              <a:ea typeface="宋体" panose="02010600030101010101" pitchFamily="2" charset="-122"/>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aphicFrame>
        <p:nvGraphicFramePr>
          <p:cNvPr id="205826" name="Object 3">
            <a:extLst>
              <a:ext uri="{FF2B5EF4-FFF2-40B4-BE49-F238E27FC236}">
                <a16:creationId xmlns:a16="http://schemas.microsoft.com/office/drawing/2014/main" id="{987AD126-9017-5FA7-A87B-72860972704F}"/>
              </a:ext>
            </a:extLst>
          </p:cNvPr>
          <p:cNvGraphicFramePr>
            <a:graphicFrameLocks noGrp="1" noChangeAspect="1"/>
          </p:cNvGraphicFramePr>
          <p:nvPr>
            <p:ph idx="1"/>
          </p:nvPr>
        </p:nvGraphicFramePr>
        <p:xfrm>
          <a:off x="185738" y="923925"/>
          <a:ext cx="8831262" cy="5745163"/>
        </p:xfrm>
        <a:graphic>
          <a:graphicData uri="http://schemas.openxmlformats.org/presentationml/2006/ole">
            <mc:AlternateContent xmlns:mc="http://schemas.openxmlformats.org/markup-compatibility/2006">
              <mc:Choice xmlns:v="urn:schemas-microsoft-com:vml" Requires="v">
                <p:oleObj name="图表" r:id="rId3" imgW="8839966" imgH="5755123" progId="Excel.Chart.8">
                  <p:embed/>
                </p:oleObj>
              </mc:Choice>
              <mc:Fallback>
                <p:oleObj name="图表" r:id="rId3" imgW="8839966" imgH="5755123" progId="Excel.Chart.8">
                  <p:embed/>
                  <p:pic>
                    <p:nvPicPr>
                      <p:cNvPr id="205826" name="Object 3">
                        <a:extLst>
                          <a:ext uri="{FF2B5EF4-FFF2-40B4-BE49-F238E27FC236}">
                            <a16:creationId xmlns:a16="http://schemas.microsoft.com/office/drawing/2014/main" id="{987AD126-9017-5FA7-A87B-72860972704F}"/>
                          </a:ext>
                        </a:extLst>
                      </p:cNvPr>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5738" y="923925"/>
                        <a:ext cx="8831262" cy="5745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0" name="Rectangle 2">
            <a:extLst>
              <a:ext uri="{FF2B5EF4-FFF2-40B4-BE49-F238E27FC236}">
                <a16:creationId xmlns:a16="http://schemas.microsoft.com/office/drawing/2014/main" id="{1B72E0D3-26B7-C3CA-5549-4731DAAAF91D}"/>
              </a:ext>
            </a:extLst>
          </p:cNvPr>
          <p:cNvSpPr>
            <a:spLocks noChangeArrowheads="1"/>
          </p:cNvSpPr>
          <p:nvPr/>
        </p:nvSpPr>
        <p:spPr bwMode="auto">
          <a:xfrm>
            <a:off x="72292" y="474052"/>
            <a:ext cx="6134100" cy="574675"/>
          </a:xfrm>
          <a:prstGeom prst="rect">
            <a:avLst/>
          </a:prstGeom>
          <a:noFill/>
          <a:ln w="9525">
            <a:noFill/>
            <a:miter lim="800000"/>
            <a:headEnd/>
            <a:tailEnd/>
          </a:ln>
          <a:effectLst/>
        </p:spPr>
        <p:txBody>
          <a:bodyPr anchor="ctr"/>
          <a:lstStyle/>
          <a:p>
            <a:pPr>
              <a:defRPr/>
            </a:pPr>
            <a:r>
              <a:rPr kumimoji="1" lang="en-US" altLang="zh-CN" sz="3600" b="1" dirty="0">
                <a:effectLst>
                  <a:outerShdw blurRad="38100" dist="38100" dir="2700000" algn="tl">
                    <a:srgbClr val="C0C0C0"/>
                  </a:outerShdw>
                </a:effectLst>
                <a:latin typeface="楷体_GB2312" pitchFamily="49" charset="-122"/>
              </a:rPr>
              <a:t>Cache</a:t>
            </a:r>
            <a:r>
              <a:rPr kumimoji="1" lang="zh-CN" altLang="en-US" sz="3600" b="1" dirty="0">
                <a:effectLst>
                  <a:outerShdw blurRad="38100" dist="38100" dir="2700000" algn="tl">
                    <a:srgbClr val="C0C0C0"/>
                  </a:outerShdw>
                </a:effectLst>
                <a:latin typeface="楷体_GB2312" pitchFamily="49" charset="-122"/>
              </a:rPr>
              <a:t>命中率与块大小的关系</a:t>
            </a: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6418" name="Rectangle 2">
            <a:extLst>
              <a:ext uri="{FF2B5EF4-FFF2-40B4-BE49-F238E27FC236}">
                <a16:creationId xmlns:a16="http://schemas.microsoft.com/office/drawing/2014/main" id="{C6912F61-5D74-AC5B-D9E7-7E455C3B2AB0}"/>
              </a:ext>
            </a:extLst>
          </p:cNvPr>
          <p:cNvSpPr>
            <a:spLocks noGrp="1" noChangeArrowheads="1"/>
          </p:cNvSpPr>
          <p:nvPr>
            <p:ph type="title"/>
          </p:nvPr>
        </p:nvSpPr>
        <p:spPr>
          <a:xfrm>
            <a:off x="179388" y="0"/>
            <a:ext cx="8713787" cy="981075"/>
          </a:xfrm>
        </p:spPr>
        <p:txBody>
          <a:bodyPr/>
          <a:lstStyle/>
          <a:p>
            <a:pPr algn="ctr" eaLnBrk="1" hangingPunct="1">
              <a:defRPr/>
            </a:pPr>
            <a:r>
              <a:rPr lang="zh-CN" altLang="en-US" kern="1200" dirty="0">
                <a:effectLst>
                  <a:outerShdw blurRad="38100" dist="38100" dir="2700000" algn="tl">
                    <a:srgbClr val="C0C0C0"/>
                  </a:outerShdw>
                </a:effectLst>
                <a:latin typeface="楷体_GB2312" pitchFamily="49" charset="-122"/>
                <a:ea typeface="楷体_GB2312" pitchFamily="49" charset="-122"/>
                <a:cs typeface="+mn-cs"/>
              </a:rPr>
              <a:t>直接映象</a:t>
            </a:r>
            <a:r>
              <a:rPr lang="en-US" altLang="zh-CN" dirty="0">
                <a:effectLst>
                  <a:outerShdw blurRad="38100" dist="38100" dir="2700000" algn="tl">
                    <a:srgbClr val="C0C0C0"/>
                  </a:outerShdw>
                </a:effectLst>
                <a:latin typeface="楷体_GB2312" pitchFamily="49" charset="-122"/>
                <a:ea typeface="楷体_GB2312" pitchFamily="49" charset="-122"/>
              </a:rPr>
              <a:t>Cache</a:t>
            </a:r>
            <a:r>
              <a:rPr lang="zh-CN" altLang="en-US" dirty="0">
                <a:effectLst>
                  <a:outerShdw blurRad="38100" dist="38100" dir="2700000" algn="tl">
                    <a:srgbClr val="C0C0C0"/>
                  </a:outerShdw>
                </a:effectLst>
                <a:latin typeface="楷体_GB2312" pitchFamily="49" charset="-122"/>
                <a:ea typeface="楷体_GB2312" pitchFamily="49" charset="-122"/>
              </a:rPr>
              <a:t>命中率与块大小分析</a:t>
            </a:r>
            <a:endParaRPr lang="zh-CN" altLang="en-US" kern="1200" dirty="0">
              <a:effectLst>
                <a:outerShdw blurRad="38100" dist="38100" dir="2700000" algn="tl">
                  <a:srgbClr val="C0C0C0"/>
                </a:outerShdw>
              </a:effectLst>
              <a:latin typeface="楷体_GB2312" pitchFamily="49" charset="-122"/>
              <a:ea typeface="楷体_GB2312" pitchFamily="49" charset="-122"/>
              <a:cs typeface="+mn-cs"/>
            </a:endParaRPr>
          </a:p>
        </p:txBody>
      </p:sp>
      <p:sp>
        <p:nvSpPr>
          <p:cNvPr id="1596507" name="Rectangle 91">
            <a:extLst>
              <a:ext uri="{FF2B5EF4-FFF2-40B4-BE49-F238E27FC236}">
                <a16:creationId xmlns:a16="http://schemas.microsoft.com/office/drawing/2014/main" id="{EE416BBA-C5D1-6E2C-B8BF-F885219137A3}"/>
              </a:ext>
            </a:extLst>
          </p:cNvPr>
          <p:cNvSpPr>
            <a:spLocks noGrp="1" noChangeArrowheads="1"/>
          </p:cNvSpPr>
          <p:nvPr>
            <p:ph idx="1"/>
          </p:nvPr>
        </p:nvSpPr>
        <p:spPr>
          <a:xfrm>
            <a:off x="409575" y="909638"/>
            <a:ext cx="7848600" cy="812800"/>
          </a:xfrm>
        </p:spPr>
        <p:txBody>
          <a:bodyPr>
            <a:normAutofit fontScale="92500" lnSpcReduction="10000"/>
          </a:bodyPr>
          <a:lstStyle/>
          <a:p>
            <a:pPr eaLnBrk="1" hangingPunct="1">
              <a:defRPr/>
            </a:pPr>
            <a:r>
              <a:rPr lang="zh-CN" altLang="en-US" dirty="0"/>
              <a:t>考虑如下的访问序列</a:t>
            </a:r>
            <a:endParaRPr lang="en-US" altLang="zh-CN" dirty="0"/>
          </a:p>
          <a:p>
            <a:pPr marL="0" indent="0" eaLnBrk="1" hangingPunct="1">
              <a:buFont typeface="Wingdings" pitchFamily="2" charset="2"/>
              <a:buNone/>
              <a:defRPr/>
            </a:pPr>
            <a:r>
              <a:rPr lang="en-US" sz="2600" dirty="0"/>
              <a:t>                   </a:t>
            </a:r>
            <a:r>
              <a:rPr lang="en-US" sz="2400" dirty="0"/>
              <a:t>0            1         2          3         4        3          4       15</a:t>
            </a:r>
            <a:endParaRPr lang="en-US" sz="2600" dirty="0"/>
          </a:p>
          <a:p>
            <a:pPr lvl="1" algn="ctr" eaLnBrk="1" hangingPunct="1">
              <a:buFont typeface="Monotype Sorts" pitchFamily="2" charset="2"/>
              <a:buNone/>
              <a:defRPr/>
            </a:pPr>
            <a:endParaRPr lang="en-US" dirty="0"/>
          </a:p>
        </p:txBody>
      </p:sp>
      <p:grpSp>
        <p:nvGrpSpPr>
          <p:cNvPr id="207876" name="Group 3">
            <a:extLst>
              <a:ext uri="{FF2B5EF4-FFF2-40B4-BE49-F238E27FC236}">
                <a16:creationId xmlns:a16="http://schemas.microsoft.com/office/drawing/2014/main" id="{A21CD958-6AD1-DF13-DF6B-E570FAB8F1A6}"/>
              </a:ext>
            </a:extLst>
          </p:cNvPr>
          <p:cNvGrpSpPr>
            <a:grpSpLocks/>
          </p:cNvGrpSpPr>
          <p:nvPr/>
        </p:nvGrpSpPr>
        <p:grpSpPr bwMode="auto">
          <a:xfrm>
            <a:off x="1246188" y="2389188"/>
            <a:ext cx="990600" cy="1219200"/>
            <a:chOff x="1344" y="1056"/>
            <a:chExt cx="624" cy="768"/>
          </a:xfrm>
        </p:grpSpPr>
        <p:sp>
          <p:nvSpPr>
            <p:cNvPr id="207991" name="Rectangle 4">
              <a:extLst>
                <a:ext uri="{FF2B5EF4-FFF2-40B4-BE49-F238E27FC236}">
                  <a16:creationId xmlns:a16="http://schemas.microsoft.com/office/drawing/2014/main" id="{DD7DEE38-3B79-B2D2-E910-BC3AA7E33E46}"/>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92" name="Line 5">
              <a:extLst>
                <a:ext uri="{FF2B5EF4-FFF2-40B4-BE49-F238E27FC236}">
                  <a16:creationId xmlns:a16="http://schemas.microsoft.com/office/drawing/2014/main" id="{A041D352-69BB-8398-4E94-6FE8ED5386AA}"/>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93" name="Line 6">
              <a:extLst>
                <a:ext uri="{FF2B5EF4-FFF2-40B4-BE49-F238E27FC236}">
                  <a16:creationId xmlns:a16="http://schemas.microsoft.com/office/drawing/2014/main" id="{79032D9D-EA72-F0CE-7049-C6783D4DDACB}"/>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94" name="Line 7">
              <a:extLst>
                <a:ext uri="{FF2B5EF4-FFF2-40B4-BE49-F238E27FC236}">
                  <a16:creationId xmlns:a16="http://schemas.microsoft.com/office/drawing/2014/main" id="{0BCFCFC7-4792-CCB9-70D5-2DBBAF504ECF}"/>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77" name="Group 8">
            <a:extLst>
              <a:ext uri="{FF2B5EF4-FFF2-40B4-BE49-F238E27FC236}">
                <a16:creationId xmlns:a16="http://schemas.microsoft.com/office/drawing/2014/main" id="{05E67CAF-238C-9D87-69AD-0CB573F209E7}"/>
              </a:ext>
            </a:extLst>
          </p:cNvPr>
          <p:cNvGrpSpPr>
            <a:grpSpLocks/>
          </p:cNvGrpSpPr>
          <p:nvPr/>
        </p:nvGrpSpPr>
        <p:grpSpPr bwMode="auto">
          <a:xfrm>
            <a:off x="3227388" y="2389188"/>
            <a:ext cx="990600" cy="1219200"/>
            <a:chOff x="1344" y="1056"/>
            <a:chExt cx="624" cy="768"/>
          </a:xfrm>
        </p:grpSpPr>
        <p:sp>
          <p:nvSpPr>
            <p:cNvPr id="207987" name="Rectangle 9">
              <a:extLst>
                <a:ext uri="{FF2B5EF4-FFF2-40B4-BE49-F238E27FC236}">
                  <a16:creationId xmlns:a16="http://schemas.microsoft.com/office/drawing/2014/main" id="{8ADF1A63-9525-EBAA-DE2B-8CECD6094368}"/>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88" name="Line 10">
              <a:extLst>
                <a:ext uri="{FF2B5EF4-FFF2-40B4-BE49-F238E27FC236}">
                  <a16:creationId xmlns:a16="http://schemas.microsoft.com/office/drawing/2014/main" id="{BF4007B9-DD0A-08E8-E5F5-1FD65E481641}"/>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89" name="Line 11">
              <a:extLst>
                <a:ext uri="{FF2B5EF4-FFF2-40B4-BE49-F238E27FC236}">
                  <a16:creationId xmlns:a16="http://schemas.microsoft.com/office/drawing/2014/main" id="{D0BF5C36-3EC1-CDC9-C06F-5F58B4A7CA88}"/>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90" name="Line 12">
              <a:extLst>
                <a:ext uri="{FF2B5EF4-FFF2-40B4-BE49-F238E27FC236}">
                  <a16:creationId xmlns:a16="http://schemas.microsoft.com/office/drawing/2014/main" id="{9A8C927B-8A30-9316-6023-3B883214C508}"/>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78" name="Group 13">
            <a:extLst>
              <a:ext uri="{FF2B5EF4-FFF2-40B4-BE49-F238E27FC236}">
                <a16:creationId xmlns:a16="http://schemas.microsoft.com/office/drawing/2014/main" id="{A8CD9815-4218-C385-BF64-64A2E420F23A}"/>
              </a:ext>
            </a:extLst>
          </p:cNvPr>
          <p:cNvGrpSpPr>
            <a:grpSpLocks/>
          </p:cNvGrpSpPr>
          <p:nvPr/>
        </p:nvGrpSpPr>
        <p:grpSpPr bwMode="auto">
          <a:xfrm>
            <a:off x="5284788" y="2389188"/>
            <a:ext cx="990600" cy="1219200"/>
            <a:chOff x="1344" y="1056"/>
            <a:chExt cx="624" cy="768"/>
          </a:xfrm>
        </p:grpSpPr>
        <p:sp>
          <p:nvSpPr>
            <p:cNvPr id="207983" name="Rectangle 14">
              <a:extLst>
                <a:ext uri="{FF2B5EF4-FFF2-40B4-BE49-F238E27FC236}">
                  <a16:creationId xmlns:a16="http://schemas.microsoft.com/office/drawing/2014/main" id="{9DF3A235-2841-5F24-04EE-12E27E49A637}"/>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84" name="Line 15">
              <a:extLst>
                <a:ext uri="{FF2B5EF4-FFF2-40B4-BE49-F238E27FC236}">
                  <a16:creationId xmlns:a16="http://schemas.microsoft.com/office/drawing/2014/main" id="{9F46B4F9-B51E-0374-1D8D-77EB65376C74}"/>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85" name="Line 16">
              <a:extLst>
                <a:ext uri="{FF2B5EF4-FFF2-40B4-BE49-F238E27FC236}">
                  <a16:creationId xmlns:a16="http://schemas.microsoft.com/office/drawing/2014/main" id="{A5BF23AD-3912-4E08-4A56-F65AF049E731}"/>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86" name="Line 17">
              <a:extLst>
                <a:ext uri="{FF2B5EF4-FFF2-40B4-BE49-F238E27FC236}">
                  <a16:creationId xmlns:a16="http://schemas.microsoft.com/office/drawing/2014/main" id="{5E302BF8-7A1C-FC10-99E5-AA10CA7B6FA6}"/>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79" name="Group 18">
            <a:extLst>
              <a:ext uri="{FF2B5EF4-FFF2-40B4-BE49-F238E27FC236}">
                <a16:creationId xmlns:a16="http://schemas.microsoft.com/office/drawing/2014/main" id="{3571C8C1-A976-E687-93F0-50D32CF1D934}"/>
              </a:ext>
            </a:extLst>
          </p:cNvPr>
          <p:cNvGrpSpPr>
            <a:grpSpLocks/>
          </p:cNvGrpSpPr>
          <p:nvPr/>
        </p:nvGrpSpPr>
        <p:grpSpPr bwMode="auto">
          <a:xfrm>
            <a:off x="7342188" y="2389188"/>
            <a:ext cx="990600" cy="1219200"/>
            <a:chOff x="1344" y="1056"/>
            <a:chExt cx="624" cy="768"/>
          </a:xfrm>
        </p:grpSpPr>
        <p:sp>
          <p:nvSpPr>
            <p:cNvPr id="207979" name="Rectangle 19">
              <a:extLst>
                <a:ext uri="{FF2B5EF4-FFF2-40B4-BE49-F238E27FC236}">
                  <a16:creationId xmlns:a16="http://schemas.microsoft.com/office/drawing/2014/main" id="{BAAC47E8-8A09-613D-114E-BF4475CEB441}"/>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80" name="Line 20">
              <a:extLst>
                <a:ext uri="{FF2B5EF4-FFF2-40B4-BE49-F238E27FC236}">
                  <a16:creationId xmlns:a16="http://schemas.microsoft.com/office/drawing/2014/main" id="{21892295-9E4D-260D-337D-D3C7E9D8CB16}"/>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81" name="Line 21">
              <a:extLst>
                <a:ext uri="{FF2B5EF4-FFF2-40B4-BE49-F238E27FC236}">
                  <a16:creationId xmlns:a16="http://schemas.microsoft.com/office/drawing/2014/main" id="{F421C871-44C6-6648-C734-78D3F7F21ACB}"/>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82" name="Line 22">
              <a:extLst>
                <a:ext uri="{FF2B5EF4-FFF2-40B4-BE49-F238E27FC236}">
                  <a16:creationId xmlns:a16="http://schemas.microsoft.com/office/drawing/2014/main" id="{8C98B680-6343-A155-CC3D-5F9766019348}"/>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80" name="Group 23">
            <a:extLst>
              <a:ext uri="{FF2B5EF4-FFF2-40B4-BE49-F238E27FC236}">
                <a16:creationId xmlns:a16="http://schemas.microsoft.com/office/drawing/2014/main" id="{C3F40C54-2553-F80E-EAAA-289FCA235F17}"/>
              </a:ext>
            </a:extLst>
          </p:cNvPr>
          <p:cNvGrpSpPr>
            <a:grpSpLocks/>
          </p:cNvGrpSpPr>
          <p:nvPr/>
        </p:nvGrpSpPr>
        <p:grpSpPr bwMode="auto">
          <a:xfrm>
            <a:off x="7342188" y="4217988"/>
            <a:ext cx="990600" cy="1219200"/>
            <a:chOff x="1344" y="1056"/>
            <a:chExt cx="624" cy="768"/>
          </a:xfrm>
        </p:grpSpPr>
        <p:sp>
          <p:nvSpPr>
            <p:cNvPr id="207975" name="Rectangle 24">
              <a:extLst>
                <a:ext uri="{FF2B5EF4-FFF2-40B4-BE49-F238E27FC236}">
                  <a16:creationId xmlns:a16="http://schemas.microsoft.com/office/drawing/2014/main" id="{78B60AF7-CCFA-524C-EE97-D33555E1E29F}"/>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76" name="Line 25">
              <a:extLst>
                <a:ext uri="{FF2B5EF4-FFF2-40B4-BE49-F238E27FC236}">
                  <a16:creationId xmlns:a16="http://schemas.microsoft.com/office/drawing/2014/main" id="{2B8FBEB2-B388-AE7D-54A6-F0CA1F2A1EEF}"/>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77" name="Line 26">
              <a:extLst>
                <a:ext uri="{FF2B5EF4-FFF2-40B4-BE49-F238E27FC236}">
                  <a16:creationId xmlns:a16="http://schemas.microsoft.com/office/drawing/2014/main" id="{A7D8FDA0-BD5A-58E8-B1A8-C5A42DF9E9DA}"/>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78" name="Line 27">
              <a:extLst>
                <a:ext uri="{FF2B5EF4-FFF2-40B4-BE49-F238E27FC236}">
                  <a16:creationId xmlns:a16="http://schemas.microsoft.com/office/drawing/2014/main" id="{0EDDEF7F-58E7-7C86-A0DC-45DE8D76942C}"/>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81" name="Group 28">
            <a:extLst>
              <a:ext uri="{FF2B5EF4-FFF2-40B4-BE49-F238E27FC236}">
                <a16:creationId xmlns:a16="http://schemas.microsoft.com/office/drawing/2014/main" id="{69856CBF-9456-CA69-C8CD-DE85B5C9A371}"/>
              </a:ext>
            </a:extLst>
          </p:cNvPr>
          <p:cNvGrpSpPr>
            <a:grpSpLocks/>
          </p:cNvGrpSpPr>
          <p:nvPr/>
        </p:nvGrpSpPr>
        <p:grpSpPr bwMode="auto">
          <a:xfrm>
            <a:off x="5284788" y="4217988"/>
            <a:ext cx="990600" cy="1219200"/>
            <a:chOff x="1344" y="1056"/>
            <a:chExt cx="624" cy="768"/>
          </a:xfrm>
        </p:grpSpPr>
        <p:sp>
          <p:nvSpPr>
            <p:cNvPr id="207971" name="Rectangle 29">
              <a:extLst>
                <a:ext uri="{FF2B5EF4-FFF2-40B4-BE49-F238E27FC236}">
                  <a16:creationId xmlns:a16="http://schemas.microsoft.com/office/drawing/2014/main" id="{F2198AA5-B963-71CD-271C-4CE0DAAACCBA}"/>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72" name="Line 30">
              <a:extLst>
                <a:ext uri="{FF2B5EF4-FFF2-40B4-BE49-F238E27FC236}">
                  <a16:creationId xmlns:a16="http://schemas.microsoft.com/office/drawing/2014/main" id="{DF6E3F2C-E8F1-4E1A-FF54-ED71A2F50C62}"/>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73" name="Line 31">
              <a:extLst>
                <a:ext uri="{FF2B5EF4-FFF2-40B4-BE49-F238E27FC236}">
                  <a16:creationId xmlns:a16="http://schemas.microsoft.com/office/drawing/2014/main" id="{ECC49D3D-F0E3-CD4E-B64E-5220A71E9EF3}"/>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74" name="Line 32">
              <a:extLst>
                <a:ext uri="{FF2B5EF4-FFF2-40B4-BE49-F238E27FC236}">
                  <a16:creationId xmlns:a16="http://schemas.microsoft.com/office/drawing/2014/main" id="{91E5ED9E-E53A-73A9-EA77-763D71D55813}"/>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82" name="Group 33">
            <a:extLst>
              <a:ext uri="{FF2B5EF4-FFF2-40B4-BE49-F238E27FC236}">
                <a16:creationId xmlns:a16="http://schemas.microsoft.com/office/drawing/2014/main" id="{516DA2CE-7F89-F46B-54D2-BE183784302E}"/>
              </a:ext>
            </a:extLst>
          </p:cNvPr>
          <p:cNvGrpSpPr>
            <a:grpSpLocks/>
          </p:cNvGrpSpPr>
          <p:nvPr/>
        </p:nvGrpSpPr>
        <p:grpSpPr bwMode="auto">
          <a:xfrm>
            <a:off x="3303588" y="4217988"/>
            <a:ext cx="990600" cy="1219200"/>
            <a:chOff x="1344" y="1056"/>
            <a:chExt cx="624" cy="768"/>
          </a:xfrm>
        </p:grpSpPr>
        <p:sp>
          <p:nvSpPr>
            <p:cNvPr id="207967" name="Rectangle 34">
              <a:extLst>
                <a:ext uri="{FF2B5EF4-FFF2-40B4-BE49-F238E27FC236}">
                  <a16:creationId xmlns:a16="http://schemas.microsoft.com/office/drawing/2014/main" id="{0648220A-57A8-2574-3D7C-A20E7F9A5D3E}"/>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68" name="Line 35">
              <a:extLst>
                <a:ext uri="{FF2B5EF4-FFF2-40B4-BE49-F238E27FC236}">
                  <a16:creationId xmlns:a16="http://schemas.microsoft.com/office/drawing/2014/main" id="{4F184A85-C228-63B1-F1F9-830190065B08}"/>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69" name="Line 36">
              <a:extLst>
                <a:ext uri="{FF2B5EF4-FFF2-40B4-BE49-F238E27FC236}">
                  <a16:creationId xmlns:a16="http://schemas.microsoft.com/office/drawing/2014/main" id="{96B1E89A-2752-4E63-FB90-399D832D01A5}"/>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70" name="Line 37">
              <a:extLst>
                <a:ext uri="{FF2B5EF4-FFF2-40B4-BE49-F238E27FC236}">
                  <a16:creationId xmlns:a16="http://schemas.microsoft.com/office/drawing/2014/main" id="{03902C49-8865-3DE7-B42C-5B295C3A6343}"/>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83" name="Group 38">
            <a:extLst>
              <a:ext uri="{FF2B5EF4-FFF2-40B4-BE49-F238E27FC236}">
                <a16:creationId xmlns:a16="http://schemas.microsoft.com/office/drawing/2014/main" id="{080651EF-325D-EE86-058F-DEB3D5A7B21D}"/>
              </a:ext>
            </a:extLst>
          </p:cNvPr>
          <p:cNvGrpSpPr>
            <a:grpSpLocks/>
          </p:cNvGrpSpPr>
          <p:nvPr/>
        </p:nvGrpSpPr>
        <p:grpSpPr bwMode="auto">
          <a:xfrm>
            <a:off x="1246188" y="4217988"/>
            <a:ext cx="990600" cy="1219200"/>
            <a:chOff x="1344" y="1056"/>
            <a:chExt cx="624" cy="768"/>
          </a:xfrm>
        </p:grpSpPr>
        <p:sp>
          <p:nvSpPr>
            <p:cNvPr id="207963" name="Rectangle 39">
              <a:extLst>
                <a:ext uri="{FF2B5EF4-FFF2-40B4-BE49-F238E27FC236}">
                  <a16:creationId xmlns:a16="http://schemas.microsoft.com/office/drawing/2014/main" id="{E3A33F37-6F39-B2B0-F545-75A7706CE7B3}"/>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64" name="Line 40">
              <a:extLst>
                <a:ext uri="{FF2B5EF4-FFF2-40B4-BE49-F238E27FC236}">
                  <a16:creationId xmlns:a16="http://schemas.microsoft.com/office/drawing/2014/main" id="{4A2D275B-1CC0-0AAA-8E05-5BA000E12878}"/>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65" name="Line 41">
              <a:extLst>
                <a:ext uri="{FF2B5EF4-FFF2-40B4-BE49-F238E27FC236}">
                  <a16:creationId xmlns:a16="http://schemas.microsoft.com/office/drawing/2014/main" id="{B4B2B27C-6EF0-4E02-A475-C0BCB0197356}"/>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66" name="Line 42">
              <a:extLst>
                <a:ext uri="{FF2B5EF4-FFF2-40B4-BE49-F238E27FC236}">
                  <a16:creationId xmlns:a16="http://schemas.microsoft.com/office/drawing/2014/main" id="{0299FF00-3154-802A-D8A0-DCDFB6363279}"/>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1596459" name="Text Box 43">
            <a:extLst>
              <a:ext uri="{FF2B5EF4-FFF2-40B4-BE49-F238E27FC236}">
                <a16:creationId xmlns:a16="http://schemas.microsoft.com/office/drawing/2014/main" id="{DD612898-1C83-34DF-F927-77B23C72ACD8}"/>
              </a:ext>
            </a:extLst>
          </p:cNvPr>
          <p:cNvSpPr txBox="1">
            <a:spLocks noChangeArrowheads="1"/>
          </p:cNvSpPr>
          <p:nvPr/>
        </p:nvSpPr>
        <p:spPr bwMode="auto">
          <a:xfrm>
            <a:off x="1306513" y="1968500"/>
            <a:ext cx="312737" cy="369888"/>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0</a:t>
            </a:r>
          </a:p>
        </p:txBody>
      </p:sp>
      <p:sp>
        <p:nvSpPr>
          <p:cNvPr id="1596460" name="Text Box 44">
            <a:extLst>
              <a:ext uri="{FF2B5EF4-FFF2-40B4-BE49-F238E27FC236}">
                <a16:creationId xmlns:a16="http://schemas.microsoft.com/office/drawing/2014/main" id="{CAED30CD-B43D-55CB-2812-3E566B7618EC}"/>
              </a:ext>
            </a:extLst>
          </p:cNvPr>
          <p:cNvSpPr txBox="1">
            <a:spLocks noChangeArrowheads="1"/>
          </p:cNvSpPr>
          <p:nvPr/>
        </p:nvSpPr>
        <p:spPr bwMode="auto">
          <a:xfrm>
            <a:off x="3211513" y="1968500"/>
            <a:ext cx="312737" cy="369888"/>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1</a:t>
            </a:r>
          </a:p>
        </p:txBody>
      </p:sp>
      <p:sp>
        <p:nvSpPr>
          <p:cNvPr id="1596461" name="Text Box 45">
            <a:extLst>
              <a:ext uri="{FF2B5EF4-FFF2-40B4-BE49-F238E27FC236}">
                <a16:creationId xmlns:a16="http://schemas.microsoft.com/office/drawing/2014/main" id="{E313AEDE-298B-25B6-1CE1-86406664D306}"/>
              </a:ext>
            </a:extLst>
          </p:cNvPr>
          <p:cNvSpPr txBox="1">
            <a:spLocks noChangeArrowheads="1"/>
          </p:cNvSpPr>
          <p:nvPr/>
        </p:nvSpPr>
        <p:spPr bwMode="auto">
          <a:xfrm>
            <a:off x="5192713" y="1968500"/>
            <a:ext cx="312737" cy="369888"/>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2</a:t>
            </a:r>
          </a:p>
        </p:txBody>
      </p:sp>
      <p:sp>
        <p:nvSpPr>
          <p:cNvPr id="1596462" name="Text Box 46">
            <a:extLst>
              <a:ext uri="{FF2B5EF4-FFF2-40B4-BE49-F238E27FC236}">
                <a16:creationId xmlns:a16="http://schemas.microsoft.com/office/drawing/2014/main" id="{00F8C1FC-B918-6F8A-A829-2F83753E9AE0}"/>
              </a:ext>
            </a:extLst>
          </p:cNvPr>
          <p:cNvSpPr txBox="1">
            <a:spLocks noChangeArrowheads="1"/>
          </p:cNvSpPr>
          <p:nvPr/>
        </p:nvSpPr>
        <p:spPr bwMode="auto">
          <a:xfrm>
            <a:off x="7326313" y="1968500"/>
            <a:ext cx="312737" cy="369888"/>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3</a:t>
            </a:r>
          </a:p>
        </p:txBody>
      </p:sp>
      <p:sp>
        <p:nvSpPr>
          <p:cNvPr id="1596463" name="Text Box 47">
            <a:extLst>
              <a:ext uri="{FF2B5EF4-FFF2-40B4-BE49-F238E27FC236}">
                <a16:creationId xmlns:a16="http://schemas.microsoft.com/office/drawing/2014/main" id="{6590A705-62C7-F393-3BC5-CCC3603BFB11}"/>
              </a:ext>
            </a:extLst>
          </p:cNvPr>
          <p:cNvSpPr txBox="1">
            <a:spLocks noChangeArrowheads="1"/>
          </p:cNvSpPr>
          <p:nvPr/>
        </p:nvSpPr>
        <p:spPr bwMode="auto">
          <a:xfrm>
            <a:off x="1169988" y="3819525"/>
            <a:ext cx="312737" cy="369888"/>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4</a:t>
            </a:r>
          </a:p>
        </p:txBody>
      </p:sp>
      <p:sp>
        <p:nvSpPr>
          <p:cNvPr id="1596464" name="Text Box 48">
            <a:extLst>
              <a:ext uri="{FF2B5EF4-FFF2-40B4-BE49-F238E27FC236}">
                <a16:creationId xmlns:a16="http://schemas.microsoft.com/office/drawing/2014/main" id="{C70D9E93-0331-A43A-3C0B-0756CE945B52}"/>
              </a:ext>
            </a:extLst>
          </p:cNvPr>
          <p:cNvSpPr txBox="1">
            <a:spLocks noChangeArrowheads="1"/>
          </p:cNvSpPr>
          <p:nvPr/>
        </p:nvSpPr>
        <p:spPr bwMode="auto">
          <a:xfrm>
            <a:off x="3211513" y="3797300"/>
            <a:ext cx="312737" cy="369888"/>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3</a:t>
            </a:r>
          </a:p>
        </p:txBody>
      </p:sp>
      <p:sp>
        <p:nvSpPr>
          <p:cNvPr id="1596465" name="Text Box 49">
            <a:extLst>
              <a:ext uri="{FF2B5EF4-FFF2-40B4-BE49-F238E27FC236}">
                <a16:creationId xmlns:a16="http://schemas.microsoft.com/office/drawing/2014/main" id="{63E5EC7A-BAE0-112D-EA6B-5FB19264F788}"/>
              </a:ext>
            </a:extLst>
          </p:cNvPr>
          <p:cNvSpPr txBox="1">
            <a:spLocks noChangeArrowheads="1"/>
          </p:cNvSpPr>
          <p:nvPr/>
        </p:nvSpPr>
        <p:spPr bwMode="auto">
          <a:xfrm>
            <a:off x="5268913" y="3797300"/>
            <a:ext cx="312737" cy="369888"/>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4</a:t>
            </a:r>
          </a:p>
        </p:txBody>
      </p:sp>
      <p:sp>
        <p:nvSpPr>
          <p:cNvPr id="207891" name="Text Box 50">
            <a:extLst>
              <a:ext uri="{FF2B5EF4-FFF2-40B4-BE49-F238E27FC236}">
                <a16:creationId xmlns:a16="http://schemas.microsoft.com/office/drawing/2014/main" id="{83A260D9-1A8C-C4F3-26DF-8393AD10361C}"/>
              </a:ext>
            </a:extLst>
          </p:cNvPr>
          <p:cNvSpPr txBox="1">
            <a:spLocks noChangeArrowheads="1"/>
          </p:cNvSpPr>
          <p:nvPr/>
        </p:nvSpPr>
        <p:spPr bwMode="auto">
          <a:xfrm>
            <a:off x="7250113" y="3797300"/>
            <a:ext cx="4413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b="1">
                <a:solidFill>
                  <a:srgbClr val="000000"/>
                </a:solidFill>
                <a:ea typeface="宋体" panose="02010600030101010101" pitchFamily="2" charset="-122"/>
              </a:rPr>
              <a:t>15</a:t>
            </a:r>
          </a:p>
        </p:txBody>
      </p:sp>
      <p:grpSp>
        <p:nvGrpSpPr>
          <p:cNvPr id="207892" name="Group 51">
            <a:extLst>
              <a:ext uri="{FF2B5EF4-FFF2-40B4-BE49-F238E27FC236}">
                <a16:creationId xmlns:a16="http://schemas.microsoft.com/office/drawing/2014/main" id="{A6A8DBC5-8B4F-1510-249F-3CC7A9419B3D}"/>
              </a:ext>
            </a:extLst>
          </p:cNvPr>
          <p:cNvGrpSpPr>
            <a:grpSpLocks/>
          </p:cNvGrpSpPr>
          <p:nvPr/>
        </p:nvGrpSpPr>
        <p:grpSpPr bwMode="auto">
          <a:xfrm>
            <a:off x="712788" y="2389188"/>
            <a:ext cx="533400" cy="1219200"/>
            <a:chOff x="1344" y="1056"/>
            <a:chExt cx="624" cy="768"/>
          </a:xfrm>
        </p:grpSpPr>
        <p:sp>
          <p:nvSpPr>
            <p:cNvPr id="207959" name="Rectangle 52">
              <a:extLst>
                <a:ext uri="{FF2B5EF4-FFF2-40B4-BE49-F238E27FC236}">
                  <a16:creationId xmlns:a16="http://schemas.microsoft.com/office/drawing/2014/main" id="{A253B58C-F872-52C7-6BE6-E7057994E951}"/>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60" name="Line 53">
              <a:extLst>
                <a:ext uri="{FF2B5EF4-FFF2-40B4-BE49-F238E27FC236}">
                  <a16:creationId xmlns:a16="http://schemas.microsoft.com/office/drawing/2014/main" id="{2709A82C-0296-B056-2FBE-C969D917D9AD}"/>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61" name="Line 54">
              <a:extLst>
                <a:ext uri="{FF2B5EF4-FFF2-40B4-BE49-F238E27FC236}">
                  <a16:creationId xmlns:a16="http://schemas.microsoft.com/office/drawing/2014/main" id="{C1EF439D-9CF5-D14E-7273-933888CB4778}"/>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62" name="Line 55">
              <a:extLst>
                <a:ext uri="{FF2B5EF4-FFF2-40B4-BE49-F238E27FC236}">
                  <a16:creationId xmlns:a16="http://schemas.microsoft.com/office/drawing/2014/main" id="{A232CDE0-C931-FD0C-4E17-833CD81DAB4D}"/>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93" name="Group 56">
            <a:extLst>
              <a:ext uri="{FF2B5EF4-FFF2-40B4-BE49-F238E27FC236}">
                <a16:creationId xmlns:a16="http://schemas.microsoft.com/office/drawing/2014/main" id="{3EC6676E-3B02-DF31-5C7B-B9C16E3F8C7F}"/>
              </a:ext>
            </a:extLst>
          </p:cNvPr>
          <p:cNvGrpSpPr>
            <a:grpSpLocks/>
          </p:cNvGrpSpPr>
          <p:nvPr/>
        </p:nvGrpSpPr>
        <p:grpSpPr bwMode="auto">
          <a:xfrm>
            <a:off x="2693988" y="2389188"/>
            <a:ext cx="533400" cy="1219200"/>
            <a:chOff x="1344" y="1056"/>
            <a:chExt cx="624" cy="768"/>
          </a:xfrm>
        </p:grpSpPr>
        <p:sp>
          <p:nvSpPr>
            <p:cNvPr id="207955" name="Rectangle 57">
              <a:extLst>
                <a:ext uri="{FF2B5EF4-FFF2-40B4-BE49-F238E27FC236}">
                  <a16:creationId xmlns:a16="http://schemas.microsoft.com/office/drawing/2014/main" id="{4AF7C0BC-18B5-A593-CC21-7EB7DE4DCED1}"/>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56" name="Line 58">
              <a:extLst>
                <a:ext uri="{FF2B5EF4-FFF2-40B4-BE49-F238E27FC236}">
                  <a16:creationId xmlns:a16="http://schemas.microsoft.com/office/drawing/2014/main" id="{74FA5791-DD9F-B6DE-94C6-53CCCD7E22B0}"/>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57" name="Line 59">
              <a:extLst>
                <a:ext uri="{FF2B5EF4-FFF2-40B4-BE49-F238E27FC236}">
                  <a16:creationId xmlns:a16="http://schemas.microsoft.com/office/drawing/2014/main" id="{367DA412-E2ED-704F-7324-79B7FA7A2097}"/>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58" name="Line 60">
              <a:extLst>
                <a:ext uri="{FF2B5EF4-FFF2-40B4-BE49-F238E27FC236}">
                  <a16:creationId xmlns:a16="http://schemas.microsoft.com/office/drawing/2014/main" id="{DD3C14DE-4368-6B3C-CA82-5DFD2ED347C6}"/>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94" name="Group 61">
            <a:extLst>
              <a:ext uri="{FF2B5EF4-FFF2-40B4-BE49-F238E27FC236}">
                <a16:creationId xmlns:a16="http://schemas.microsoft.com/office/drawing/2014/main" id="{BB6B0FBE-77AB-93B3-2916-47A5A9A7FE72}"/>
              </a:ext>
            </a:extLst>
          </p:cNvPr>
          <p:cNvGrpSpPr>
            <a:grpSpLocks/>
          </p:cNvGrpSpPr>
          <p:nvPr/>
        </p:nvGrpSpPr>
        <p:grpSpPr bwMode="auto">
          <a:xfrm>
            <a:off x="4751388" y="2389188"/>
            <a:ext cx="533400" cy="1219200"/>
            <a:chOff x="1344" y="1056"/>
            <a:chExt cx="624" cy="768"/>
          </a:xfrm>
        </p:grpSpPr>
        <p:sp>
          <p:nvSpPr>
            <p:cNvPr id="207951" name="Rectangle 62">
              <a:extLst>
                <a:ext uri="{FF2B5EF4-FFF2-40B4-BE49-F238E27FC236}">
                  <a16:creationId xmlns:a16="http://schemas.microsoft.com/office/drawing/2014/main" id="{B8CD096A-5282-666F-2AB5-C015CF6F0E9D}"/>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52" name="Line 63">
              <a:extLst>
                <a:ext uri="{FF2B5EF4-FFF2-40B4-BE49-F238E27FC236}">
                  <a16:creationId xmlns:a16="http://schemas.microsoft.com/office/drawing/2014/main" id="{6DC0199B-6AC7-5591-41D5-80BE38FC7C14}"/>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53" name="Line 64">
              <a:extLst>
                <a:ext uri="{FF2B5EF4-FFF2-40B4-BE49-F238E27FC236}">
                  <a16:creationId xmlns:a16="http://schemas.microsoft.com/office/drawing/2014/main" id="{A2E08E1C-5E51-9174-F7E0-C8069E14374A}"/>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54" name="Line 65">
              <a:extLst>
                <a:ext uri="{FF2B5EF4-FFF2-40B4-BE49-F238E27FC236}">
                  <a16:creationId xmlns:a16="http://schemas.microsoft.com/office/drawing/2014/main" id="{E6AF5EEC-D550-6DE6-43AC-51E767C356C2}"/>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95" name="Group 66">
            <a:extLst>
              <a:ext uri="{FF2B5EF4-FFF2-40B4-BE49-F238E27FC236}">
                <a16:creationId xmlns:a16="http://schemas.microsoft.com/office/drawing/2014/main" id="{8C77A912-B22C-86DC-4DFD-8DC201E5CBA2}"/>
              </a:ext>
            </a:extLst>
          </p:cNvPr>
          <p:cNvGrpSpPr>
            <a:grpSpLocks/>
          </p:cNvGrpSpPr>
          <p:nvPr/>
        </p:nvGrpSpPr>
        <p:grpSpPr bwMode="auto">
          <a:xfrm>
            <a:off x="6808788" y="2389188"/>
            <a:ext cx="533400" cy="1219200"/>
            <a:chOff x="1344" y="1056"/>
            <a:chExt cx="624" cy="768"/>
          </a:xfrm>
        </p:grpSpPr>
        <p:sp>
          <p:nvSpPr>
            <p:cNvPr id="207947" name="Rectangle 67">
              <a:extLst>
                <a:ext uri="{FF2B5EF4-FFF2-40B4-BE49-F238E27FC236}">
                  <a16:creationId xmlns:a16="http://schemas.microsoft.com/office/drawing/2014/main" id="{F5AB1AAD-D758-6525-CB0A-ECAA914FE172}"/>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48" name="Line 68">
              <a:extLst>
                <a:ext uri="{FF2B5EF4-FFF2-40B4-BE49-F238E27FC236}">
                  <a16:creationId xmlns:a16="http://schemas.microsoft.com/office/drawing/2014/main" id="{FF7CB757-80D1-784D-176C-5CD5D63666F0}"/>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49" name="Line 69">
              <a:extLst>
                <a:ext uri="{FF2B5EF4-FFF2-40B4-BE49-F238E27FC236}">
                  <a16:creationId xmlns:a16="http://schemas.microsoft.com/office/drawing/2014/main" id="{CA26D536-401A-A507-AC07-4C4423220C5E}"/>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50" name="Line 70">
              <a:extLst>
                <a:ext uri="{FF2B5EF4-FFF2-40B4-BE49-F238E27FC236}">
                  <a16:creationId xmlns:a16="http://schemas.microsoft.com/office/drawing/2014/main" id="{50295A0F-75FF-665F-E6A5-733D0DF8F8D6}"/>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96" name="Group 71">
            <a:extLst>
              <a:ext uri="{FF2B5EF4-FFF2-40B4-BE49-F238E27FC236}">
                <a16:creationId xmlns:a16="http://schemas.microsoft.com/office/drawing/2014/main" id="{3FCA4903-4C4E-CDF2-9CF6-5E8458774082}"/>
              </a:ext>
            </a:extLst>
          </p:cNvPr>
          <p:cNvGrpSpPr>
            <a:grpSpLocks/>
          </p:cNvGrpSpPr>
          <p:nvPr/>
        </p:nvGrpSpPr>
        <p:grpSpPr bwMode="auto">
          <a:xfrm>
            <a:off x="712788" y="4217988"/>
            <a:ext cx="533400" cy="1219200"/>
            <a:chOff x="1344" y="1056"/>
            <a:chExt cx="624" cy="768"/>
          </a:xfrm>
        </p:grpSpPr>
        <p:sp>
          <p:nvSpPr>
            <p:cNvPr id="207943" name="Rectangle 72">
              <a:extLst>
                <a:ext uri="{FF2B5EF4-FFF2-40B4-BE49-F238E27FC236}">
                  <a16:creationId xmlns:a16="http://schemas.microsoft.com/office/drawing/2014/main" id="{214648C2-81DC-8521-1E29-5EC0BF38425B}"/>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44" name="Line 73">
              <a:extLst>
                <a:ext uri="{FF2B5EF4-FFF2-40B4-BE49-F238E27FC236}">
                  <a16:creationId xmlns:a16="http://schemas.microsoft.com/office/drawing/2014/main" id="{A705C839-380B-EF8E-3FF1-5283010ED206}"/>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45" name="Line 74">
              <a:extLst>
                <a:ext uri="{FF2B5EF4-FFF2-40B4-BE49-F238E27FC236}">
                  <a16:creationId xmlns:a16="http://schemas.microsoft.com/office/drawing/2014/main" id="{6CBE93F5-39AA-91B4-A025-A767D8ABC08D}"/>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46" name="Line 75">
              <a:extLst>
                <a:ext uri="{FF2B5EF4-FFF2-40B4-BE49-F238E27FC236}">
                  <a16:creationId xmlns:a16="http://schemas.microsoft.com/office/drawing/2014/main" id="{79BE67C9-C8AC-B294-B7F3-D58E0C3850E4}"/>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97" name="Group 76">
            <a:extLst>
              <a:ext uri="{FF2B5EF4-FFF2-40B4-BE49-F238E27FC236}">
                <a16:creationId xmlns:a16="http://schemas.microsoft.com/office/drawing/2014/main" id="{A06C638B-FA1B-9DE0-B78E-CE288633A212}"/>
              </a:ext>
            </a:extLst>
          </p:cNvPr>
          <p:cNvGrpSpPr>
            <a:grpSpLocks/>
          </p:cNvGrpSpPr>
          <p:nvPr/>
        </p:nvGrpSpPr>
        <p:grpSpPr bwMode="auto">
          <a:xfrm>
            <a:off x="2770188" y="4217988"/>
            <a:ext cx="533400" cy="1219200"/>
            <a:chOff x="1344" y="1056"/>
            <a:chExt cx="624" cy="768"/>
          </a:xfrm>
        </p:grpSpPr>
        <p:sp>
          <p:nvSpPr>
            <p:cNvPr id="207939" name="Rectangle 77">
              <a:extLst>
                <a:ext uri="{FF2B5EF4-FFF2-40B4-BE49-F238E27FC236}">
                  <a16:creationId xmlns:a16="http://schemas.microsoft.com/office/drawing/2014/main" id="{7D476C77-D067-7546-3124-DFF7D8BDD0BE}"/>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40" name="Line 78">
              <a:extLst>
                <a:ext uri="{FF2B5EF4-FFF2-40B4-BE49-F238E27FC236}">
                  <a16:creationId xmlns:a16="http://schemas.microsoft.com/office/drawing/2014/main" id="{61C791DC-5213-1B70-5897-6E97B73ED55E}"/>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41" name="Line 79">
              <a:extLst>
                <a:ext uri="{FF2B5EF4-FFF2-40B4-BE49-F238E27FC236}">
                  <a16:creationId xmlns:a16="http://schemas.microsoft.com/office/drawing/2014/main" id="{D691C68C-619A-780B-E0AB-5E45223C23B2}"/>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42" name="Line 80">
              <a:extLst>
                <a:ext uri="{FF2B5EF4-FFF2-40B4-BE49-F238E27FC236}">
                  <a16:creationId xmlns:a16="http://schemas.microsoft.com/office/drawing/2014/main" id="{0DBE188D-9D2F-D33D-9254-ABF395ED4380}"/>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98" name="Group 81">
            <a:extLst>
              <a:ext uri="{FF2B5EF4-FFF2-40B4-BE49-F238E27FC236}">
                <a16:creationId xmlns:a16="http://schemas.microsoft.com/office/drawing/2014/main" id="{7AA8D000-71E2-F5B1-075E-DFA964DE13ED}"/>
              </a:ext>
            </a:extLst>
          </p:cNvPr>
          <p:cNvGrpSpPr>
            <a:grpSpLocks/>
          </p:cNvGrpSpPr>
          <p:nvPr/>
        </p:nvGrpSpPr>
        <p:grpSpPr bwMode="auto">
          <a:xfrm>
            <a:off x="4751388" y="4217988"/>
            <a:ext cx="533400" cy="1219200"/>
            <a:chOff x="1344" y="1056"/>
            <a:chExt cx="624" cy="768"/>
          </a:xfrm>
        </p:grpSpPr>
        <p:sp>
          <p:nvSpPr>
            <p:cNvPr id="207935" name="Rectangle 82">
              <a:extLst>
                <a:ext uri="{FF2B5EF4-FFF2-40B4-BE49-F238E27FC236}">
                  <a16:creationId xmlns:a16="http://schemas.microsoft.com/office/drawing/2014/main" id="{5990E032-4E1C-C021-D793-1DA84D900AB5}"/>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36" name="Line 83">
              <a:extLst>
                <a:ext uri="{FF2B5EF4-FFF2-40B4-BE49-F238E27FC236}">
                  <a16:creationId xmlns:a16="http://schemas.microsoft.com/office/drawing/2014/main" id="{CA3E07C5-35C4-0F91-9D86-019D0FB43A7D}"/>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37" name="Line 84">
              <a:extLst>
                <a:ext uri="{FF2B5EF4-FFF2-40B4-BE49-F238E27FC236}">
                  <a16:creationId xmlns:a16="http://schemas.microsoft.com/office/drawing/2014/main" id="{05F26924-23CB-EAD7-4DD0-92283340E614}"/>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38" name="Line 85">
              <a:extLst>
                <a:ext uri="{FF2B5EF4-FFF2-40B4-BE49-F238E27FC236}">
                  <a16:creationId xmlns:a16="http://schemas.microsoft.com/office/drawing/2014/main" id="{1227C04E-A69A-B69A-7598-1654A416A3E1}"/>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7899" name="Group 86">
            <a:extLst>
              <a:ext uri="{FF2B5EF4-FFF2-40B4-BE49-F238E27FC236}">
                <a16:creationId xmlns:a16="http://schemas.microsoft.com/office/drawing/2014/main" id="{F36D53FF-3DEF-E285-62EC-19C9FFF91A3B}"/>
              </a:ext>
            </a:extLst>
          </p:cNvPr>
          <p:cNvGrpSpPr>
            <a:grpSpLocks/>
          </p:cNvGrpSpPr>
          <p:nvPr/>
        </p:nvGrpSpPr>
        <p:grpSpPr bwMode="auto">
          <a:xfrm>
            <a:off x="6808788" y="4217988"/>
            <a:ext cx="533400" cy="1219200"/>
            <a:chOff x="1344" y="1056"/>
            <a:chExt cx="624" cy="768"/>
          </a:xfrm>
        </p:grpSpPr>
        <p:sp>
          <p:nvSpPr>
            <p:cNvPr id="207931" name="Rectangle 87">
              <a:extLst>
                <a:ext uri="{FF2B5EF4-FFF2-40B4-BE49-F238E27FC236}">
                  <a16:creationId xmlns:a16="http://schemas.microsoft.com/office/drawing/2014/main" id="{AE69BDC9-6EC3-E2E8-6DBF-F481F7E6CA0A}"/>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7932" name="Line 88">
              <a:extLst>
                <a:ext uri="{FF2B5EF4-FFF2-40B4-BE49-F238E27FC236}">
                  <a16:creationId xmlns:a16="http://schemas.microsoft.com/office/drawing/2014/main" id="{5E913836-C04C-12A7-274C-2F3AB4528F1D}"/>
                </a:ext>
              </a:extLst>
            </p:cNvPr>
            <p:cNvSpPr>
              <a:spLocks noChangeShapeType="1"/>
            </p:cNvSpPr>
            <p:nvPr/>
          </p:nvSpPr>
          <p:spPr bwMode="auto">
            <a:xfrm>
              <a:off x="1344" y="144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33" name="Line 89">
              <a:extLst>
                <a:ext uri="{FF2B5EF4-FFF2-40B4-BE49-F238E27FC236}">
                  <a16:creationId xmlns:a16="http://schemas.microsoft.com/office/drawing/2014/main" id="{1E59431D-DA02-8A01-BBF6-50EE5DECD985}"/>
                </a:ext>
              </a:extLst>
            </p:cNvPr>
            <p:cNvSpPr>
              <a:spLocks noChangeShapeType="1"/>
            </p:cNvSpPr>
            <p:nvPr/>
          </p:nvSpPr>
          <p:spPr bwMode="auto">
            <a:xfrm>
              <a:off x="1344" y="124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934" name="Line 90">
              <a:extLst>
                <a:ext uri="{FF2B5EF4-FFF2-40B4-BE49-F238E27FC236}">
                  <a16:creationId xmlns:a16="http://schemas.microsoft.com/office/drawing/2014/main" id="{1D8199C2-6025-CBDE-7463-510D3858AB37}"/>
                </a:ext>
              </a:extLst>
            </p:cNvPr>
            <p:cNvSpPr>
              <a:spLocks noChangeShapeType="1"/>
            </p:cNvSpPr>
            <p:nvPr/>
          </p:nvSpPr>
          <p:spPr bwMode="auto">
            <a:xfrm>
              <a:off x="1344" y="1632"/>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1596508" name="Text Box 92">
            <a:extLst>
              <a:ext uri="{FF2B5EF4-FFF2-40B4-BE49-F238E27FC236}">
                <a16:creationId xmlns:a16="http://schemas.microsoft.com/office/drawing/2014/main" id="{7C5E921E-90C5-6C19-E8FA-4DADB8F67150}"/>
              </a:ext>
            </a:extLst>
          </p:cNvPr>
          <p:cNvSpPr txBox="1">
            <a:spLocks noChangeArrowheads="1"/>
          </p:cNvSpPr>
          <p:nvPr/>
        </p:nvSpPr>
        <p:spPr bwMode="auto">
          <a:xfrm>
            <a:off x="773113" y="2371725"/>
            <a:ext cx="14922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Mem(0)</a:t>
            </a:r>
          </a:p>
        </p:txBody>
      </p:sp>
      <p:sp>
        <p:nvSpPr>
          <p:cNvPr id="1596509" name="Text Box 93">
            <a:extLst>
              <a:ext uri="{FF2B5EF4-FFF2-40B4-BE49-F238E27FC236}">
                <a16:creationId xmlns:a16="http://schemas.microsoft.com/office/drawing/2014/main" id="{14329742-80DA-090B-2980-DB2532BBC2C2}"/>
              </a:ext>
            </a:extLst>
          </p:cNvPr>
          <p:cNvSpPr txBox="1">
            <a:spLocks noChangeArrowheads="1"/>
          </p:cNvSpPr>
          <p:nvPr/>
        </p:nvSpPr>
        <p:spPr bwMode="auto">
          <a:xfrm>
            <a:off x="4811713" y="2316163"/>
            <a:ext cx="1492250" cy="72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lnSpc>
                <a:spcPct val="115000"/>
              </a:lnSpc>
              <a:spcBef>
                <a:spcPct val="0"/>
              </a:spcBef>
              <a:buFontTx/>
              <a:buNone/>
            </a:pPr>
            <a:r>
              <a:rPr lang="en-US" altLang="zh-CN" sz="1800">
                <a:solidFill>
                  <a:srgbClr val="000000"/>
                </a:solidFill>
                <a:ea typeface="宋体" panose="02010600030101010101" pitchFamily="2" charset="-122"/>
              </a:rPr>
              <a:t>00    Mem(0)</a:t>
            </a:r>
          </a:p>
          <a:p>
            <a:pPr algn="l">
              <a:lnSpc>
                <a:spcPct val="115000"/>
              </a:lnSpc>
              <a:spcBef>
                <a:spcPct val="0"/>
              </a:spcBef>
              <a:buFontTx/>
              <a:buNone/>
            </a:pPr>
            <a:r>
              <a:rPr lang="en-US" altLang="zh-CN" sz="1800">
                <a:solidFill>
                  <a:srgbClr val="000000"/>
                </a:solidFill>
                <a:ea typeface="宋体" panose="02010600030101010101" pitchFamily="2" charset="-122"/>
              </a:rPr>
              <a:t>00    Mem(1)</a:t>
            </a:r>
          </a:p>
        </p:txBody>
      </p:sp>
      <p:sp>
        <p:nvSpPr>
          <p:cNvPr id="1596510" name="Text Box 94">
            <a:extLst>
              <a:ext uri="{FF2B5EF4-FFF2-40B4-BE49-F238E27FC236}">
                <a16:creationId xmlns:a16="http://schemas.microsoft.com/office/drawing/2014/main" id="{444AB196-AF2A-A369-E3A4-CB238A71F368}"/>
              </a:ext>
            </a:extLst>
          </p:cNvPr>
          <p:cNvSpPr txBox="1">
            <a:spLocks noChangeArrowheads="1"/>
          </p:cNvSpPr>
          <p:nvPr/>
        </p:nvSpPr>
        <p:spPr bwMode="auto">
          <a:xfrm>
            <a:off x="2736850" y="2349500"/>
            <a:ext cx="1493838" cy="41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lnSpc>
                <a:spcPct val="115000"/>
              </a:lnSpc>
              <a:spcBef>
                <a:spcPct val="0"/>
              </a:spcBef>
              <a:buFontTx/>
              <a:buNone/>
            </a:pPr>
            <a:r>
              <a:rPr lang="en-US" altLang="zh-CN" sz="1800">
                <a:solidFill>
                  <a:srgbClr val="000000"/>
                </a:solidFill>
                <a:ea typeface="宋体" panose="02010600030101010101" pitchFamily="2" charset="-122"/>
              </a:rPr>
              <a:t>00    Mem(0)</a:t>
            </a:r>
          </a:p>
        </p:txBody>
      </p:sp>
      <p:sp>
        <p:nvSpPr>
          <p:cNvPr id="1596511" name="Text Box 95">
            <a:extLst>
              <a:ext uri="{FF2B5EF4-FFF2-40B4-BE49-F238E27FC236}">
                <a16:creationId xmlns:a16="http://schemas.microsoft.com/office/drawing/2014/main" id="{62C443C5-197B-35FB-1496-389A310454CD}"/>
              </a:ext>
            </a:extLst>
          </p:cNvPr>
          <p:cNvSpPr txBox="1">
            <a:spLocks noChangeArrowheads="1"/>
          </p:cNvSpPr>
          <p:nvPr/>
        </p:nvSpPr>
        <p:spPr bwMode="auto">
          <a:xfrm>
            <a:off x="6869113" y="2332038"/>
            <a:ext cx="1492250" cy="1047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lnSpc>
                <a:spcPct val="115000"/>
              </a:lnSpc>
              <a:spcBef>
                <a:spcPct val="0"/>
              </a:spcBef>
              <a:buFontTx/>
              <a:buNone/>
            </a:pPr>
            <a:r>
              <a:rPr lang="en-US" altLang="zh-CN" sz="1800">
                <a:solidFill>
                  <a:srgbClr val="000000"/>
                </a:solidFill>
                <a:ea typeface="宋体" panose="02010600030101010101" pitchFamily="2" charset="-122"/>
              </a:rPr>
              <a:t>00    Mem(0)</a:t>
            </a:r>
          </a:p>
          <a:p>
            <a:pPr algn="l">
              <a:lnSpc>
                <a:spcPct val="115000"/>
              </a:lnSpc>
              <a:spcBef>
                <a:spcPct val="0"/>
              </a:spcBef>
              <a:buFontTx/>
              <a:buNone/>
            </a:pPr>
            <a:r>
              <a:rPr lang="en-US" altLang="zh-CN" sz="1800">
                <a:solidFill>
                  <a:srgbClr val="000000"/>
                </a:solidFill>
                <a:ea typeface="宋体" panose="02010600030101010101" pitchFamily="2" charset="-122"/>
              </a:rPr>
              <a:t>00    Mem(1)</a:t>
            </a:r>
          </a:p>
          <a:p>
            <a:pPr algn="l">
              <a:lnSpc>
                <a:spcPct val="115000"/>
              </a:lnSpc>
              <a:spcBef>
                <a:spcPct val="0"/>
              </a:spcBef>
              <a:buFontTx/>
              <a:buNone/>
            </a:pPr>
            <a:r>
              <a:rPr lang="en-US" altLang="zh-CN" sz="1800">
                <a:solidFill>
                  <a:srgbClr val="000000"/>
                </a:solidFill>
                <a:ea typeface="宋体" panose="02010600030101010101" pitchFamily="2" charset="-122"/>
              </a:rPr>
              <a:t>00    Mem(2)</a:t>
            </a:r>
          </a:p>
        </p:txBody>
      </p:sp>
      <p:sp>
        <p:nvSpPr>
          <p:cNvPr id="1596512" name="Text Box 96">
            <a:extLst>
              <a:ext uri="{FF2B5EF4-FFF2-40B4-BE49-F238E27FC236}">
                <a16:creationId xmlns:a16="http://schemas.microsoft.com/office/drawing/2014/main" id="{ED2B5EDA-F20A-DDBE-C764-AA8A995DFEB5}"/>
              </a:ext>
            </a:extLst>
          </p:cNvPr>
          <p:cNvSpPr txBox="1">
            <a:spLocks noChangeArrowheads="1"/>
          </p:cNvSpPr>
          <p:nvPr/>
        </p:nvSpPr>
        <p:spPr bwMode="auto">
          <a:xfrm>
            <a:off x="1535113" y="1968500"/>
            <a:ext cx="6588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miss</a:t>
            </a:r>
          </a:p>
        </p:txBody>
      </p:sp>
      <p:sp>
        <p:nvSpPr>
          <p:cNvPr id="1596513" name="Text Box 97">
            <a:extLst>
              <a:ext uri="{FF2B5EF4-FFF2-40B4-BE49-F238E27FC236}">
                <a16:creationId xmlns:a16="http://schemas.microsoft.com/office/drawing/2014/main" id="{DEA5725A-335B-6F15-5D26-966BBC4E362E}"/>
              </a:ext>
            </a:extLst>
          </p:cNvPr>
          <p:cNvSpPr txBox="1">
            <a:spLocks noChangeArrowheads="1"/>
          </p:cNvSpPr>
          <p:nvPr/>
        </p:nvSpPr>
        <p:spPr bwMode="auto">
          <a:xfrm>
            <a:off x="3440113" y="1968500"/>
            <a:ext cx="6588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miss</a:t>
            </a:r>
          </a:p>
        </p:txBody>
      </p:sp>
      <p:sp>
        <p:nvSpPr>
          <p:cNvPr id="1596514" name="Text Box 98">
            <a:extLst>
              <a:ext uri="{FF2B5EF4-FFF2-40B4-BE49-F238E27FC236}">
                <a16:creationId xmlns:a16="http://schemas.microsoft.com/office/drawing/2014/main" id="{82D531D8-8EAC-49DB-A143-D933D2284DC3}"/>
              </a:ext>
            </a:extLst>
          </p:cNvPr>
          <p:cNvSpPr txBox="1">
            <a:spLocks noChangeArrowheads="1"/>
          </p:cNvSpPr>
          <p:nvPr/>
        </p:nvSpPr>
        <p:spPr bwMode="auto">
          <a:xfrm>
            <a:off x="5497513" y="1968500"/>
            <a:ext cx="6588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miss</a:t>
            </a:r>
          </a:p>
        </p:txBody>
      </p:sp>
      <p:sp>
        <p:nvSpPr>
          <p:cNvPr id="1596515" name="Text Box 99">
            <a:extLst>
              <a:ext uri="{FF2B5EF4-FFF2-40B4-BE49-F238E27FC236}">
                <a16:creationId xmlns:a16="http://schemas.microsoft.com/office/drawing/2014/main" id="{0E631D44-BE3D-2D45-DA88-212CDDE7D39F}"/>
              </a:ext>
            </a:extLst>
          </p:cNvPr>
          <p:cNvSpPr txBox="1">
            <a:spLocks noChangeArrowheads="1"/>
          </p:cNvSpPr>
          <p:nvPr/>
        </p:nvSpPr>
        <p:spPr bwMode="auto">
          <a:xfrm>
            <a:off x="7631113" y="1968500"/>
            <a:ext cx="6588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miss</a:t>
            </a:r>
          </a:p>
        </p:txBody>
      </p:sp>
      <p:sp>
        <p:nvSpPr>
          <p:cNvPr id="1596516" name="Text Box 100">
            <a:extLst>
              <a:ext uri="{FF2B5EF4-FFF2-40B4-BE49-F238E27FC236}">
                <a16:creationId xmlns:a16="http://schemas.microsoft.com/office/drawing/2014/main" id="{208BFB87-B7E3-4FFD-C7F0-0BC1F84CB727}"/>
              </a:ext>
            </a:extLst>
          </p:cNvPr>
          <p:cNvSpPr txBox="1">
            <a:spLocks noChangeArrowheads="1"/>
          </p:cNvSpPr>
          <p:nvPr/>
        </p:nvSpPr>
        <p:spPr bwMode="auto">
          <a:xfrm>
            <a:off x="1382713" y="3797300"/>
            <a:ext cx="6588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miss</a:t>
            </a:r>
          </a:p>
        </p:txBody>
      </p:sp>
      <p:sp>
        <p:nvSpPr>
          <p:cNvPr id="1596517" name="Text Box 101">
            <a:extLst>
              <a:ext uri="{FF2B5EF4-FFF2-40B4-BE49-F238E27FC236}">
                <a16:creationId xmlns:a16="http://schemas.microsoft.com/office/drawing/2014/main" id="{2E68C06B-2341-B34B-1132-5CBBD41EE005}"/>
              </a:ext>
            </a:extLst>
          </p:cNvPr>
          <p:cNvSpPr txBox="1">
            <a:spLocks noChangeArrowheads="1"/>
          </p:cNvSpPr>
          <p:nvPr/>
        </p:nvSpPr>
        <p:spPr bwMode="auto">
          <a:xfrm>
            <a:off x="7631113" y="3797300"/>
            <a:ext cx="6588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miss</a:t>
            </a:r>
          </a:p>
        </p:txBody>
      </p:sp>
      <p:sp>
        <p:nvSpPr>
          <p:cNvPr id="1596518" name="Text Box 102">
            <a:extLst>
              <a:ext uri="{FF2B5EF4-FFF2-40B4-BE49-F238E27FC236}">
                <a16:creationId xmlns:a16="http://schemas.microsoft.com/office/drawing/2014/main" id="{BF1C3046-3C5D-A5DF-7DAD-6F35CBDB3DD8}"/>
              </a:ext>
            </a:extLst>
          </p:cNvPr>
          <p:cNvSpPr txBox="1">
            <a:spLocks noChangeArrowheads="1"/>
          </p:cNvSpPr>
          <p:nvPr/>
        </p:nvSpPr>
        <p:spPr bwMode="auto">
          <a:xfrm>
            <a:off x="3440113" y="3797300"/>
            <a:ext cx="4286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hit</a:t>
            </a:r>
          </a:p>
        </p:txBody>
      </p:sp>
      <p:sp>
        <p:nvSpPr>
          <p:cNvPr id="1596519" name="Text Box 103">
            <a:extLst>
              <a:ext uri="{FF2B5EF4-FFF2-40B4-BE49-F238E27FC236}">
                <a16:creationId xmlns:a16="http://schemas.microsoft.com/office/drawing/2014/main" id="{C3F863F1-1CAE-9810-11EE-E0CB6CE25535}"/>
              </a:ext>
            </a:extLst>
          </p:cNvPr>
          <p:cNvSpPr txBox="1">
            <a:spLocks noChangeArrowheads="1"/>
          </p:cNvSpPr>
          <p:nvPr/>
        </p:nvSpPr>
        <p:spPr bwMode="auto">
          <a:xfrm>
            <a:off x="5649913" y="3797300"/>
            <a:ext cx="4286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hit</a:t>
            </a:r>
          </a:p>
        </p:txBody>
      </p:sp>
      <p:sp>
        <p:nvSpPr>
          <p:cNvPr id="1596520" name="Text Box 104">
            <a:extLst>
              <a:ext uri="{FF2B5EF4-FFF2-40B4-BE49-F238E27FC236}">
                <a16:creationId xmlns:a16="http://schemas.microsoft.com/office/drawing/2014/main" id="{0F0B93D1-4B99-BBCA-D8B8-083F361A22E4}"/>
              </a:ext>
            </a:extLst>
          </p:cNvPr>
          <p:cNvSpPr txBox="1">
            <a:spLocks noChangeArrowheads="1"/>
          </p:cNvSpPr>
          <p:nvPr/>
        </p:nvSpPr>
        <p:spPr bwMode="auto">
          <a:xfrm>
            <a:off x="773113" y="4178300"/>
            <a:ext cx="1492250" cy="136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lnSpc>
                <a:spcPct val="115000"/>
              </a:lnSpc>
              <a:spcBef>
                <a:spcPct val="0"/>
              </a:spcBef>
              <a:buFontTx/>
              <a:buNone/>
            </a:pPr>
            <a:r>
              <a:rPr lang="en-US" altLang="zh-CN" sz="1800">
                <a:solidFill>
                  <a:srgbClr val="000000"/>
                </a:solidFill>
                <a:ea typeface="宋体" panose="02010600030101010101" pitchFamily="2" charset="-122"/>
              </a:rPr>
              <a:t>00    Mem(0)</a:t>
            </a:r>
          </a:p>
          <a:p>
            <a:pPr algn="l">
              <a:lnSpc>
                <a:spcPct val="115000"/>
              </a:lnSpc>
              <a:spcBef>
                <a:spcPct val="0"/>
              </a:spcBef>
              <a:buFontTx/>
              <a:buNone/>
            </a:pPr>
            <a:r>
              <a:rPr lang="en-US" altLang="zh-CN" sz="1800">
                <a:solidFill>
                  <a:srgbClr val="000000"/>
                </a:solidFill>
                <a:ea typeface="宋体" panose="02010600030101010101" pitchFamily="2" charset="-122"/>
              </a:rPr>
              <a:t>00    Mem(1)</a:t>
            </a:r>
          </a:p>
          <a:p>
            <a:pPr algn="l">
              <a:lnSpc>
                <a:spcPct val="115000"/>
              </a:lnSpc>
              <a:spcBef>
                <a:spcPct val="0"/>
              </a:spcBef>
              <a:buFontTx/>
              <a:buNone/>
            </a:pPr>
            <a:r>
              <a:rPr lang="en-US" altLang="zh-CN" sz="1800">
                <a:solidFill>
                  <a:srgbClr val="000000"/>
                </a:solidFill>
                <a:ea typeface="宋体" panose="02010600030101010101" pitchFamily="2" charset="-122"/>
              </a:rPr>
              <a:t>00    Mem(2)</a:t>
            </a:r>
          </a:p>
          <a:p>
            <a:pPr algn="l">
              <a:lnSpc>
                <a:spcPct val="115000"/>
              </a:lnSpc>
              <a:spcBef>
                <a:spcPct val="0"/>
              </a:spcBef>
              <a:buFontTx/>
              <a:buNone/>
            </a:pPr>
            <a:r>
              <a:rPr lang="en-US" altLang="zh-CN" sz="1800">
                <a:solidFill>
                  <a:srgbClr val="000000"/>
                </a:solidFill>
                <a:ea typeface="宋体" panose="02010600030101010101" pitchFamily="2" charset="-122"/>
              </a:rPr>
              <a:t>00    Mem(3)</a:t>
            </a:r>
          </a:p>
        </p:txBody>
      </p:sp>
      <p:sp>
        <p:nvSpPr>
          <p:cNvPr id="1596521" name="Text Box 105">
            <a:extLst>
              <a:ext uri="{FF2B5EF4-FFF2-40B4-BE49-F238E27FC236}">
                <a16:creationId xmlns:a16="http://schemas.microsoft.com/office/drawing/2014/main" id="{D52E3221-5403-A3F5-48A0-D5C7615FEA41}"/>
              </a:ext>
            </a:extLst>
          </p:cNvPr>
          <p:cNvSpPr txBox="1">
            <a:spLocks noChangeArrowheads="1"/>
          </p:cNvSpPr>
          <p:nvPr/>
        </p:nvSpPr>
        <p:spPr bwMode="auto">
          <a:xfrm>
            <a:off x="2830513" y="4178300"/>
            <a:ext cx="1492250" cy="136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lnSpc>
                <a:spcPct val="115000"/>
              </a:lnSpc>
              <a:spcBef>
                <a:spcPct val="0"/>
              </a:spcBef>
              <a:buFontTx/>
              <a:buNone/>
            </a:pPr>
            <a:r>
              <a:rPr lang="en-US" altLang="zh-CN" sz="1800">
                <a:solidFill>
                  <a:srgbClr val="000000"/>
                </a:solidFill>
                <a:ea typeface="宋体" panose="02010600030101010101" pitchFamily="2" charset="-122"/>
              </a:rPr>
              <a:t>01    Mem(4)</a:t>
            </a:r>
          </a:p>
          <a:p>
            <a:pPr algn="l">
              <a:lnSpc>
                <a:spcPct val="115000"/>
              </a:lnSpc>
              <a:spcBef>
                <a:spcPct val="0"/>
              </a:spcBef>
              <a:buFontTx/>
              <a:buNone/>
            </a:pPr>
            <a:r>
              <a:rPr lang="en-US" altLang="zh-CN" sz="1800">
                <a:solidFill>
                  <a:srgbClr val="000000"/>
                </a:solidFill>
                <a:ea typeface="宋体" panose="02010600030101010101" pitchFamily="2" charset="-122"/>
              </a:rPr>
              <a:t>00    Mem(1)</a:t>
            </a:r>
          </a:p>
          <a:p>
            <a:pPr algn="l">
              <a:lnSpc>
                <a:spcPct val="115000"/>
              </a:lnSpc>
              <a:spcBef>
                <a:spcPct val="0"/>
              </a:spcBef>
              <a:buFontTx/>
              <a:buNone/>
            </a:pPr>
            <a:r>
              <a:rPr lang="en-US" altLang="zh-CN" sz="1800">
                <a:solidFill>
                  <a:srgbClr val="000000"/>
                </a:solidFill>
                <a:ea typeface="宋体" panose="02010600030101010101" pitchFamily="2" charset="-122"/>
              </a:rPr>
              <a:t>00    Mem(2)</a:t>
            </a:r>
          </a:p>
          <a:p>
            <a:pPr algn="l">
              <a:lnSpc>
                <a:spcPct val="115000"/>
              </a:lnSpc>
              <a:spcBef>
                <a:spcPct val="0"/>
              </a:spcBef>
              <a:buFontTx/>
              <a:buNone/>
            </a:pPr>
            <a:r>
              <a:rPr lang="en-US" altLang="zh-CN" sz="1800">
                <a:solidFill>
                  <a:srgbClr val="000000"/>
                </a:solidFill>
                <a:ea typeface="宋体" panose="02010600030101010101" pitchFamily="2" charset="-122"/>
              </a:rPr>
              <a:t>00    Mem(3)</a:t>
            </a:r>
          </a:p>
        </p:txBody>
      </p:sp>
      <p:sp>
        <p:nvSpPr>
          <p:cNvPr id="1596522" name="Text Box 106">
            <a:extLst>
              <a:ext uri="{FF2B5EF4-FFF2-40B4-BE49-F238E27FC236}">
                <a16:creationId xmlns:a16="http://schemas.microsoft.com/office/drawing/2014/main" id="{98DE22AC-CE28-D3CF-F568-FE6AA2C566F1}"/>
              </a:ext>
            </a:extLst>
          </p:cNvPr>
          <p:cNvSpPr txBox="1">
            <a:spLocks noChangeArrowheads="1"/>
          </p:cNvSpPr>
          <p:nvPr/>
        </p:nvSpPr>
        <p:spPr bwMode="auto">
          <a:xfrm>
            <a:off x="4811713" y="4178300"/>
            <a:ext cx="1492250" cy="136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lnSpc>
                <a:spcPct val="115000"/>
              </a:lnSpc>
              <a:spcBef>
                <a:spcPct val="0"/>
              </a:spcBef>
              <a:buFontTx/>
              <a:buNone/>
            </a:pPr>
            <a:r>
              <a:rPr lang="en-US" altLang="zh-CN" sz="1800">
                <a:solidFill>
                  <a:srgbClr val="000000"/>
                </a:solidFill>
                <a:ea typeface="宋体" panose="02010600030101010101" pitchFamily="2" charset="-122"/>
              </a:rPr>
              <a:t>01    Mem(4)</a:t>
            </a:r>
          </a:p>
          <a:p>
            <a:pPr algn="l">
              <a:lnSpc>
                <a:spcPct val="115000"/>
              </a:lnSpc>
              <a:spcBef>
                <a:spcPct val="0"/>
              </a:spcBef>
              <a:buFontTx/>
              <a:buNone/>
            </a:pPr>
            <a:r>
              <a:rPr lang="en-US" altLang="zh-CN" sz="1800">
                <a:solidFill>
                  <a:srgbClr val="000000"/>
                </a:solidFill>
                <a:ea typeface="宋体" panose="02010600030101010101" pitchFamily="2" charset="-122"/>
              </a:rPr>
              <a:t>00    Mem(1)</a:t>
            </a:r>
          </a:p>
          <a:p>
            <a:pPr algn="l">
              <a:lnSpc>
                <a:spcPct val="115000"/>
              </a:lnSpc>
              <a:spcBef>
                <a:spcPct val="0"/>
              </a:spcBef>
              <a:buFontTx/>
              <a:buNone/>
            </a:pPr>
            <a:r>
              <a:rPr lang="en-US" altLang="zh-CN" sz="1800">
                <a:solidFill>
                  <a:srgbClr val="000000"/>
                </a:solidFill>
                <a:ea typeface="宋体" panose="02010600030101010101" pitchFamily="2" charset="-122"/>
              </a:rPr>
              <a:t>00    Mem(2)</a:t>
            </a:r>
          </a:p>
          <a:p>
            <a:pPr algn="l">
              <a:lnSpc>
                <a:spcPct val="115000"/>
              </a:lnSpc>
              <a:spcBef>
                <a:spcPct val="0"/>
              </a:spcBef>
              <a:buFontTx/>
              <a:buNone/>
            </a:pPr>
            <a:r>
              <a:rPr lang="en-US" altLang="zh-CN" sz="1800">
                <a:solidFill>
                  <a:srgbClr val="000000"/>
                </a:solidFill>
                <a:ea typeface="宋体" panose="02010600030101010101" pitchFamily="2" charset="-122"/>
              </a:rPr>
              <a:t>00    Mem(3)</a:t>
            </a:r>
          </a:p>
        </p:txBody>
      </p:sp>
      <p:sp>
        <p:nvSpPr>
          <p:cNvPr id="1596523" name="Text Box 107">
            <a:extLst>
              <a:ext uri="{FF2B5EF4-FFF2-40B4-BE49-F238E27FC236}">
                <a16:creationId xmlns:a16="http://schemas.microsoft.com/office/drawing/2014/main" id="{1C78FDA3-8505-7F48-341C-008270A83EC0}"/>
              </a:ext>
            </a:extLst>
          </p:cNvPr>
          <p:cNvSpPr txBox="1">
            <a:spLocks noChangeArrowheads="1"/>
          </p:cNvSpPr>
          <p:nvPr/>
        </p:nvSpPr>
        <p:spPr bwMode="auto">
          <a:xfrm>
            <a:off x="6869113" y="4178300"/>
            <a:ext cx="1492250" cy="136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lnSpc>
                <a:spcPct val="115000"/>
              </a:lnSpc>
              <a:spcBef>
                <a:spcPct val="0"/>
              </a:spcBef>
              <a:buFontTx/>
              <a:buNone/>
            </a:pPr>
            <a:r>
              <a:rPr lang="en-US" altLang="zh-CN" sz="1800">
                <a:solidFill>
                  <a:srgbClr val="000000"/>
                </a:solidFill>
                <a:ea typeface="宋体" panose="02010600030101010101" pitchFamily="2" charset="-122"/>
              </a:rPr>
              <a:t>01    Mem(4)</a:t>
            </a:r>
          </a:p>
          <a:p>
            <a:pPr algn="l">
              <a:lnSpc>
                <a:spcPct val="115000"/>
              </a:lnSpc>
              <a:spcBef>
                <a:spcPct val="0"/>
              </a:spcBef>
              <a:buFontTx/>
              <a:buNone/>
            </a:pPr>
            <a:r>
              <a:rPr lang="en-US" altLang="zh-CN" sz="1800">
                <a:solidFill>
                  <a:srgbClr val="000000"/>
                </a:solidFill>
                <a:ea typeface="宋体" panose="02010600030101010101" pitchFamily="2" charset="-122"/>
              </a:rPr>
              <a:t>00    Mem(1)</a:t>
            </a:r>
          </a:p>
          <a:p>
            <a:pPr algn="l">
              <a:lnSpc>
                <a:spcPct val="115000"/>
              </a:lnSpc>
              <a:spcBef>
                <a:spcPct val="0"/>
              </a:spcBef>
              <a:buFontTx/>
              <a:buNone/>
            </a:pPr>
            <a:r>
              <a:rPr lang="en-US" altLang="zh-CN" sz="1800">
                <a:solidFill>
                  <a:srgbClr val="000000"/>
                </a:solidFill>
                <a:ea typeface="宋体" panose="02010600030101010101" pitchFamily="2" charset="-122"/>
              </a:rPr>
              <a:t>00    Mem(2)</a:t>
            </a:r>
          </a:p>
          <a:p>
            <a:pPr algn="l">
              <a:lnSpc>
                <a:spcPct val="115000"/>
              </a:lnSpc>
              <a:spcBef>
                <a:spcPct val="0"/>
              </a:spcBef>
              <a:buFontTx/>
              <a:buNone/>
            </a:pPr>
            <a:r>
              <a:rPr lang="en-US" altLang="zh-CN" sz="1800">
                <a:solidFill>
                  <a:srgbClr val="000000"/>
                </a:solidFill>
                <a:ea typeface="宋体" panose="02010600030101010101" pitchFamily="2" charset="-122"/>
              </a:rPr>
              <a:t>00    Mem(3)</a:t>
            </a:r>
          </a:p>
        </p:txBody>
      </p:sp>
      <p:grpSp>
        <p:nvGrpSpPr>
          <p:cNvPr id="18" name="Group 108">
            <a:extLst>
              <a:ext uri="{FF2B5EF4-FFF2-40B4-BE49-F238E27FC236}">
                <a16:creationId xmlns:a16="http://schemas.microsoft.com/office/drawing/2014/main" id="{223B95C5-8ACB-4F16-E544-B2C34F95FC9D}"/>
              </a:ext>
            </a:extLst>
          </p:cNvPr>
          <p:cNvGrpSpPr>
            <a:grpSpLocks/>
          </p:cNvGrpSpPr>
          <p:nvPr/>
        </p:nvGrpSpPr>
        <p:grpSpPr bwMode="auto">
          <a:xfrm>
            <a:off x="392113" y="4025900"/>
            <a:ext cx="1836737" cy="500063"/>
            <a:chOff x="278" y="2567"/>
            <a:chExt cx="1157" cy="315"/>
          </a:xfrm>
        </p:grpSpPr>
        <p:sp>
          <p:nvSpPr>
            <p:cNvPr id="207927" name="Line 109">
              <a:extLst>
                <a:ext uri="{FF2B5EF4-FFF2-40B4-BE49-F238E27FC236}">
                  <a16:creationId xmlns:a16="http://schemas.microsoft.com/office/drawing/2014/main" id="{8B67790F-9B9D-2631-75B9-4F73C70B2AD4}"/>
                </a:ext>
              </a:extLst>
            </p:cNvPr>
            <p:cNvSpPr>
              <a:spLocks noChangeShapeType="1"/>
            </p:cNvSpPr>
            <p:nvPr/>
          </p:nvSpPr>
          <p:spPr bwMode="auto">
            <a:xfrm>
              <a:off x="518" y="2711"/>
              <a:ext cx="240" cy="144"/>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7928" name="Line 110">
              <a:extLst>
                <a:ext uri="{FF2B5EF4-FFF2-40B4-BE49-F238E27FC236}">
                  <a16:creationId xmlns:a16="http://schemas.microsoft.com/office/drawing/2014/main" id="{74F3626F-4161-4DCF-A24D-C699DE168C67}"/>
                </a:ext>
              </a:extLst>
            </p:cNvPr>
            <p:cNvSpPr>
              <a:spLocks noChangeShapeType="1"/>
            </p:cNvSpPr>
            <p:nvPr/>
          </p:nvSpPr>
          <p:spPr bwMode="auto">
            <a:xfrm>
              <a:off x="1190" y="2738"/>
              <a:ext cx="240" cy="144"/>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7929" name="Text Box 111">
              <a:extLst>
                <a:ext uri="{FF2B5EF4-FFF2-40B4-BE49-F238E27FC236}">
                  <a16:creationId xmlns:a16="http://schemas.microsoft.com/office/drawing/2014/main" id="{D7D59706-B71F-A39B-790D-76ADAD525C52}"/>
                </a:ext>
              </a:extLst>
            </p:cNvPr>
            <p:cNvSpPr txBox="1">
              <a:spLocks noChangeArrowheads="1"/>
            </p:cNvSpPr>
            <p:nvPr/>
          </p:nvSpPr>
          <p:spPr bwMode="auto">
            <a:xfrm>
              <a:off x="278" y="2567"/>
              <a:ext cx="278"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01</a:t>
              </a:r>
            </a:p>
          </p:txBody>
        </p:sp>
        <p:sp>
          <p:nvSpPr>
            <p:cNvPr id="1596528" name="Text Box 112">
              <a:extLst>
                <a:ext uri="{FF2B5EF4-FFF2-40B4-BE49-F238E27FC236}">
                  <a16:creationId xmlns:a16="http://schemas.microsoft.com/office/drawing/2014/main" id="{7164B084-6BBA-7F60-1A39-2636D0F5A284}"/>
                </a:ext>
              </a:extLst>
            </p:cNvPr>
            <p:cNvSpPr txBox="1">
              <a:spLocks noChangeArrowheads="1"/>
            </p:cNvSpPr>
            <p:nvPr/>
          </p:nvSpPr>
          <p:spPr bwMode="auto">
            <a:xfrm>
              <a:off x="1238" y="2567"/>
              <a:ext cx="197" cy="233"/>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a:solidFill>
                    <a:srgbClr val="000000"/>
                  </a:solidFill>
                  <a:effectLst>
                    <a:outerShdw blurRad="38100" dist="38100" dir="2700000" algn="tl">
                      <a:srgbClr val="C0C0C0"/>
                    </a:outerShdw>
                  </a:effectLst>
                </a:rPr>
                <a:t>4</a:t>
              </a:r>
            </a:p>
          </p:txBody>
        </p:sp>
      </p:grpSp>
      <p:grpSp>
        <p:nvGrpSpPr>
          <p:cNvPr id="19" name="Group 113">
            <a:extLst>
              <a:ext uri="{FF2B5EF4-FFF2-40B4-BE49-F238E27FC236}">
                <a16:creationId xmlns:a16="http://schemas.microsoft.com/office/drawing/2014/main" id="{776FAB9D-36B7-08B2-618B-78D81FF35E02}"/>
              </a:ext>
            </a:extLst>
          </p:cNvPr>
          <p:cNvGrpSpPr>
            <a:grpSpLocks/>
          </p:cNvGrpSpPr>
          <p:nvPr/>
        </p:nvGrpSpPr>
        <p:grpSpPr bwMode="auto">
          <a:xfrm>
            <a:off x="6427788" y="5222875"/>
            <a:ext cx="2270125" cy="446088"/>
            <a:chOff x="4118" y="3095"/>
            <a:chExt cx="1430" cy="281"/>
          </a:xfrm>
        </p:grpSpPr>
        <p:sp>
          <p:nvSpPr>
            <p:cNvPr id="207923" name="Line 114">
              <a:extLst>
                <a:ext uri="{FF2B5EF4-FFF2-40B4-BE49-F238E27FC236}">
                  <a16:creationId xmlns:a16="http://schemas.microsoft.com/office/drawing/2014/main" id="{1F2B61C3-4C8A-56C7-2734-30C9802187A5}"/>
                </a:ext>
              </a:extLst>
            </p:cNvPr>
            <p:cNvSpPr>
              <a:spLocks noChangeShapeType="1"/>
            </p:cNvSpPr>
            <p:nvPr/>
          </p:nvSpPr>
          <p:spPr bwMode="auto">
            <a:xfrm>
              <a:off x="4422" y="3095"/>
              <a:ext cx="240" cy="144"/>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7924" name="Line 115">
              <a:extLst>
                <a:ext uri="{FF2B5EF4-FFF2-40B4-BE49-F238E27FC236}">
                  <a16:creationId xmlns:a16="http://schemas.microsoft.com/office/drawing/2014/main" id="{CCF4091B-A373-7ADB-D2CF-EC761A79C854}"/>
                </a:ext>
              </a:extLst>
            </p:cNvPr>
            <p:cNvSpPr>
              <a:spLocks noChangeShapeType="1"/>
            </p:cNvSpPr>
            <p:nvPr/>
          </p:nvSpPr>
          <p:spPr bwMode="auto">
            <a:xfrm>
              <a:off x="5030" y="3122"/>
              <a:ext cx="240" cy="144"/>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7925" name="Text Box 116">
              <a:extLst>
                <a:ext uri="{FF2B5EF4-FFF2-40B4-BE49-F238E27FC236}">
                  <a16:creationId xmlns:a16="http://schemas.microsoft.com/office/drawing/2014/main" id="{D55CDF36-8586-3181-97A0-AA057943485E}"/>
                </a:ext>
              </a:extLst>
            </p:cNvPr>
            <p:cNvSpPr txBox="1">
              <a:spLocks noChangeArrowheads="1"/>
            </p:cNvSpPr>
            <p:nvPr/>
          </p:nvSpPr>
          <p:spPr bwMode="auto">
            <a:xfrm>
              <a:off x="4118" y="3095"/>
              <a:ext cx="267"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11</a:t>
              </a:r>
            </a:p>
          </p:txBody>
        </p:sp>
        <p:sp>
          <p:nvSpPr>
            <p:cNvPr id="207926" name="Text Box 117">
              <a:extLst>
                <a:ext uri="{FF2B5EF4-FFF2-40B4-BE49-F238E27FC236}">
                  <a16:creationId xmlns:a16="http://schemas.microsoft.com/office/drawing/2014/main" id="{609413F0-5C9C-021B-30BD-D219234BC3D9}"/>
                </a:ext>
              </a:extLst>
            </p:cNvPr>
            <p:cNvSpPr txBox="1">
              <a:spLocks noChangeArrowheads="1"/>
            </p:cNvSpPr>
            <p:nvPr/>
          </p:nvSpPr>
          <p:spPr bwMode="auto">
            <a:xfrm>
              <a:off x="5270" y="3143"/>
              <a:ext cx="278"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15</a:t>
              </a:r>
            </a:p>
          </p:txBody>
        </p:sp>
      </p:grpSp>
      <p:sp>
        <p:nvSpPr>
          <p:cNvPr id="1596535" name="Text Box 119">
            <a:extLst>
              <a:ext uri="{FF2B5EF4-FFF2-40B4-BE49-F238E27FC236}">
                <a16:creationId xmlns:a16="http://schemas.microsoft.com/office/drawing/2014/main" id="{1F738794-85D4-6DA1-8FA3-45DC7CC3CB2A}"/>
              </a:ext>
            </a:extLst>
          </p:cNvPr>
          <p:cNvSpPr txBox="1">
            <a:spLocks noChangeArrowheads="1"/>
          </p:cNvSpPr>
          <p:nvPr/>
        </p:nvSpPr>
        <p:spPr bwMode="auto">
          <a:xfrm>
            <a:off x="2744788" y="2643188"/>
            <a:ext cx="1492250" cy="411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lnSpc>
                <a:spcPct val="115000"/>
              </a:lnSpc>
              <a:spcBef>
                <a:spcPct val="0"/>
              </a:spcBef>
              <a:buFontTx/>
              <a:buNone/>
            </a:pPr>
            <a:r>
              <a:rPr lang="en-US" altLang="zh-CN" sz="1800">
                <a:solidFill>
                  <a:srgbClr val="000000"/>
                </a:solidFill>
                <a:ea typeface="宋体" panose="02010600030101010101" pitchFamily="2" charset="-122"/>
              </a:rPr>
              <a:t>00    Mem(1)</a:t>
            </a:r>
          </a:p>
        </p:txBody>
      </p:sp>
      <p:sp>
        <p:nvSpPr>
          <p:cNvPr id="1596536" name="Text Box 120">
            <a:extLst>
              <a:ext uri="{FF2B5EF4-FFF2-40B4-BE49-F238E27FC236}">
                <a16:creationId xmlns:a16="http://schemas.microsoft.com/office/drawing/2014/main" id="{D0663BE9-B9CD-0EF6-3168-D4E9A97F86CD}"/>
              </a:ext>
            </a:extLst>
          </p:cNvPr>
          <p:cNvSpPr txBox="1">
            <a:spLocks noChangeArrowheads="1"/>
          </p:cNvSpPr>
          <p:nvPr/>
        </p:nvSpPr>
        <p:spPr bwMode="auto">
          <a:xfrm>
            <a:off x="4811713" y="2963863"/>
            <a:ext cx="14922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lnSpc>
                <a:spcPct val="115000"/>
              </a:lnSpc>
              <a:spcBef>
                <a:spcPct val="0"/>
              </a:spcBef>
              <a:buFontTx/>
              <a:buNone/>
            </a:pPr>
            <a:r>
              <a:rPr lang="en-US" altLang="zh-CN" sz="1800">
                <a:solidFill>
                  <a:srgbClr val="000000"/>
                </a:solidFill>
                <a:ea typeface="宋体" panose="02010600030101010101" pitchFamily="2" charset="-122"/>
              </a:rPr>
              <a:t>00    Mem(2)</a:t>
            </a:r>
          </a:p>
        </p:txBody>
      </p:sp>
      <p:sp>
        <p:nvSpPr>
          <p:cNvPr id="1596537" name="Text Box 121">
            <a:extLst>
              <a:ext uri="{FF2B5EF4-FFF2-40B4-BE49-F238E27FC236}">
                <a16:creationId xmlns:a16="http://schemas.microsoft.com/office/drawing/2014/main" id="{9B676B7C-ABB7-D853-23D6-CBB3440C4D5E}"/>
              </a:ext>
            </a:extLst>
          </p:cNvPr>
          <p:cNvSpPr txBox="1">
            <a:spLocks noChangeArrowheads="1"/>
          </p:cNvSpPr>
          <p:nvPr/>
        </p:nvSpPr>
        <p:spPr bwMode="auto">
          <a:xfrm>
            <a:off x="6869113" y="3270250"/>
            <a:ext cx="14922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lnSpc>
                <a:spcPct val="115000"/>
              </a:lnSpc>
              <a:spcBef>
                <a:spcPct val="0"/>
              </a:spcBef>
              <a:buFontTx/>
              <a:buNone/>
            </a:pPr>
            <a:r>
              <a:rPr lang="en-US" altLang="zh-CN" sz="1800">
                <a:solidFill>
                  <a:srgbClr val="000000"/>
                </a:solidFill>
                <a:ea typeface="宋体" panose="02010600030101010101" pitchFamily="2" charset="-122"/>
              </a:rPr>
              <a:t>00    Mem(3)</a:t>
            </a:r>
          </a:p>
        </p:txBody>
      </p:sp>
      <p:sp>
        <p:nvSpPr>
          <p:cNvPr id="1596540" name="Rectangle 124">
            <a:extLst>
              <a:ext uri="{FF2B5EF4-FFF2-40B4-BE49-F238E27FC236}">
                <a16:creationId xmlns:a16="http://schemas.microsoft.com/office/drawing/2014/main" id="{B977572D-3F9A-BF4B-45A3-D07609A34C50}"/>
              </a:ext>
            </a:extLst>
          </p:cNvPr>
          <p:cNvSpPr>
            <a:spLocks noChangeArrowheads="1"/>
          </p:cNvSpPr>
          <p:nvPr/>
        </p:nvSpPr>
        <p:spPr bwMode="auto">
          <a:xfrm>
            <a:off x="0" y="5656263"/>
            <a:ext cx="8686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marL="342900" indent="-342900"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1363" indent="-246063"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lvl="1" algn="l">
              <a:spcBef>
                <a:spcPct val="30000"/>
              </a:spcBef>
              <a:buSzPct val="75000"/>
              <a:buFont typeface="Wingdings" panose="05000000000000000000" pitchFamily="2" charset="2"/>
              <a:buChar char="Ø"/>
            </a:pPr>
            <a:r>
              <a:rPr lang="en-US" altLang="zh-CN" sz="2800">
                <a:solidFill>
                  <a:srgbClr val="000000"/>
                </a:solidFill>
                <a:ea typeface="宋体" panose="02010600030101010101" pitchFamily="2" charset="-122"/>
              </a:rPr>
              <a:t>8 </a:t>
            </a:r>
            <a:r>
              <a:rPr lang="zh-CN" altLang="en-US" sz="2800">
                <a:solidFill>
                  <a:srgbClr val="000000"/>
                </a:solidFill>
                <a:ea typeface="宋体" panose="02010600030101010101" pitchFamily="2" charset="-122"/>
              </a:rPr>
              <a:t>次请求</a:t>
            </a:r>
            <a:r>
              <a:rPr lang="en-US" altLang="zh-CN" sz="2800">
                <a:solidFill>
                  <a:srgbClr val="000000"/>
                </a:solidFill>
                <a:ea typeface="宋体" panose="02010600030101010101" pitchFamily="2" charset="-122"/>
              </a:rPr>
              <a:t>, 6</a:t>
            </a:r>
            <a:r>
              <a:rPr lang="zh-CN" altLang="en-US" sz="2800">
                <a:solidFill>
                  <a:srgbClr val="000000"/>
                </a:solidFill>
                <a:ea typeface="宋体" panose="02010600030101010101" pitchFamily="2" charset="-122"/>
              </a:rPr>
              <a:t>次失效</a:t>
            </a:r>
            <a:r>
              <a:rPr lang="en-US" altLang="zh-CN" sz="2800">
                <a:solidFill>
                  <a:srgbClr val="000000"/>
                </a:solidFill>
                <a:ea typeface="宋体" panose="02010600030101010101" pitchFamily="2" charset="-122"/>
              </a:rPr>
              <a:t>  (</a:t>
            </a:r>
            <a:r>
              <a:rPr lang="zh-CN" altLang="en-US" sz="2800">
                <a:solidFill>
                  <a:srgbClr val="000000"/>
                </a:solidFill>
                <a:ea typeface="宋体" panose="02010600030101010101" pitchFamily="2" charset="-122"/>
              </a:rPr>
              <a:t>命中率</a:t>
            </a:r>
            <a:r>
              <a:rPr lang="en-US" altLang="zh-CN" sz="2800">
                <a:solidFill>
                  <a:srgbClr val="000000"/>
                </a:solidFill>
                <a:ea typeface="宋体" panose="02010600030101010101" pitchFamily="2" charset="-122"/>
              </a:rPr>
              <a:t> = 0.25,</a:t>
            </a:r>
            <a:r>
              <a:rPr lang="zh-CN" altLang="en-US" sz="2800">
                <a:solidFill>
                  <a:srgbClr val="000000"/>
                </a:solidFill>
                <a:ea typeface="宋体" panose="02010600030101010101" pitchFamily="2" charset="-122"/>
              </a:rPr>
              <a:t>失效率</a:t>
            </a:r>
            <a:r>
              <a:rPr lang="en-US" altLang="zh-CN" sz="2800">
                <a:solidFill>
                  <a:srgbClr val="000000"/>
                </a:solidFill>
                <a:ea typeface="宋体" panose="02010600030101010101" pitchFamily="2" charset="-122"/>
              </a:rPr>
              <a:t> = 0.75)</a:t>
            </a:r>
          </a:p>
        </p:txBody>
      </p:sp>
      <p:sp>
        <p:nvSpPr>
          <p:cNvPr id="207922" name="TextBox 128">
            <a:extLst>
              <a:ext uri="{FF2B5EF4-FFF2-40B4-BE49-F238E27FC236}">
                <a16:creationId xmlns:a16="http://schemas.microsoft.com/office/drawing/2014/main" id="{48ACAA72-8441-56AB-F843-5A8C37D8D127}"/>
              </a:ext>
            </a:extLst>
          </p:cNvPr>
          <p:cNvSpPr txBox="1">
            <a:spLocks noChangeArrowheads="1"/>
          </p:cNvSpPr>
          <p:nvPr/>
        </p:nvSpPr>
        <p:spPr bwMode="auto">
          <a:xfrm>
            <a:off x="1541463" y="1581151"/>
            <a:ext cx="69373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2000">
                <a:solidFill>
                  <a:srgbClr val="000000"/>
                </a:solidFill>
                <a:ea typeface="宋体" panose="02010600030101010101" pitchFamily="2" charset="-122"/>
              </a:rPr>
              <a:t>0000   0001  0010   0011   0100   0011  0100  1111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159651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1596508"/>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596510"/>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499"/>
                                          </p:stCondLst>
                                        </p:cTn>
                                        <p:tgtEl>
                                          <p:spTgt spid="1596513"/>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499"/>
                                          </p:stCondLst>
                                        </p:cTn>
                                        <p:tgtEl>
                                          <p:spTgt spid="1596535"/>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1596509"/>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499"/>
                                          </p:stCondLst>
                                        </p:cTn>
                                        <p:tgtEl>
                                          <p:spTgt spid="1596514"/>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499"/>
                                          </p:stCondLst>
                                        </p:cTn>
                                        <p:tgtEl>
                                          <p:spTgt spid="1596536"/>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nodeType="clickEffect">
                                  <p:stCondLst>
                                    <p:cond delay="0"/>
                                  </p:stCondLst>
                                  <p:childTnLst>
                                    <p:set>
                                      <p:cBhvr>
                                        <p:cTn id="38" dur="1" fill="hold">
                                          <p:stCondLst>
                                            <p:cond delay="0"/>
                                          </p:stCondLst>
                                        </p:cTn>
                                        <p:tgtEl>
                                          <p:spTgt spid="1596511"/>
                                        </p:tgtEl>
                                        <p:attrNameLst>
                                          <p:attrName>style.visibility</p:attrName>
                                        </p:attrNameLst>
                                      </p:cBhvr>
                                      <p:to>
                                        <p:strVal val="visible"/>
                                      </p:to>
                                    </p:set>
                                  </p:childTnLst>
                                </p:cTn>
                              </p:par>
                            </p:childTnLst>
                          </p:cTn>
                        </p:par>
                      </p:childTnLst>
                    </p:cTn>
                  </p:par>
                  <p:par>
                    <p:cTn id="39" fill="hold" nodeType="clickPar">
                      <p:stCondLst>
                        <p:cond delay="indefinite"/>
                      </p:stCondLst>
                      <p:childTnLst>
                        <p:par>
                          <p:cTn id="40" fill="hold" nodeType="withGroup">
                            <p:stCondLst>
                              <p:cond delay="0"/>
                            </p:stCondLst>
                            <p:childTnLst>
                              <p:par>
                                <p:cTn id="41" presetID="1" presetClass="entr" presetSubtype="0" fill="hold" nodeType="clickEffect">
                                  <p:stCondLst>
                                    <p:cond delay="0"/>
                                  </p:stCondLst>
                                  <p:childTnLst>
                                    <p:set>
                                      <p:cBhvr>
                                        <p:cTn id="42" dur="1" fill="hold">
                                          <p:stCondLst>
                                            <p:cond delay="499"/>
                                          </p:stCondLst>
                                        </p:cTn>
                                        <p:tgtEl>
                                          <p:spTgt spid="1596515"/>
                                        </p:tgtEl>
                                        <p:attrNameLst>
                                          <p:attrName>style.visibility</p:attrName>
                                        </p:attrNameLst>
                                      </p:cBhvr>
                                      <p:to>
                                        <p:strVal val="visible"/>
                                      </p:to>
                                    </p:set>
                                  </p:childTnLst>
                                </p:cTn>
                              </p:par>
                            </p:childTnLst>
                          </p:cTn>
                        </p:par>
                      </p:childTnLst>
                    </p:cTn>
                  </p:par>
                  <p:par>
                    <p:cTn id="43" fill="hold" nodeType="clickPar">
                      <p:stCondLst>
                        <p:cond delay="indefinite"/>
                      </p:stCondLst>
                      <p:childTnLst>
                        <p:par>
                          <p:cTn id="44" fill="hold" nodeType="withGroup">
                            <p:stCondLst>
                              <p:cond delay="0"/>
                            </p:stCondLst>
                            <p:childTnLst>
                              <p:par>
                                <p:cTn id="45" presetID="1" presetClass="entr" presetSubtype="0" fill="hold" nodeType="clickEffect">
                                  <p:stCondLst>
                                    <p:cond delay="0"/>
                                  </p:stCondLst>
                                  <p:childTnLst>
                                    <p:set>
                                      <p:cBhvr>
                                        <p:cTn id="46" dur="1" fill="hold">
                                          <p:stCondLst>
                                            <p:cond delay="499"/>
                                          </p:stCondLst>
                                        </p:cTn>
                                        <p:tgtEl>
                                          <p:spTgt spid="1596537"/>
                                        </p:tgtEl>
                                        <p:attrNameLst>
                                          <p:attrName>style.visibility</p:attrName>
                                        </p:attrNameLst>
                                      </p:cBhvr>
                                      <p:to>
                                        <p:strVal val="visible"/>
                                      </p:to>
                                    </p:set>
                                  </p:childTnLst>
                                </p:cTn>
                              </p:par>
                            </p:childTnLst>
                          </p:cTn>
                        </p:par>
                      </p:childTnLst>
                    </p:cTn>
                  </p:par>
                  <p:par>
                    <p:cTn id="47" fill="hold" nodeType="clickPar">
                      <p:stCondLst>
                        <p:cond delay="indefinite"/>
                      </p:stCondLst>
                      <p:childTnLst>
                        <p:par>
                          <p:cTn id="48" fill="hold" nodeType="withGroup">
                            <p:stCondLst>
                              <p:cond delay="0"/>
                            </p:stCondLst>
                            <p:childTnLst>
                              <p:par>
                                <p:cTn id="49" presetID="1" presetClass="entr" presetSubtype="0" fill="hold" nodeType="clickEffect">
                                  <p:stCondLst>
                                    <p:cond delay="0"/>
                                  </p:stCondLst>
                                  <p:childTnLst>
                                    <p:set>
                                      <p:cBhvr>
                                        <p:cTn id="50" dur="1" fill="hold">
                                          <p:stCondLst>
                                            <p:cond delay="0"/>
                                          </p:stCondLst>
                                        </p:cTn>
                                        <p:tgtEl>
                                          <p:spTgt spid="1596520"/>
                                        </p:tgtEl>
                                        <p:attrNameLst>
                                          <p:attrName>style.visibility</p:attrName>
                                        </p:attrNameLst>
                                      </p:cBhvr>
                                      <p:to>
                                        <p:strVal val="visible"/>
                                      </p:to>
                                    </p:set>
                                  </p:childTnLst>
                                </p:cTn>
                              </p:par>
                            </p:childTnLst>
                          </p:cTn>
                        </p:par>
                      </p:childTnLst>
                    </p:cTn>
                  </p:par>
                  <p:par>
                    <p:cTn id="51" fill="hold" nodeType="clickPar">
                      <p:stCondLst>
                        <p:cond delay="indefinite"/>
                      </p:stCondLst>
                      <p:childTnLst>
                        <p:par>
                          <p:cTn id="52" fill="hold" nodeType="withGroup">
                            <p:stCondLst>
                              <p:cond delay="0"/>
                            </p:stCondLst>
                            <p:childTnLst>
                              <p:par>
                                <p:cTn id="53" presetID="1" presetClass="entr" presetSubtype="0" fill="hold" nodeType="clickEffect">
                                  <p:stCondLst>
                                    <p:cond delay="0"/>
                                  </p:stCondLst>
                                  <p:childTnLst>
                                    <p:set>
                                      <p:cBhvr>
                                        <p:cTn id="54" dur="1" fill="hold">
                                          <p:stCondLst>
                                            <p:cond delay="499"/>
                                          </p:stCondLst>
                                        </p:cTn>
                                        <p:tgtEl>
                                          <p:spTgt spid="1596516"/>
                                        </p:tgtEl>
                                        <p:attrNameLst>
                                          <p:attrName>style.visibility</p:attrName>
                                        </p:attrNameLst>
                                      </p:cBhvr>
                                      <p:to>
                                        <p:strVal val="visible"/>
                                      </p:to>
                                    </p:set>
                                  </p:childTnLst>
                                </p:cTn>
                              </p:par>
                            </p:childTnLst>
                          </p:cTn>
                        </p:par>
                      </p:childTnLst>
                    </p:cTn>
                  </p:par>
                  <p:par>
                    <p:cTn id="55" fill="hold" nodeType="clickPar">
                      <p:stCondLst>
                        <p:cond delay="indefinite"/>
                      </p:stCondLst>
                      <p:childTnLst>
                        <p:par>
                          <p:cTn id="56" fill="hold" nodeType="withGroup">
                            <p:stCondLst>
                              <p:cond delay="0"/>
                            </p:stCondLst>
                            <p:childTnLst>
                              <p:par>
                                <p:cTn id="57" presetID="1" presetClass="entr" presetSubtype="0" fill="hold" nodeType="clickEffect">
                                  <p:stCondLst>
                                    <p:cond delay="0"/>
                                  </p:stCondLst>
                                  <p:childTnLst>
                                    <p:set>
                                      <p:cBhvr>
                                        <p:cTn id="58" dur="1" fill="hold">
                                          <p:stCondLst>
                                            <p:cond delay="499"/>
                                          </p:stCondLst>
                                        </p:cTn>
                                        <p:tgtEl>
                                          <p:spTgt spid="18"/>
                                        </p:tgtEl>
                                        <p:attrNameLst>
                                          <p:attrName>style.visibility</p:attrName>
                                        </p:attrNameLst>
                                      </p:cBhvr>
                                      <p:to>
                                        <p:strVal val="visible"/>
                                      </p:to>
                                    </p:set>
                                  </p:childTnLst>
                                </p:cTn>
                              </p:par>
                            </p:childTnLst>
                          </p:cTn>
                        </p:par>
                      </p:childTnLst>
                    </p:cTn>
                  </p:par>
                  <p:par>
                    <p:cTn id="59" fill="hold" nodeType="clickPar">
                      <p:stCondLst>
                        <p:cond delay="indefinite"/>
                      </p:stCondLst>
                      <p:childTnLst>
                        <p:par>
                          <p:cTn id="60" fill="hold" nodeType="withGroup">
                            <p:stCondLst>
                              <p:cond delay="0"/>
                            </p:stCondLst>
                            <p:childTnLst>
                              <p:par>
                                <p:cTn id="61" presetID="1" presetClass="entr" presetSubtype="0" fill="hold" nodeType="clickEffect">
                                  <p:stCondLst>
                                    <p:cond delay="0"/>
                                  </p:stCondLst>
                                  <p:childTnLst>
                                    <p:set>
                                      <p:cBhvr>
                                        <p:cTn id="62" dur="1" fill="hold">
                                          <p:stCondLst>
                                            <p:cond delay="0"/>
                                          </p:stCondLst>
                                        </p:cTn>
                                        <p:tgtEl>
                                          <p:spTgt spid="1596521"/>
                                        </p:tgtEl>
                                        <p:attrNameLst>
                                          <p:attrName>style.visibility</p:attrName>
                                        </p:attrNameLst>
                                      </p:cBhvr>
                                      <p:to>
                                        <p:strVal val="visible"/>
                                      </p:to>
                                    </p:set>
                                  </p:childTnLst>
                                </p:cTn>
                              </p:par>
                            </p:childTnLst>
                          </p:cTn>
                        </p:par>
                      </p:childTnLst>
                    </p:cTn>
                  </p:par>
                  <p:par>
                    <p:cTn id="63" fill="hold" nodeType="clickPar">
                      <p:stCondLst>
                        <p:cond delay="indefinite"/>
                      </p:stCondLst>
                      <p:childTnLst>
                        <p:par>
                          <p:cTn id="64" fill="hold" nodeType="withGroup">
                            <p:stCondLst>
                              <p:cond delay="0"/>
                            </p:stCondLst>
                            <p:childTnLst>
                              <p:par>
                                <p:cTn id="65" presetID="1" presetClass="entr" presetSubtype="0" fill="hold" nodeType="clickEffect">
                                  <p:stCondLst>
                                    <p:cond delay="0"/>
                                  </p:stCondLst>
                                  <p:childTnLst>
                                    <p:set>
                                      <p:cBhvr>
                                        <p:cTn id="66" dur="1" fill="hold">
                                          <p:stCondLst>
                                            <p:cond delay="499"/>
                                          </p:stCondLst>
                                        </p:cTn>
                                        <p:tgtEl>
                                          <p:spTgt spid="1596518"/>
                                        </p:tgtEl>
                                        <p:attrNameLst>
                                          <p:attrName>style.visibility</p:attrName>
                                        </p:attrNameLst>
                                      </p:cBhvr>
                                      <p:to>
                                        <p:strVal val="visible"/>
                                      </p:to>
                                    </p:set>
                                  </p:childTnLst>
                                </p:cTn>
                              </p:par>
                            </p:childTnLst>
                          </p:cTn>
                        </p:par>
                      </p:childTnLst>
                    </p:cTn>
                  </p:par>
                  <p:par>
                    <p:cTn id="67" fill="hold" nodeType="clickPar">
                      <p:stCondLst>
                        <p:cond delay="indefinite"/>
                      </p:stCondLst>
                      <p:childTnLst>
                        <p:par>
                          <p:cTn id="68" fill="hold" nodeType="withGroup">
                            <p:stCondLst>
                              <p:cond delay="0"/>
                            </p:stCondLst>
                            <p:childTnLst>
                              <p:par>
                                <p:cTn id="69" presetID="1" presetClass="entr" presetSubtype="0" fill="hold" nodeType="clickEffect">
                                  <p:stCondLst>
                                    <p:cond delay="0"/>
                                  </p:stCondLst>
                                  <p:childTnLst>
                                    <p:set>
                                      <p:cBhvr>
                                        <p:cTn id="70" dur="1" fill="hold">
                                          <p:stCondLst>
                                            <p:cond delay="0"/>
                                          </p:stCondLst>
                                        </p:cTn>
                                        <p:tgtEl>
                                          <p:spTgt spid="1596522"/>
                                        </p:tgtEl>
                                        <p:attrNameLst>
                                          <p:attrName>style.visibility</p:attrName>
                                        </p:attrNameLst>
                                      </p:cBhvr>
                                      <p:to>
                                        <p:strVal val="visible"/>
                                      </p:to>
                                    </p:set>
                                  </p:childTnLst>
                                </p:cTn>
                              </p:par>
                            </p:childTnLst>
                          </p:cTn>
                        </p:par>
                      </p:childTnLst>
                    </p:cTn>
                  </p:par>
                  <p:par>
                    <p:cTn id="71" fill="hold" nodeType="clickPar">
                      <p:stCondLst>
                        <p:cond delay="indefinite"/>
                      </p:stCondLst>
                      <p:childTnLst>
                        <p:par>
                          <p:cTn id="72" fill="hold" nodeType="withGroup">
                            <p:stCondLst>
                              <p:cond delay="0"/>
                            </p:stCondLst>
                            <p:childTnLst>
                              <p:par>
                                <p:cTn id="73" presetID="1" presetClass="entr" presetSubtype="0" fill="hold" nodeType="clickEffect">
                                  <p:stCondLst>
                                    <p:cond delay="0"/>
                                  </p:stCondLst>
                                  <p:childTnLst>
                                    <p:set>
                                      <p:cBhvr>
                                        <p:cTn id="74" dur="1" fill="hold">
                                          <p:stCondLst>
                                            <p:cond delay="499"/>
                                          </p:stCondLst>
                                        </p:cTn>
                                        <p:tgtEl>
                                          <p:spTgt spid="1596519"/>
                                        </p:tgtEl>
                                        <p:attrNameLst>
                                          <p:attrName>style.visibility</p:attrName>
                                        </p:attrNameLst>
                                      </p:cBhvr>
                                      <p:to>
                                        <p:strVal val="visible"/>
                                      </p:to>
                                    </p:set>
                                  </p:childTnLst>
                                </p:cTn>
                              </p:par>
                            </p:childTnLst>
                          </p:cTn>
                        </p:par>
                      </p:childTnLst>
                    </p:cTn>
                  </p:par>
                  <p:par>
                    <p:cTn id="75" fill="hold" nodeType="clickPar">
                      <p:stCondLst>
                        <p:cond delay="indefinite"/>
                      </p:stCondLst>
                      <p:childTnLst>
                        <p:par>
                          <p:cTn id="76" fill="hold" nodeType="withGroup">
                            <p:stCondLst>
                              <p:cond delay="0"/>
                            </p:stCondLst>
                            <p:childTnLst>
                              <p:par>
                                <p:cTn id="77" presetID="1" presetClass="entr" presetSubtype="0" fill="hold" nodeType="clickEffect">
                                  <p:stCondLst>
                                    <p:cond delay="0"/>
                                  </p:stCondLst>
                                  <p:childTnLst>
                                    <p:set>
                                      <p:cBhvr>
                                        <p:cTn id="78" dur="1" fill="hold">
                                          <p:stCondLst>
                                            <p:cond delay="0"/>
                                          </p:stCondLst>
                                        </p:cTn>
                                        <p:tgtEl>
                                          <p:spTgt spid="1596523"/>
                                        </p:tgtEl>
                                        <p:attrNameLst>
                                          <p:attrName>style.visibility</p:attrName>
                                        </p:attrNameLst>
                                      </p:cBhvr>
                                      <p:to>
                                        <p:strVal val="visible"/>
                                      </p:to>
                                    </p:set>
                                  </p:childTnLst>
                                </p:cTn>
                              </p:par>
                            </p:childTnLst>
                          </p:cTn>
                        </p:par>
                      </p:childTnLst>
                    </p:cTn>
                  </p:par>
                  <p:par>
                    <p:cTn id="79" fill="hold" nodeType="clickPar">
                      <p:stCondLst>
                        <p:cond delay="indefinite"/>
                      </p:stCondLst>
                      <p:childTnLst>
                        <p:par>
                          <p:cTn id="80" fill="hold" nodeType="withGroup">
                            <p:stCondLst>
                              <p:cond delay="0"/>
                            </p:stCondLst>
                            <p:childTnLst>
                              <p:par>
                                <p:cTn id="81" presetID="1" presetClass="entr" presetSubtype="0" fill="hold" nodeType="clickEffect">
                                  <p:stCondLst>
                                    <p:cond delay="0"/>
                                  </p:stCondLst>
                                  <p:childTnLst>
                                    <p:set>
                                      <p:cBhvr>
                                        <p:cTn id="82" dur="1" fill="hold">
                                          <p:stCondLst>
                                            <p:cond delay="499"/>
                                          </p:stCondLst>
                                        </p:cTn>
                                        <p:tgtEl>
                                          <p:spTgt spid="1596517"/>
                                        </p:tgtEl>
                                        <p:attrNameLst>
                                          <p:attrName>style.visibility</p:attrName>
                                        </p:attrNameLst>
                                      </p:cBhvr>
                                      <p:to>
                                        <p:strVal val="visible"/>
                                      </p:to>
                                    </p:set>
                                  </p:childTnLst>
                                </p:cTn>
                              </p:par>
                            </p:childTnLst>
                          </p:cTn>
                        </p:par>
                      </p:childTnLst>
                    </p:cTn>
                  </p:par>
                  <p:par>
                    <p:cTn id="83" fill="hold" nodeType="clickPar">
                      <p:stCondLst>
                        <p:cond delay="indefinite"/>
                      </p:stCondLst>
                      <p:childTnLst>
                        <p:par>
                          <p:cTn id="84" fill="hold" nodeType="withGroup">
                            <p:stCondLst>
                              <p:cond delay="0"/>
                            </p:stCondLst>
                            <p:childTnLst>
                              <p:par>
                                <p:cTn id="85" presetID="1" presetClass="entr" presetSubtype="0" fill="hold" nodeType="clickEffect">
                                  <p:stCondLst>
                                    <p:cond delay="0"/>
                                  </p:stCondLst>
                                  <p:childTnLst>
                                    <p:set>
                                      <p:cBhvr>
                                        <p:cTn id="86" dur="1" fill="hold">
                                          <p:stCondLst>
                                            <p:cond delay="499"/>
                                          </p:stCondLst>
                                        </p:cTn>
                                        <p:tgtEl>
                                          <p:spTgt spid="19"/>
                                        </p:tgtEl>
                                        <p:attrNameLst>
                                          <p:attrName>style.visibility</p:attrName>
                                        </p:attrNameLst>
                                      </p:cBhvr>
                                      <p:to>
                                        <p:strVal val="visible"/>
                                      </p:to>
                                    </p:set>
                                  </p:childTnLst>
                                </p:cTn>
                              </p:par>
                            </p:childTnLst>
                          </p:cTn>
                        </p:par>
                      </p:childTnLst>
                    </p:cTn>
                  </p:par>
                  <p:par>
                    <p:cTn id="87" fill="hold" nodeType="clickPar">
                      <p:stCondLst>
                        <p:cond delay="indefinite"/>
                      </p:stCondLst>
                      <p:childTnLst>
                        <p:par>
                          <p:cTn id="88" fill="hold" nodeType="withGroup">
                            <p:stCondLst>
                              <p:cond delay="0"/>
                            </p:stCondLst>
                            <p:childTnLst>
                              <p:par>
                                <p:cTn id="89" presetID="1" presetClass="entr" presetSubtype="0" fill="hold" nodeType="clickEffect">
                                  <p:stCondLst>
                                    <p:cond delay="0"/>
                                  </p:stCondLst>
                                  <p:childTnLst>
                                    <p:set>
                                      <p:cBhvr>
                                        <p:cTn id="90" dur="1" fill="hold">
                                          <p:stCondLst>
                                            <p:cond delay="0"/>
                                          </p:stCondLst>
                                        </p:cTn>
                                        <p:tgtEl>
                                          <p:spTgt spid="15965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6508" grpId="0" autoUpdateAnimBg="0"/>
      <p:bldP spid="1596509" grpId="0"/>
      <p:bldP spid="1596510" grpId="0"/>
      <p:bldP spid="1596511" grpId="0"/>
      <p:bldP spid="1596512" grpId="0" autoUpdateAnimBg="0"/>
      <p:bldP spid="1596513" grpId="0" autoUpdateAnimBg="0"/>
      <p:bldP spid="1596514" grpId="0" autoUpdateAnimBg="0"/>
      <p:bldP spid="1596515" grpId="0" autoUpdateAnimBg="0"/>
      <p:bldP spid="1596516" grpId="0" autoUpdateAnimBg="0"/>
      <p:bldP spid="1596517" grpId="0" autoUpdateAnimBg="0"/>
      <p:bldP spid="1596518" grpId="0" autoUpdateAnimBg="0"/>
      <p:bldP spid="1596519" grpId="0" autoUpdateAnimBg="0"/>
      <p:bldP spid="1596520" grpId="0"/>
      <p:bldP spid="1596521" grpId="0"/>
      <p:bldP spid="1596522" grpId="0"/>
      <p:bldP spid="1596523" grpId="0"/>
      <p:bldP spid="1596535" grpId="0" autoUpdateAnimBg="0"/>
      <p:bldP spid="1596536" grpId="0" autoUpdateAnimBg="0"/>
      <p:bldP spid="1596537" grpId="0" autoUpdateAnimBg="0"/>
      <p:bldP spid="1596540"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Rectangle 2">
            <a:extLst>
              <a:ext uri="{FF2B5EF4-FFF2-40B4-BE49-F238E27FC236}">
                <a16:creationId xmlns:a16="http://schemas.microsoft.com/office/drawing/2014/main" id="{3C36E508-89B4-F889-DE2C-1F6AD120EEFF}"/>
              </a:ext>
            </a:extLst>
          </p:cNvPr>
          <p:cNvSpPr>
            <a:spLocks noGrp="1" noChangeArrowheads="1"/>
          </p:cNvSpPr>
          <p:nvPr>
            <p:ph type="title"/>
          </p:nvPr>
        </p:nvSpPr>
        <p:spPr>
          <a:xfrm>
            <a:off x="179388" y="0"/>
            <a:ext cx="8713787" cy="981075"/>
          </a:xfrm>
        </p:spPr>
        <p:txBody>
          <a:bodyPr/>
          <a:lstStyle/>
          <a:p>
            <a:pPr algn="ctr" eaLnBrk="1" hangingPunct="1">
              <a:defRPr/>
            </a:pPr>
            <a:r>
              <a:rPr lang="zh-CN" altLang="en-US" kern="1200" dirty="0">
                <a:effectLst>
                  <a:outerShdw blurRad="38100" dist="38100" dir="2700000" algn="tl">
                    <a:srgbClr val="C0C0C0"/>
                  </a:outerShdw>
                </a:effectLst>
                <a:latin typeface="楷体_GB2312" pitchFamily="49" charset="-122"/>
                <a:ea typeface="楷体_GB2312" pitchFamily="49" charset="-122"/>
                <a:cs typeface="+mn-cs"/>
              </a:rPr>
              <a:t>直接映象</a:t>
            </a:r>
            <a:r>
              <a:rPr lang="en-US" altLang="zh-CN" dirty="0">
                <a:effectLst>
                  <a:outerShdw blurRad="38100" dist="38100" dir="2700000" algn="tl">
                    <a:srgbClr val="C0C0C0"/>
                  </a:outerShdw>
                </a:effectLst>
                <a:latin typeface="楷体_GB2312" pitchFamily="49" charset="-122"/>
                <a:ea typeface="楷体_GB2312" pitchFamily="49" charset="-122"/>
              </a:rPr>
              <a:t>Cache</a:t>
            </a:r>
            <a:r>
              <a:rPr lang="zh-CN" altLang="en-US" dirty="0">
                <a:effectLst>
                  <a:outerShdw blurRad="38100" dist="38100" dir="2700000" algn="tl">
                    <a:srgbClr val="C0C0C0"/>
                  </a:outerShdw>
                </a:effectLst>
                <a:latin typeface="楷体_GB2312" pitchFamily="49" charset="-122"/>
                <a:ea typeface="楷体_GB2312" pitchFamily="49" charset="-122"/>
              </a:rPr>
              <a:t>命中率与块大小分析</a:t>
            </a:r>
            <a:endParaRPr lang="zh-CN" altLang="en-US" kern="1200" dirty="0">
              <a:effectLst>
                <a:outerShdw blurRad="38100" dist="38100" dir="2700000" algn="tl">
                  <a:srgbClr val="C0C0C0"/>
                </a:outerShdw>
              </a:effectLst>
              <a:latin typeface="楷体_GB2312" pitchFamily="49" charset="-122"/>
              <a:ea typeface="楷体_GB2312" pitchFamily="49" charset="-122"/>
              <a:cs typeface="+mn-cs"/>
            </a:endParaRPr>
          </a:p>
        </p:txBody>
      </p:sp>
      <p:sp>
        <p:nvSpPr>
          <p:cNvPr id="209923" name="Rectangle 11">
            <a:extLst>
              <a:ext uri="{FF2B5EF4-FFF2-40B4-BE49-F238E27FC236}">
                <a16:creationId xmlns:a16="http://schemas.microsoft.com/office/drawing/2014/main" id="{91FFAFDB-BA96-1AB3-9EF0-B3F37806F849}"/>
              </a:ext>
            </a:extLst>
          </p:cNvPr>
          <p:cNvSpPr>
            <a:spLocks noGrp="1" noChangeArrowheads="1"/>
          </p:cNvSpPr>
          <p:nvPr>
            <p:ph idx="1"/>
          </p:nvPr>
        </p:nvSpPr>
        <p:spPr>
          <a:xfrm>
            <a:off x="409575" y="873125"/>
            <a:ext cx="8142288" cy="812800"/>
          </a:xfrm>
        </p:spPr>
        <p:txBody>
          <a:bodyPr/>
          <a:lstStyle/>
          <a:p>
            <a:pPr eaLnBrk="1" hangingPunct="1"/>
            <a:r>
              <a:rPr lang="zh-CN" altLang="en-US" sz="2400" dirty="0"/>
              <a:t>让每个</a:t>
            </a:r>
            <a:r>
              <a:rPr lang="en-US" altLang="zh-CN" sz="2400" dirty="0"/>
              <a:t>cache</a:t>
            </a:r>
            <a:r>
              <a:rPr lang="zh-CN" altLang="en-US" sz="2400" dirty="0"/>
              <a:t>块多于</a:t>
            </a:r>
            <a:r>
              <a:rPr lang="en-US" altLang="zh-CN" sz="2400" dirty="0"/>
              <a:t>1</a:t>
            </a:r>
            <a:r>
              <a:rPr lang="zh-CN" altLang="en-US" sz="2400" dirty="0"/>
              <a:t>个字节</a:t>
            </a:r>
            <a:endParaRPr lang="en-US" altLang="zh-CN" sz="2400" dirty="0"/>
          </a:p>
          <a:p>
            <a:pPr marL="0" indent="0" eaLnBrk="1" hangingPunct="1">
              <a:buNone/>
            </a:pPr>
            <a:r>
              <a:rPr kumimoji="0" lang="en-US" altLang="zh-CN" sz="2400" b="1" i="0" u="none" strike="noStrike" kern="0" cap="none" spc="0" normalizeH="0" baseline="0" noProof="0" dirty="0">
                <a:ln>
                  <a:noFill/>
                </a:ln>
                <a:solidFill>
                  <a:srgbClr val="000000"/>
                </a:solidFill>
                <a:effectLst/>
                <a:uLnTx/>
                <a:uFillTx/>
                <a:latin typeface="Calibri" pitchFamily="34" charset="0"/>
                <a:ea typeface="+mn-ea"/>
                <a:cs typeface="+mn-cs"/>
              </a:rPr>
              <a:t>                      </a:t>
            </a:r>
            <a:r>
              <a:rPr kumimoji="0" lang="en-US" altLang="zh-CN" sz="2200" b="1" i="0" u="none" strike="noStrike" kern="0" cap="none" spc="0" normalizeH="0" baseline="0" noProof="0" dirty="0">
                <a:ln>
                  <a:noFill/>
                </a:ln>
                <a:solidFill>
                  <a:srgbClr val="000000"/>
                </a:solidFill>
                <a:effectLst/>
                <a:uLnTx/>
                <a:uFillTx/>
                <a:latin typeface="Calibri" pitchFamily="34" charset="0"/>
                <a:ea typeface="+mn-ea"/>
                <a:cs typeface="+mn-cs"/>
              </a:rPr>
              <a:t>0         1         2          3         4          3          4       15</a:t>
            </a:r>
            <a:endParaRPr lang="en-US" altLang="zh-CN" sz="2400" dirty="0"/>
          </a:p>
        </p:txBody>
      </p:sp>
      <p:grpSp>
        <p:nvGrpSpPr>
          <p:cNvPr id="209924" name="Group 3">
            <a:extLst>
              <a:ext uri="{FF2B5EF4-FFF2-40B4-BE49-F238E27FC236}">
                <a16:creationId xmlns:a16="http://schemas.microsoft.com/office/drawing/2014/main" id="{568DEB37-81BB-E5F1-3871-7707CF228128}"/>
              </a:ext>
            </a:extLst>
          </p:cNvPr>
          <p:cNvGrpSpPr>
            <a:grpSpLocks/>
          </p:cNvGrpSpPr>
          <p:nvPr/>
        </p:nvGrpSpPr>
        <p:grpSpPr bwMode="auto">
          <a:xfrm>
            <a:off x="482600" y="2125663"/>
            <a:ext cx="2514600" cy="979487"/>
            <a:chOff x="336" y="1255"/>
            <a:chExt cx="1584" cy="617"/>
          </a:xfrm>
        </p:grpSpPr>
        <p:sp>
          <p:nvSpPr>
            <p:cNvPr id="210019" name="Rectangle 4">
              <a:extLst>
                <a:ext uri="{FF2B5EF4-FFF2-40B4-BE49-F238E27FC236}">
                  <a16:creationId xmlns:a16="http://schemas.microsoft.com/office/drawing/2014/main" id="{30F27078-54EB-B439-D8C8-ECE1E14494A0}"/>
                </a:ext>
              </a:extLst>
            </p:cNvPr>
            <p:cNvSpPr>
              <a:spLocks noChangeArrowheads="1"/>
            </p:cNvSpPr>
            <p:nvPr/>
          </p:nvSpPr>
          <p:spPr bwMode="auto">
            <a:xfrm>
              <a:off x="672" y="1488"/>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20" name="Line 5">
              <a:extLst>
                <a:ext uri="{FF2B5EF4-FFF2-40B4-BE49-F238E27FC236}">
                  <a16:creationId xmlns:a16="http://schemas.microsoft.com/office/drawing/2014/main" id="{90D559F3-98EE-E3C0-1C54-529253887DA3}"/>
                </a:ext>
              </a:extLst>
            </p:cNvPr>
            <p:cNvSpPr>
              <a:spLocks noChangeShapeType="1"/>
            </p:cNvSpPr>
            <p:nvPr/>
          </p:nvSpPr>
          <p:spPr bwMode="auto">
            <a:xfrm>
              <a:off x="672" y="168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0021" name="Rectangle 6">
              <a:extLst>
                <a:ext uri="{FF2B5EF4-FFF2-40B4-BE49-F238E27FC236}">
                  <a16:creationId xmlns:a16="http://schemas.microsoft.com/office/drawing/2014/main" id="{FD024B9B-7CAB-D819-401C-CB3363456165}"/>
                </a:ext>
              </a:extLst>
            </p:cNvPr>
            <p:cNvSpPr>
              <a:spLocks noChangeArrowheads="1"/>
            </p:cNvSpPr>
            <p:nvPr/>
          </p:nvSpPr>
          <p:spPr bwMode="auto">
            <a:xfrm>
              <a:off x="1296" y="1488"/>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22" name="Line 7">
              <a:extLst>
                <a:ext uri="{FF2B5EF4-FFF2-40B4-BE49-F238E27FC236}">
                  <a16:creationId xmlns:a16="http://schemas.microsoft.com/office/drawing/2014/main" id="{D6242FE8-56F5-FE7C-6E22-3ED8EA4BF2B7}"/>
                </a:ext>
              </a:extLst>
            </p:cNvPr>
            <p:cNvSpPr>
              <a:spLocks noChangeShapeType="1"/>
            </p:cNvSpPr>
            <p:nvPr/>
          </p:nvSpPr>
          <p:spPr bwMode="auto">
            <a:xfrm>
              <a:off x="1296" y="168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16904" name="Text Box 8">
              <a:extLst>
                <a:ext uri="{FF2B5EF4-FFF2-40B4-BE49-F238E27FC236}">
                  <a16:creationId xmlns:a16="http://schemas.microsoft.com/office/drawing/2014/main" id="{3E8C53C4-8D95-4A0D-1713-F704E0E73AAF}"/>
                </a:ext>
              </a:extLst>
            </p:cNvPr>
            <p:cNvSpPr txBox="1">
              <a:spLocks noChangeArrowheads="1"/>
            </p:cNvSpPr>
            <p:nvPr/>
          </p:nvSpPr>
          <p:spPr bwMode="auto">
            <a:xfrm>
              <a:off x="960" y="1255"/>
              <a:ext cx="197" cy="233"/>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0</a:t>
              </a:r>
            </a:p>
          </p:txBody>
        </p:sp>
        <p:sp>
          <p:nvSpPr>
            <p:cNvPr id="210024" name="Rectangle 9">
              <a:extLst>
                <a:ext uri="{FF2B5EF4-FFF2-40B4-BE49-F238E27FC236}">
                  <a16:creationId xmlns:a16="http://schemas.microsoft.com/office/drawing/2014/main" id="{51D1CEEF-4940-C750-A240-F1C16A49BAED}"/>
                </a:ext>
              </a:extLst>
            </p:cNvPr>
            <p:cNvSpPr>
              <a:spLocks noChangeArrowheads="1"/>
            </p:cNvSpPr>
            <p:nvPr/>
          </p:nvSpPr>
          <p:spPr bwMode="auto">
            <a:xfrm>
              <a:off x="336" y="1488"/>
              <a:ext cx="336"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25" name="Line 10">
              <a:extLst>
                <a:ext uri="{FF2B5EF4-FFF2-40B4-BE49-F238E27FC236}">
                  <a16:creationId xmlns:a16="http://schemas.microsoft.com/office/drawing/2014/main" id="{0152AC4C-7C43-7CA3-A476-BF263905F336}"/>
                </a:ext>
              </a:extLst>
            </p:cNvPr>
            <p:cNvSpPr>
              <a:spLocks noChangeShapeType="1"/>
            </p:cNvSpPr>
            <p:nvPr/>
          </p:nvSpPr>
          <p:spPr bwMode="auto">
            <a:xfrm>
              <a:off x="336" y="1680"/>
              <a:ext cx="336"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9925" name="Group 13">
            <a:extLst>
              <a:ext uri="{FF2B5EF4-FFF2-40B4-BE49-F238E27FC236}">
                <a16:creationId xmlns:a16="http://schemas.microsoft.com/office/drawing/2014/main" id="{52086B88-D296-47C7-BFAC-88E86CF9532E}"/>
              </a:ext>
            </a:extLst>
          </p:cNvPr>
          <p:cNvGrpSpPr>
            <a:grpSpLocks/>
          </p:cNvGrpSpPr>
          <p:nvPr/>
        </p:nvGrpSpPr>
        <p:grpSpPr bwMode="auto">
          <a:xfrm>
            <a:off x="3378200" y="2128838"/>
            <a:ext cx="2514600" cy="976312"/>
            <a:chOff x="2160" y="1257"/>
            <a:chExt cx="1584" cy="615"/>
          </a:xfrm>
        </p:grpSpPr>
        <p:sp>
          <p:nvSpPr>
            <p:cNvPr id="1616910" name="Text Box 14">
              <a:extLst>
                <a:ext uri="{FF2B5EF4-FFF2-40B4-BE49-F238E27FC236}">
                  <a16:creationId xmlns:a16="http://schemas.microsoft.com/office/drawing/2014/main" id="{7C87F798-B6BD-B023-CBFB-3743F110BE28}"/>
                </a:ext>
              </a:extLst>
            </p:cNvPr>
            <p:cNvSpPr txBox="1">
              <a:spLocks noChangeArrowheads="1"/>
            </p:cNvSpPr>
            <p:nvPr/>
          </p:nvSpPr>
          <p:spPr bwMode="auto">
            <a:xfrm>
              <a:off x="2832" y="1257"/>
              <a:ext cx="197" cy="233"/>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1</a:t>
              </a:r>
            </a:p>
          </p:txBody>
        </p:sp>
        <p:sp>
          <p:nvSpPr>
            <p:cNvPr id="210013" name="Rectangle 15">
              <a:extLst>
                <a:ext uri="{FF2B5EF4-FFF2-40B4-BE49-F238E27FC236}">
                  <a16:creationId xmlns:a16="http://schemas.microsoft.com/office/drawing/2014/main" id="{95650E39-6D6C-DD11-DDF8-32860254FA58}"/>
                </a:ext>
              </a:extLst>
            </p:cNvPr>
            <p:cNvSpPr>
              <a:spLocks noChangeArrowheads="1"/>
            </p:cNvSpPr>
            <p:nvPr/>
          </p:nvSpPr>
          <p:spPr bwMode="auto">
            <a:xfrm>
              <a:off x="2496" y="1488"/>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14" name="Line 16">
              <a:extLst>
                <a:ext uri="{FF2B5EF4-FFF2-40B4-BE49-F238E27FC236}">
                  <a16:creationId xmlns:a16="http://schemas.microsoft.com/office/drawing/2014/main" id="{9091C954-28B6-3D63-EE24-E75F8C0F2D23}"/>
                </a:ext>
              </a:extLst>
            </p:cNvPr>
            <p:cNvSpPr>
              <a:spLocks noChangeShapeType="1"/>
            </p:cNvSpPr>
            <p:nvPr/>
          </p:nvSpPr>
          <p:spPr bwMode="auto">
            <a:xfrm>
              <a:off x="2496" y="168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0015" name="Rectangle 17">
              <a:extLst>
                <a:ext uri="{FF2B5EF4-FFF2-40B4-BE49-F238E27FC236}">
                  <a16:creationId xmlns:a16="http://schemas.microsoft.com/office/drawing/2014/main" id="{ED8A1ED1-DBB8-3928-3158-772311754C7A}"/>
                </a:ext>
              </a:extLst>
            </p:cNvPr>
            <p:cNvSpPr>
              <a:spLocks noChangeArrowheads="1"/>
            </p:cNvSpPr>
            <p:nvPr/>
          </p:nvSpPr>
          <p:spPr bwMode="auto">
            <a:xfrm>
              <a:off x="3120" y="1488"/>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16" name="Line 18">
              <a:extLst>
                <a:ext uri="{FF2B5EF4-FFF2-40B4-BE49-F238E27FC236}">
                  <a16:creationId xmlns:a16="http://schemas.microsoft.com/office/drawing/2014/main" id="{7731C2B7-B598-DBB2-16A4-F0692D560B8A}"/>
                </a:ext>
              </a:extLst>
            </p:cNvPr>
            <p:cNvSpPr>
              <a:spLocks noChangeShapeType="1"/>
            </p:cNvSpPr>
            <p:nvPr/>
          </p:nvSpPr>
          <p:spPr bwMode="auto">
            <a:xfrm>
              <a:off x="3120" y="168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0017" name="Rectangle 19">
              <a:extLst>
                <a:ext uri="{FF2B5EF4-FFF2-40B4-BE49-F238E27FC236}">
                  <a16:creationId xmlns:a16="http://schemas.microsoft.com/office/drawing/2014/main" id="{27BE4B7F-041B-E8FB-439E-D41EA5F9539A}"/>
                </a:ext>
              </a:extLst>
            </p:cNvPr>
            <p:cNvSpPr>
              <a:spLocks noChangeArrowheads="1"/>
            </p:cNvSpPr>
            <p:nvPr/>
          </p:nvSpPr>
          <p:spPr bwMode="auto">
            <a:xfrm>
              <a:off x="2160" y="1488"/>
              <a:ext cx="336"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18" name="Line 20">
              <a:extLst>
                <a:ext uri="{FF2B5EF4-FFF2-40B4-BE49-F238E27FC236}">
                  <a16:creationId xmlns:a16="http://schemas.microsoft.com/office/drawing/2014/main" id="{D27DD339-1CED-E5E5-5657-150EBC70E062}"/>
                </a:ext>
              </a:extLst>
            </p:cNvPr>
            <p:cNvSpPr>
              <a:spLocks noChangeShapeType="1"/>
            </p:cNvSpPr>
            <p:nvPr/>
          </p:nvSpPr>
          <p:spPr bwMode="auto">
            <a:xfrm>
              <a:off x="2160" y="1680"/>
              <a:ext cx="336"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9926" name="Group 21">
            <a:extLst>
              <a:ext uri="{FF2B5EF4-FFF2-40B4-BE49-F238E27FC236}">
                <a16:creationId xmlns:a16="http://schemas.microsoft.com/office/drawing/2014/main" id="{216D957E-3571-9DB0-2522-7D240277B8BA}"/>
              </a:ext>
            </a:extLst>
          </p:cNvPr>
          <p:cNvGrpSpPr>
            <a:grpSpLocks/>
          </p:cNvGrpSpPr>
          <p:nvPr/>
        </p:nvGrpSpPr>
        <p:grpSpPr bwMode="auto">
          <a:xfrm>
            <a:off x="6197600" y="2132013"/>
            <a:ext cx="2514600" cy="973137"/>
            <a:chOff x="3936" y="1259"/>
            <a:chExt cx="1584" cy="613"/>
          </a:xfrm>
        </p:grpSpPr>
        <p:sp>
          <p:nvSpPr>
            <p:cNvPr id="1616918" name="Text Box 22">
              <a:extLst>
                <a:ext uri="{FF2B5EF4-FFF2-40B4-BE49-F238E27FC236}">
                  <a16:creationId xmlns:a16="http://schemas.microsoft.com/office/drawing/2014/main" id="{1133BB10-D6F2-2F60-2716-42D226D3BB95}"/>
                </a:ext>
              </a:extLst>
            </p:cNvPr>
            <p:cNvSpPr txBox="1">
              <a:spLocks noChangeArrowheads="1"/>
            </p:cNvSpPr>
            <p:nvPr/>
          </p:nvSpPr>
          <p:spPr bwMode="auto">
            <a:xfrm>
              <a:off x="4608" y="1259"/>
              <a:ext cx="197" cy="233"/>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2</a:t>
              </a:r>
            </a:p>
          </p:txBody>
        </p:sp>
        <p:sp>
          <p:nvSpPr>
            <p:cNvPr id="210006" name="Rectangle 23">
              <a:extLst>
                <a:ext uri="{FF2B5EF4-FFF2-40B4-BE49-F238E27FC236}">
                  <a16:creationId xmlns:a16="http://schemas.microsoft.com/office/drawing/2014/main" id="{D4A0B46C-2F32-23CF-77CF-D5AF4C3514C1}"/>
                </a:ext>
              </a:extLst>
            </p:cNvPr>
            <p:cNvSpPr>
              <a:spLocks noChangeArrowheads="1"/>
            </p:cNvSpPr>
            <p:nvPr/>
          </p:nvSpPr>
          <p:spPr bwMode="auto">
            <a:xfrm>
              <a:off x="4272" y="1488"/>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07" name="Line 24">
              <a:extLst>
                <a:ext uri="{FF2B5EF4-FFF2-40B4-BE49-F238E27FC236}">
                  <a16:creationId xmlns:a16="http://schemas.microsoft.com/office/drawing/2014/main" id="{4729485A-40DB-7BD4-EFD0-CDD2E89524B7}"/>
                </a:ext>
              </a:extLst>
            </p:cNvPr>
            <p:cNvSpPr>
              <a:spLocks noChangeShapeType="1"/>
            </p:cNvSpPr>
            <p:nvPr/>
          </p:nvSpPr>
          <p:spPr bwMode="auto">
            <a:xfrm>
              <a:off x="4272" y="168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0008" name="Rectangle 25">
              <a:extLst>
                <a:ext uri="{FF2B5EF4-FFF2-40B4-BE49-F238E27FC236}">
                  <a16:creationId xmlns:a16="http://schemas.microsoft.com/office/drawing/2014/main" id="{CC23FCAC-6BDA-FFDD-4E9D-E933F5D440C4}"/>
                </a:ext>
              </a:extLst>
            </p:cNvPr>
            <p:cNvSpPr>
              <a:spLocks noChangeArrowheads="1"/>
            </p:cNvSpPr>
            <p:nvPr/>
          </p:nvSpPr>
          <p:spPr bwMode="auto">
            <a:xfrm>
              <a:off x="4896" y="1488"/>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09" name="Line 26">
              <a:extLst>
                <a:ext uri="{FF2B5EF4-FFF2-40B4-BE49-F238E27FC236}">
                  <a16:creationId xmlns:a16="http://schemas.microsoft.com/office/drawing/2014/main" id="{7406AC30-66FB-F2AF-2F7F-C2F432324282}"/>
                </a:ext>
              </a:extLst>
            </p:cNvPr>
            <p:cNvSpPr>
              <a:spLocks noChangeShapeType="1"/>
            </p:cNvSpPr>
            <p:nvPr/>
          </p:nvSpPr>
          <p:spPr bwMode="auto">
            <a:xfrm>
              <a:off x="4896" y="1680"/>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0010" name="Rectangle 27">
              <a:extLst>
                <a:ext uri="{FF2B5EF4-FFF2-40B4-BE49-F238E27FC236}">
                  <a16:creationId xmlns:a16="http://schemas.microsoft.com/office/drawing/2014/main" id="{82819552-F9AB-1525-31A9-27BD10BAB457}"/>
                </a:ext>
              </a:extLst>
            </p:cNvPr>
            <p:cNvSpPr>
              <a:spLocks noChangeArrowheads="1"/>
            </p:cNvSpPr>
            <p:nvPr/>
          </p:nvSpPr>
          <p:spPr bwMode="auto">
            <a:xfrm>
              <a:off x="3936" y="1488"/>
              <a:ext cx="336"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11" name="Line 28">
              <a:extLst>
                <a:ext uri="{FF2B5EF4-FFF2-40B4-BE49-F238E27FC236}">
                  <a16:creationId xmlns:a16="http://schemas.microsoft.com/office/drawing/2014/main" id="{FE6842EA-7B3E-BE18-93FE-35FB8646BFB5}"/>
                </a:ext>
              </a:extLst>
            </p:cNvPr>
            <p:cNvSpPr>
              <a:spLocks noChangeShapeType="1"/>
            </p:cNvSpPr>
            <p:nvPr/>
          </p:nvSpPr>
          <p:spPr bwMode="auto">
            <a:xfrm>
              <a:off x="3936" y="1680"/>
              <a:ext cx="336"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9927" name="Group 29">
            <a:extLst>
              <a:ext uri="{FF2B5EF4-FFF2-40B4-BE49-F238E27FC236}">
                <a16:creationId xmlns:a16="http://schemas.microsoft.com/office/drawing/2014/main" id="{DC6DE988-BD1F-C6D2-ED5C-279B4CD7EA69}"/>
              </a:ext>
            </a:extLst>
          </p:cNvPr>
          <p:cNvGrpSpPr>
            <a:grpSpLocks/>
          </p:cNvGrpSpPr>
          <p:nvPr/>
        </p:nvGrpSpPr>
        <p:grpSpPr bwMode="auto">
          <a:xfrm>
            <a:off x="482600" y="3373438"/>
            <a:ext cx="2514600" cy="990600"/>
            <a:chOff x="336" y="2112"/>
            <a:chExt cx="1584" cy="624"/>
          </a:xfrm>
        </p:grpSpPr>
        <p:sp>
          <p:nvSpPr>
            <p:cNvPr id="1616926" name="Text Box 30">
              <a:extLst>
                <a:ext uri="{FF2B5EF4-FFF2-40B4-BE49-F238E27FC236}">
                  <a16:creationId xmlns:a16="http://schemas.microsoft.com/office/drawing/2014/main" id="{19D5D33A-818D-51EB-2452-53E6B7A58911}"/>
                </a:ext>
              </a:extLst>
            </p:cNvPr>
            <p:cNvSpPr txBox="1">
              <a:spLocks noChangeArrowheads="1"/>
            </p:cNvSpPr>
            <p:nvPr/>
          </p:nvSpPr>
          <p:spPr bwMode="auto">
            <a:xfrm>
              <a:off x="1008" y="2112"/>
              <a:ext cx="197" cy="233"/>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3</a:t>
              </a:r>
            </a:p>
          </p:txBody>
        </p:sp>
        <p:sp>
          <p:nvSpPr>
            <p:cNvPr id="209999" name="Rectangle 31">
              <a:extLst>
                <a:ext uri="{FF2B5EF4-FFF2-40B4-BE49-F238E27FC236}">
                  <a16:creationId xmlns:a16="http://schemas.microsoft.com/office/drawing/2014/main" id="{BB3B0EED-AB1F-7ED5-443D-687CEA4F667E}"/>
                </a:ext>
              </a:extLst>
            </p:cNvPr>
            <p:cNvSpPr>
              <a:spLocks noChangeArrowheads="1"/>
            </p:cNvSpPr>
            <p:nvPr/>
          </p:nvSpPr>
          <p:spPr bwMode="auto">
            <a:xfrm>
              <a:off x="672" y="2352"/>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00" name="Line 32">
              <a:extLst>
                <a:ext uri="{FF2B5EF4-FFF2-40B4-BE49-F238E27FC236}">
                  <a16:creationId xmlns:a16="http://schemas.microsoft.com/office/drawing/2014/main" id="{2F736567-46A4-1562-E33C-80DE353AD872}"/>
                </a:ext>
              </a:extLst>
            </p:cNvPr>
            <p:cNvSpPr>
              <a:spLocks noChangeShapeType="1"/>
            </p:cNvSpPr>
            <p:nvPr/>
          </p:nvSpPr>
          <p:spPr bwMode="auto">
            <a:xfrm>
              <a:off x="672" y="2544"/>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0001" name="Rectangle 33">
              <a:extLst>
                <a:ext uri="{FF2B5EF4-FFF2-40B4-BE49-F238E27FC236}">
                  <a16:creationId xmlns:a16="http://schemas.microsoft.com/office/drawing/2014/main" id="{F604C84D-D558-A606-2CFD-B9D2CACE71E8}"/>
                </a:ext>
              </a:extLst>
            </p:cNvPr>
            <p:cNvSpPr>
              <a:spLocks noChangeArrowheads="1"/>
            </p:cNvSpPr>
            <p:nvPr/>
          </p:nvSpPr>
          <p:spPr bwMode="auto">
            <a:xfrm>
              <a:off x="1296" y="2352"/>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02" name="Line 34">
              <a:extLst>
                <a:ext uri="{FF2B5EF4-FFF2-40B4-BE49-F238E27FC236}">
                  <a16:creationId xmlns:a16="http://schemas.microsoft.com/office/drawing/2014/main" id="{9C56FBF5-8A2C-90A3-8983-5E27470DE99D}"/>
                </a:ext>
              </a:extLst>
            </p:cNvPr>
            <p:cNvSpPr>
              <a:spLocks noChangeShapeType="1"/>
            </p:cNvSpPr>
            <p:nvPr/>
          </p:nvSpPr>
          <p:spPr bwMode="auto">
            <a:xfrm>
              <a:off x="1296" y="2544"/>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0003" name="Rectangle 35">
              <a:extLst>
                <a:ext uri="{FF2B5EF4-FFF2-40B4-BE49-F238E27FC236}">
                  <a16:creationId xmlns:a16="http://schemas.microsoft.com/office/drawing/2014/main" id="{0B09D71E-29DB-183A-7532-7A6B0A0E3223}"/>
                </a:ext>
              </a:extLst>
            </p:cNvPr>
            <p:cNvSpPr>
              <a:spLocks noChangeArrowheads="1"/>
            </p:cNvSpPr>
            <p:nvPr/>
          </p:nvSpPr>
          <p:spPr bwMode="auto">
            <a:xfrm>
              <a:off x="336" y="2352"/>
              <a:ext cx="336"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10004" name="Line 36">
              <a:extLst>
                <a:ext uri="{FF2B5EF4-FFF2-40B4-BE49-F238E27FC236}">
                  <a16:creationId xmlns:a16="http://schemas.microsoft.com/office/drawing/2014/main" id="{D4508344-1000-6E39-E01C-70B4757A60D4}"/>
                </a:ext>
              </a:extLst>
            </p:cNvPr>
            <p:cNvSpPr>
              <a:spLocks noChangeShapeType="1"/>
            </p:cNvSpPr>
            <p:nvPr/>
          </p:nvSpPr>
          <p:spPr bwMode="auto">
            <a:xfrm>
              <a:off x="336" y="2544"/>
              <a:ext cx="336"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9928" name="Group 37">
            <a:extLst>
              <a:ext uri="{FF2B5EF4-FFF2-40B4-BE49-F238E27FC236}">
                <a16:creationId xmlns:a16="http://schemas.microsoft.com/office/drawing/2014/main" id="{925DC221-CC17-6E44-9A2D-E3AAE8552BCC}"/>
              </a:ext>
            </a:extLst>
          </p:cNvPr>
          <p:cNvGrpSpPr>
            <a:grpSpLocks/>
          </p:cNvGrpSpPr>
          <p:nvPr/>
        </p:nvGrpSpPr>
        <p:grpSpPr bwMode="auto">
          <a:xfrm>
            <a:off x="3378200" y="3373438"/>
            <a:ext cx="2514600" cy="990600"/>
            <a:chOff x="2160" y="2112"/>
            <a:chExt cx="1584" cy="624"/>
          </a:xfrm>
        </p:grpSpPr>
        <p:sp>
          <p:nvSpPr>
            <p:cNvPr id="1616934" name="Text Box 38">
              <a:extLst>
                <a:ext uri="{FF2B5EF4-FFF2-40B4-BE49-F238E27FC236}">
                  <a16:creationId xmlns:a16="http://schemas.microsoft.com/office/drawing/2014/main" id="{3D8F8200-5A97-CEA5-5DBB-4C141C70C296}"/>
                </a:ext>
              </a:extLst>
            </p:cNvPr>
            <p:cNvSpPr txBox="1">
              <a:spLocks noChangeArrowheads="1"/>
            </p:cNvSpPr>
            <p:nvPr/>
          </p:nvSpPr>
          <p:spPr bwMode="auto">
            <a:xfrm>
              <a:off x="2880" y="2112"/>
              <a:ext cx="197" cy="233"/>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4</a:t>
              </a:r>
            </a:p>
          </p:txBody>
        </p:sp>
        <p:sp>
          <p:nvSpPr>
            <p:cNvPr id="209992" name="Rectangle 39">
              <a:extLst>
                <a:ext uri="{FF2B5EF4-FFF2-40B4-BE49-F238E27FC236}">
                  <a16:creationId xmlns:a16="http://schemas.microsoft.com/office/drawing/2014/main" id="{41672F3B-B525-4991-AFA9-23E5F826A7BA}"/>
                </a:ext>
              </a:extLst>
            </p:cNvPr>
            <p:cNvSpPr>
              <a:spLocks noChangeArrowheads="1"/>
            </p:cNvSpPr>
            <p:nvPr/>
          </p:nvSpPr>
          <p:spPr bwMode="auto">
            <a:xfrm>
              <a:off x="2496" y="2352"/>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93" name="Line 40">
              <a:extLst>
                <a:ext uri="{FF2B5EF4-FFF2-40B4-BE49-F238E27FC236}">
                  <a16:creationId xmlns:a16="http://schemas.microsoft.com/office/drawing/2014/main" id="{9194B855-8298-E8DE-FC9C-AFEF2C6D978A}"/>
                </a:ext>
              </a:extLst>
            </p:cNvPr>
            <p:cNvSpPr>
              <a:spLocks noChangeShapeType="1"/>
            </p:cNvSpPr>
            <p:nvPr/>
          </p:nvSpPr>
          <p:spPr bwMode="auto">
            <a:xfrm>
              <a:off x="2496" y="2544"/>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9994" name="Rectangle 41">
              <a:extLst>
                <a:ext uri="{FF2B5EF4-FFF2-40B4-BE49-F238E27FC236}">
                  <a16:creationId xmlns:a16="http://schemas.microsoft.com/office/drawing/2014/main" id="{8390BDAB-51FE-AC36-D1A0-EFE31ADCBD27}"/>
                </a:ext>
              </a:extLst>
            </p:cNvPr>
            <p:cNvSpPr>
              <a:spLocks noChangeArrowheads="1"/>
            </p:cNvSpPr>
            <p:nvPr/>
          </p:nvSpPr>
          <p:spPr bwMode="auto">
            <a:xfrm>
              <a:off x="3120" y="2352"/>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95" name="Line 42">
              <a:extLst>
                <a:ext uri="{FF2B5EF4-FFF2-40B4-BE49-F238E27FC236}">
                  <a16:creationId xmlns:a16="http://schemas.microsoft.com/office/drawing/2014/main" id="{9996780F-106C-7D79-835C-6C3BDB97084B}"/>
                </a:ext>
              </a:extLst>
            </p:cNvPr>
            <p:cNvSpPr>
              <a:spLocks noChangeShapeType="1"/>
            </p:cNvSpPr>
            <p:nvPr/>
          </p:nvSpPr>
          <p:spPr bwMode="auto">
            <a:xfrm>
              <a:off x="3120" y="2544"/>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9996" name="Rectangle 43">
              <a:extLst>
                <a:ext uri="{FF2B5EF4-FFF2-40B4-BE49-F238E27FC236}">
                  <a16:creationId xmlns:a16="http://schemas.microsoft.com/office/drawing/2014/main" id="{90F8816B-4D68-8E02-98FE-EB2479EAFDDB}"/>
                </a:ext>
              </a:extLst>
            </p:cNvPr>
            <p:cNvSpPr>
              <a:spLocks noChangeArrowheads="1"/>
            </p:cNvSpPr>
            <p:nvPr/>
          </p:nvSpPr>
          <p:spPr bwMode="auto">
            <a:xfrm>
              <a:off x="2160" y="2352"/>
              <a:ext cx="336"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97" name="Line 44">
              <a:extLst>
                <a:ext uri="{FF2B5EF4-FFF2-40B4-BE49-F238E27FC236}">
                  <a16:creationId xmlns:a16="http://schemas.microsoft.com/office/drawing/2014/main" id="{FF9F6A5A-8CF3-7D99-BC1A-C7D972EF1510}"/>
                </a:ext>
              </a:extLst>
            </p:cNvPr>
            <p:cNvSpPr>
              <a:spLocks noChangeShapeType="1"/>
            </p:cNvSpPr>
            <p:nvPr/>
          </p:nvSpPr>
          <p:spPr bwMode="auto">
            <a:xfrm>
              <a:off x="2160" y="2544"/>
              <a:ext cx="336"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9929" name="Group 45">
            <a:extLst>
              <a:ext uri="{FF2B5EF4-FFF2-40B4-BE49-F238E27FC236}">
                <a16:creationId xmlns:a16="http://schemas.microsoft.com/office/drawing/2014/main" id="{7B82908D-8D42-AB6A-B607-2343AFAC6EF0}"/>
              </a:ext>
            </a:extLst>
          </p:cNvPr>
          <p:cNvGrpSpPr>
            <a:grpSpLocks/>
          </p:cNvGrpSpPr>
          <p:nvPr/>
        </p:nvGrpSpPr>
        <p:grpSpPr bwMode="auto">
          <a:xfrm>
            <a:off x="6197600" y="3373438"/>
            <a:ext cx="2514600" cy="990600"/>
            <a:chOff x="3936" y="2112"/>
            <a:chExt cx="1584" cy="624"/>
          </a:xfrm>
        </p:grpSpPr>
        <p:sp>
          <p:nvSpPr>
            <p:cNvPr id="1616942" name="Text Box 46">
              <a:extLst>
                <a:ext uri="{FF2B5EF4-FFF2-40B4-BE49-F238E27FC236}">
                  <a16:creationId xmlns:a16="http://schemas.microsoft.com/office/drawing/2014/main" id="{C87D7BED-1F55-7BDF-640D-139E076CAF51}"/>
                </a:ext>
              </a:extLst>
            </p:cNvPr>
            <p:cNvSpPr txBox="1">
              <a:spLocks noChangeArrowheads="1"/>
            </p:cNvSpPr>
            <p:nvPr/>
          </p:nvSpPr>
          <p:spPr bwMode="auto">
            <a:xfrm>
              <a:off x="4608" y="2112"/>
              <a:ext cx="197" cy="233"/>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3</a:t>
              </a:r>
            </a:p>
          </p:txBody>
        </p:sp>
        <p:sp>
          <p:nvSpPr>
            <p:cNvPr id="209985" name="Rectangle 47">
              <a:extLst>
                <a:ext uri="{FF2B5EF4-FFF2-40B4-BE49-F238E27FC236}">
                  <a16:creationId xmlns:a16="http://schemas.microsoft.com/office/drawing/2014/main" id="{C85B6FA7-C63F-5CE1-201B-43AA008AC949}"/>
                </a:ext>
              </a:extLst>
            </p:cNvPr>
            <p:cNvSpPr>
              <a:spLocks noChangeArrowheads="1"/>
            </p:cNvSpPr>
            <p:nvPr/>
          </p:nvSpPr>
          <p:spPr bwMode="auto">
            <a:xfrm>
              <a:off x="4272" y="2352"/>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86" name="Line 48">
              <a:extLst>
                <a:ext uri="{FF2B5EF4-FFF2-40B4-BE49-F238E27FC236}">
                  <a16:creationId xmlns:a16="http://schemas.microsoft.com/office/drawing/2014/main" id="{97C9EA96-5B38-C493-D126-65D78AEBE357}"/>
                </a:ext>
              </a:extLst>
            </p:cNvPr>
            <p:cNvSpPr>
              <a:spLocks noChangeShapeType="1"/>
            </p:cNvSpPr>
            <p:nvPr/>
          </p:nvSpPr>
          <p:spPr bwMode="auto">
            <a:xfrm>
              <a:off x="4272" y="2544"/>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9987" name="Rectangle 49">
              <a:extLst>
                <a:ext uri="{FF2B5EF4-FFF2-40B4-BE49-F238E27FC236}">
                  <a16:creationId xmlns:a16="http://schemas.microsoft.com/office/drawing/2014/main" id="{5BC35ECF-97C0-6E03-E157-CBFAF1E0E947}"/>
                </a:ext>
              </a:extLst>
            </p:cNvPr>
            <p:cNvSpPr>
              <a:spLocks noChangeArrowheads="1"/>
            </p:cNvSpPr>
            <p:nvPr/>
          </p:nvSpPr>
          <p:spPr bwMode="auto">
            <a:xfrm>
              <a:off x="4896" y="2352"/>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88" name="Line 50">
              <a:extLst>
                <a:ext uri="{FF2B5EF4-FFF2-40B4-BE49-F238E27FC236}">
                  <a16:creationId xmlns:a16="http://schemas.microsoft.com/office/drawing/2014/main" id="{504F692A-D661-AFAE-2185-26D47C033E2E}"/>
                </a:ext>
              </a:extLst>
            </p:cNvPr>
            <p:cNvSpPr>
              <a:spLocks noChangeShapeType="1"/>
            </p:cNvSpPr>
            <p:nvPr/>
          </p:nvSpPr>
          <p:spPr bwMode="auto">
            <a:xfrm>
              <a:off x="4896" y="2544"/>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9989" name="Rectangle 51">
              <a:extLst>
                <a:ext uri="{FF2B5EF4-FFF2-40B4-BE49-F238E27FC236}">
                  <a16:creationId xmlns:a16="http://schemas.microsoft.com/office/drawing/2014/main" id="{FA84EC08-EF84-14D2-1F25-CEF27D2263D9}"/>
                </a:ext>
              </a:extLst>
            </p:cNvPr>
            <p:cNvSpPr>
              <a:spLocks noChangeArrowheads="1"/>
            </p:cNvSpPr>
            <p:nvPr/>
          </p:nvSpPr>
          <p:spPr bwMode="auto">
            <a:xfrm>
              <a:off x="3936" y="2352"/>
              <a:ext cx="336"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90" name="Line 52">
              <a:extLst>
                <a:ext uri="{FF2B5EF4-FFF2-40B4-BE49-F238E27FC236}">
                  <a16:creationId xmlns:a16="http://schemas.microsoft.com/office/drawing/2014/main" id="{35E190E0-5DA9-249F-54AB-A3A9C9350EBF}"/>
                </a:ext>
              </a:extLst>
            </p:cNvPr>
            <p:cNvSpPr>
              <a:spLocks noChangeShapeType="1"/>
            </p:cNvSpPr>
            <p:nvPr/>
          </p:nvSpPr>
          <p:spPr bwMode="auto">
            <a:xfrm>
              <a:off x="3936" y="2544"/>
              <a:ext cx="336"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9930" name="Group 53">
            <a:extLst>
              <a:ext uri="{FF2B5EF4-FFF2-40B4-BE49-F238E27FC236}">
                <a16:creationId xmlns:a16="http://schemas.microsoft.com/office/drawing/2014/main" id="{7FF81F99-387D-E934-F58F-63FECAF1DF11}"/>
              </a:ext>
            </a:extLst>
          </p:cNvPr>
          <p:cNvGrpSpPr>
            <a:grpSpLocks/>
          </p:cNvGrpSpPr>
          <p:nvPr/>
        </p:nvGrpSpPr>
        <p:grpSpPr bwMode="auto">
          <a:xfrm>
            <a:off x="1854200" y="4632325"/>
            <a:ext cx="2514600" cy="990600"/>
            <a:chOff x="1200" y="2976"/>
            <a:chExt cx="1584" cy="624"/>
          </a:xfrm>
        </p:grpSpPr>
        <p:sp>
          <p:nvSpPr>
            <p:cNvPr id="1616950" name="Text Box 54">
              <a:extLst>
                <a:ext uri="{FF2B5EF4-FFF2-40B4-BE49-F238E27FC236}">
                  <a16:creationId xmlns:a16="http://schemas.microsoft.com/office/drawing/2014/main" id="{84F8FAC6-4B09-9327-008C-9278236DE41A}"/>
                </a:ext>
              </a:extLst>
            </p:cNvPr>
            <p:cNvSpPr txBox="1">
              <a:spLocks noChangeArrowheads="1"/>
            </p:cNvSpPr>
            <p:nvPr/>
          </p:nvSpPr>
          <p:spPr bwMode="auto">
            <a:xfrm>
              <a:off x="1824" y="2976"/>
              <a:ext cx="197" cy="233"/>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b="1">
                  <a:solidFill>
                    <a:srgbClr val="000000"/>
                  </a:solidFill>
                  <a:effectLst>
                    <a:outerShdw blurRad="38100" dist="38100" dir="2700000" algn="tl">
                      <a:srgbClr val="C0C0C0"/>
                    </a:outerShdw>
                  </a:effectLst>
                </a:rPr>
                <a:t>4</a:t>
              </a:r>
            </a:p>
          </p:txBody>
        </p:sp>
        <p:sp>
          <p:nvSpPr>
            <p:cNvPr id="209978" name="Rectangle 55">
              <a:extLst>
                <a:ext uri="{FF2B5EF4-FFF2-40B4-BE49-F238E27FC236}">
                  <a16:creationId xmlns:a16="http://schemas.microsoft.com/office/drawing/2014/main" id="{4D9D44C8-7411-C905-72DB-271FD7769F14}"/>
                </a:ext>
              </a:extLst>
            </p:cNvPr>
            <p:cNvSpPr>
              <a:spLocks noChangeArrowheads="1"/>
            </p:cNvSpPr>
            <p:nvPr/>
          </p:nvSpPr>
          <p:spPr bwMode="auto">
            <a:xfrm>
              <a:off x="1536" y="3216"/>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79" name="Line 56">
              <a:extLst>
                <a:ext uri="{FF2B5EF4-FFF2-40B4-BE49-F238E27FC236}">
                  <a16:creationId xmlns:a16="http://schemas.microsoft.com/office/drawing/2014/main" id="{64947F08-3C57-41B3-29CE-C66D4433B4B9}"/>
                </a:ext>
              </a:extLst>
            </p:cNvPr>
            <p:cNvSpPr>
              <a:spLocks noChangeShapeType="1"/>
            </p:cNvSpPr>
            <p:nvPr/>
          </p:nvSpPr>
          <p:spPr bwMode="auto">
            <a:xfrm>
              <a:off x="1536" y="340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9980" name="Rectangle 57">
              <a:extLst>
                <a:ext uri="{FF2B5EF4-FFF2-40B4-BE49-F238E27FC236}">
                  <a16:creationId xmlns:a16="http://schemas.microsoft.com/office/drawing/2014/main" id="{0AC42EF9-7440-2BC0-56AA-16C976EAB7BE}"/>
                </a:ext>
              </a:extLst>
            </p:cNvPr>
            <p:cNvSpPr>
              <a:spLocks noChangeArrowheads="1"/>
            </p:cNvSpPr>
            <p:nvPr/>
          </p:nvSpPr>
          <p:spPr bwMode="auto">
            <a:xfrm>
              <a:off x="2160" y="3216"/>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81" name="Line 58">
              <a:extLst>
                <a:ext uri="{FF2B5EF4-FFF2-40B4-BE49-F238E27FC236}">
                  <a16:creationId xmlns:a16="http://schemas.microsoft.com/office/drawing/2014/main" id="{CAB3D37A-3110-FBE9-783E-39926F648E01}"/>
                </a:ext>
              </a:extLst>
            </p:cNvPr>
            <p:cNvSpPr>
              <a:spLocks noChangeShapeType="1"/>
            </p:cNvSpPr>
            <p:nvPr/>
          </p:nvSpPr>
          <p:spPr bwMode="auto">
            <a:xfrm>
              <a:off x="2160" y="340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9982" name="Rectangle 59">
              <a:extLst>
                <a:ext uri="{FF2B5EF4-FFF2-40B4-BE49-F238E27FC236}">
                  <a16:creationId xmlns:a16="http://schemas.microsoft.com/office/drawing/2014/main" id="{23A64253-F82B-5FE5-EB8F-331B480BF878}"/>
                </a:ext>
              </a:extLst>
            </p:cNvPr>
            <p:cNvSpPr>
              <a:spLocks noChangeArrowheads="1"/>
            </p:cNvSpPr>
            <p:nvPr/>
          </p:nvSpPr>
          <p:spPr bwMode="auto">
            <a:xfrm>
              <a:off x="1200" y="3216"/>
              <a:ext cx="336"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83" name="Line 60">
              <a:extLst>
                <a:ext uri="{FF2B5EF4-FFF2-40B4-BE49-F238E27FC236}">
                  <a16:creationId xmlns:a16="http://schemas.microsoft.com/office/drawing/2014/main" id="{11701C00-7B27-57A6-CC59-7D47556C0A3F}"/>
                </a:ext>
              </a:extLst>
            </p:cNvPr>
            <p:cNvSpPr>
              <a:spLocks noChangeShapeType="1"/>
            </p:cNvSpPr>
            <p:nvPr/>
          </p:nvSpPr>
          <p:spPr bwMode="auto">
            <a:xfrm>
              <a:off x="1200" y="3408"/>
              <a:ext cx="336"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09931" name="Group 61">
            <a:extLst>
              <a:ext uri="{FF2B5EF4-FFF2-40B4-BE49-F238E27FC236}">
                <a16:creationId xmlns:a16="http://schemas.microsoft.com/office/drawing/2014/main" id="{8B540B03-A124-6E2D-F4E8-F277BE8FAA73}"/>
              </a:ext>
            </a:extLst>
          </p:cNvPr>
          <p:cNvGrpSpPr>
            <a:grpSpLocks/>
          </p:cNvGrpSpPr>
          <p:nvPr/>
        </p:nvGrpSpPr>
        <p:grpSpPr bwMode="auto">
          <a:xfrm>
            <a:off x="4902200" y="4632325"/>
            <a:ext cx="2514600" cy="990600"/>
            <a:chOff x="3120" y="2976"/>
            <a:chExt cx="1584" cy="624"/>
          </a:xfrm>
        </p:grpSpPr>
        <p:sp>
          <p:nvSpPr>
            <p:cNvPr id="209970" name="Text Box 62">
              <a:extLst>
                <a:ext uri="{FF2B5EF4-FFF2-40B4-BE49-F238E27FC236}">
                  <a16:creationId xmlns:a16="http://schemas.microsoft.com/office/drawing/2014/main" id="{34BE1A07-103C-017B-22FC-A292AA6D19B1}"/>
                </a:ext>
              </a:extLst>
            </p:cNvPr>
            <p:cNvSpPr txBox="1">
              <a:spLocks noChangeArrowheads="1"/>
            </p:cNvSpPr>
            <p:nvPr/>
          </p:nvSpPr>
          <p:spPr bwMode="auto">
            <a:xfrm>
              <a:off x="3888" y="2976"/>
              <a:ext cx="278"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b="1">
                  <a:solidFill>
                    <a:srgbClr val="000000"/>
                  </a:solidFill>
                  <a:ea typeface="宋体" panose="02010600030101010101" pitchFamily="2" charset="-122"/>
                </a:rPr>
                <a:t>15</a:t>
              </a:r>
            </a:p>
          </p:txBody>
        </p:sp>
        <p:sp>
          <p:nvSpPr>
            <p:cNvPr id="209971" name="Rectangle 63">
              <a:extLst>
                <a:ext uri="{FF2B5EF4-FFF2-40B4-BE49-F238E27FC236}">
                  <a16:creationId xmlns:a16="http://schemas.microsoft.com/office/drawing/2014/main" id="{0606F89D-A515-E0BA-1B82-1898F3704724}"/>
                </a:ext>
              </a:extLst>
            </p:cNvPr>
            <p:cNvSpPr>
              <a:spLocks noChangeArrowheads="1"/>
            </p:cNvSpPr>
            <p:nvPr/>
          </p:nvSpPr>
          <p:spPr bwMode="auto">
            <a:xfrm>
              <a:off x="3456" y="3216"/>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72" name="Line 64">
              <a:extLst>
                <a:ext uri="{FF2B5EF4-FFF2-40B4-BE49-F238E27FC236}">
                  <a16:creationId xmlns:a16="http://schemas.microsoft.com/office/drawing/2014/main" id="{B317567A-3643-E264-720B-49F92A245E54}"/>
                </a:ext>
              </a:extLst>
            </p:cNvPr>
            <p:cNvSpPr>
              <a:spLocks noChangeShapeType="1"/>
            </p:cNvSpPr>
            <p:nvPr/>
          </p:nvSpPr>
          <p:spPr bwMode="auto">
            <a:xfrm>
              <a:off x="3456" y="340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9973" name="Rectangle 65">
              <a:extLst>
                <a:ext uri="{FF2B5EF4-FFF2-40B4-BE49-F238E27FC236}">
                  <a16:creationId xmlns:a16="http://schemas.microsoft.com/office/drawing/2014/main" id="{0AB1714F-D403-83C2-2CFF-76E71A537BE2}"/>
                </a:ext>
              </a:extLst>
            </p:cNvPr>
            <p:cNvSpPr>
              <a:spLocks noChangeArrowheads="1"/>
            </p:cNvSpPr>
            <p:nvPr/>
          </p:nvSpPr>
          <p:spPr bwMode="auto">
            <a:xfrm>
              <a:off x="4080" y="3216"/>
              <a:ext cx="624"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74" name="Line 66">
              <a:extLst>
                <a:ext uri="{FF2B5EF4-FFF2-40B4-BE49-F238E27FC236}">
                  <a16:creationId xmlns:a16="http://schemas.microsoft.com/office/drawing/2014/main" id="{6667B864-3238-7DF7-159B-1B38CA3DC99E}"/>
                </a:ext>
              </a:extLst>
            </p:cNvPr>
            <p:cNvSpPr>
              <a:spLocks noChangeShapeType="1"/>
            </p:cNvSpPr>
            <p:nvPr/>
          </p:nvSpPr>
          <p:spPr bwMode="auto">
            <a:xfrm>
              <a:off x="4080" y="3408"/>
              <a:ext cx="624"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9975" name="Rectangle 67">
              <a:extLst>
                <a:ext uri="{FF2B5EF4-FFF2-40B4-BE49-F238E27FC236}">
                  <a16:creationId xmlns:a16="http://schemas.microsoft.com/office/drawing/2014/main" id="{930A6214-F39B-58C9-E63F-8A6EC19E74BF}"/>
                </a:ext>
              </a:extLst>
            </p:cNvPr>
            <p:cNvSpPr>
              <a:spLocks noChangeArrowheads="1"/>
            </p:cNvSpPr>
            <p:nvPr/>
          </p:nvSpPr>
          <p:spPr bwMode="auto">
            <a:xfrm>
              <a:off x="3120" y="3216"/>
              <a:ext cx="336" cy="384"/>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en-US" altLang="zh-CN" sz="1800">
                <a:solidFill>
                  <a:srgbClr val="000000"/>
                </a:solidFill>
                <a:ea typeface="宋体" panose="02010600030101010101" pitchFamily="2" charset="-122"/>
              </a:endParaRPr>
            </a:p>
          </p:txBody>
        </p:sp>
        <p:sp>
          <p:nvSpPr>
            <p:cNvPr id="209976" name="Line 68">
              <a:extLst>
                <a:ext uri="{FF2B5EF4-FFF2-40B4-BE49-F238E27FC236}">
                  <a16:creationId xmlns:a16="http://schemas.microsoft.com/office/drawing/2014/main" id="{BED14E0B-2EBE-E29C-CA25-DF067FE9B7D7}"/>
                </a:ext>
              </a:extLst>
            </p:cNvPr>
            <p:cNvSpPr>
              <a:spLocks noChangeShapeType="1"/>
            </p:cNvSpPr>
            <p:nvPr/>
          </p:nvSpPr>
          <p:spPr bwMode="auto">
            <a:xfrm>
              <a:off x="3120" y="3408"/>
              <a:ext cx="336"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1616965" name="Text Box 69">
            <a:extLst>
              <a:ext uri="{FF2B5EF4-FFF2-40B4-BE49-F238E27FC236}">
                <a16:creationId xmlns:a16="http://schemas.microsoft.com/office/drawing/2014/main" id="{CB4F567E-79DF-A02C-6C29-C0592D992F5B}"/>
              </a:ext>
            </a:extLst>
          </p:cNvPr>
          <p:cNvSpPr txBox="1">
            <a:spLocks noChangeArrowheads="1"/>
          </p:cNvSpPr>
          <p:nvPr/>
        </p:nvSpPr>
        <p:spPr bwMode="auto">
          <a:xfrm>
            <a:off x="519113" y="2476500"/>
            <a:ext cx="252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Mem(1)    Mem(0)</a:t>
            </a:r>
          </a:p>
        </p:txBody>
      </p:sp>
      <p:sp>
        <p:nvSpPr>
          <p:cNvPr id="1616966" name="Text Box 70">
            <a:extLst>
              <a:ext uri="{FF2B5EF4-FFF2-40B4-BE49-F238E27FC236}">
                <a16:creationId xmlns:a16="http://schemas.microsoft.com/office/drawing/2014/main" id="{B7933CE9-78D5-05D7-1227-544289FB4F86}"/>
              </a:ext>
            </a:extLst>
          </p:cNvPr>
          <p:cNvSpPr txBox="1">
            <a:spLocks noChangeArrowheads="1"/>
          </p:cNvSpPr>
          <p:nvPr/>
        </p:nvSpPr>
        <p:spPr bwMode="auto">
          <a:xfrm>
            <a:off x="1701800" y="2114550"/>
            <a:ext cx="6588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miss</a:t>
            </a:r>
          </a:p>
        </p:txBody>
      </p:sp>
      <p:sp>
        <p:nvSpPr>
          <p:cNvPr id="1616967" name="Text Box 71">
            <a:extLst>
              <a:ext uri="{FF2B5EF4-FFF2-40B4-BE49-F238E27FC236}">
                <a16:creationId xmlns:a16="http://schemas.microsoft.com/office/drawing/2014/main" id="{6E4B0FA3-5E2B-1B5D-D2E6-D6437F4D638C}"/>
              </a:ext>
            </a:extLst>
          </p:cNvPr>
          <p:cNvSpPr txBox="1">
            <a:spLocks noChangeArrowheads="1"/>
          </p:cNvSpPr>
          <p:nvPr/>
        </p:nvSpPr>
        <p:spPr bwMode="auto">
          <a:xfrm>
            <a:off x="3440113" y="2462213"/>
            <a:ext cx="2520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Mem(1)    Mem(0)</a:t>
            </a:r>
          </a:p>
        </p:txBody>
      </p:sp>
      <p:sp>
        <p:nvSpPr>
          <p:cNvPr id="1616968" name="Text Box 72">
            <a:extLst>
              <a:ext uri="{FF2B5EF4-FFF2-40B4-BE49-F238E27FC236}">
                <a16:creationId xmlns:a16="http://schemas.microsoft.com/office/drawing/2014/main" id="{BE969578-7FDE-E370-7232-2162615508DE}"/>
              </a:ext>
            </a:extLst>
          </p:cNvPr>
          <p:cNvSpPr txBox="1">
            <a:spLocks noChangeArrowheads="1"/>
          </p:cNvSpPr>
          <p:nvPr/>
        </p:nvSpPr>
        <p:spPr bwMode="auto">
          <a:xfrm>
            <a:off x="4673600" y="2114550"/>
            <a:ext cx="4286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hit</a:t>
            </a:r>
          </a:p>
        </p:txBody>
      </p:sp>
      <p:sp>
        <p:nvSpPr>
          <p:cNvPr id="1616969" name="Text Box 73">
            <a:extLst>
              <a:ext uri="{FF2B5EF4-FFF2-40B4-BE49-F238E27FC236}">
                <a16:creationId xmlns:a16="http://schemas.microsoft.com/office/drawing/2014/main" id="{9D5B5728-C6C2-36FE-1614-F9B1204E6250}"/>
              </a:ext>
            </a:extLst>
          </p:cNvPr>
          <p:cNvSpPr txBox="1">
            <a:spLocks noChangeArrowheads="1"/>
          </p:cNvSpPr>
          <p:nvPr/>
        </p:nvSpPr>
        <p:spPr bwMode="auto">
          <a:xfrm>
            <a:off x="6251575" y="2767013"/>
            <a:ext cx="2520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Mem(3)    Mem(2)</a:t>
            </a:r>
          </a:p>
        </p:txBody>
      </p:sp>
      <p:sp>
        <p:nvSpPr>
          <p:cNvPr id="1616970" name="Text Box 74">
            <a:extLst>
              <a:ext uri="{FF2B5EF4-FFF2-40B4-BE49-F238E27FC236}">
                <a16:creationId xmlns:a16="http://schemas.microsoft.com/office/drawing/2014/main" id="{E98E8682-6542-288D-1DC3-53E168CC21A2}"/>
              </a:ext>
            </a:extLst>
          </p:cNvPr>
          <p:cNvSpPr txBox="1">
            <a:spLocks noChangeArrowheads="1"/>
          </p:cNvSpPr>
          <p:nvPr/>
        </p:nvSpPr>
        <p:spPr bwMode="auto">
          <a:xfrm>
            <a:off x="6249988" y="2462213"/>
            <a:ext cx="2520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Mem(1)    Mem(0)</a:t>
            </a:r>
          </a:p>
        </p:txBody>
      </p:sp>
      <p:sp>
        <p:nvSpPr>
          <p:cNvPr id="1616971" name="Text Box 75">
            <a:extLst>
              <a:ext uri="{FF2B5EF4-FFF2-40B4-BE49-F238E27FC236}">
                <a16:creationId xmlns:a16="http://schemas.microsoft.com/office/drawing/2014/main" id="{78F868DF-7D81-1DC5-6AF6-FA63F5B14F8B}"/>
              </a:ext>
            </a:extLst>
          </p:cNvPr>
          <p:cNvSpPr txBox="1">
            <a:spLocks noChangeArrowheads="1"/>
          </p:cNvSpPr>
          <p:nvPr/>
        </p:nvSpPr>
        <p:spPr bwMode="auto">
          <a:xfrm>
            <a:off x="7493000" y="2114550"/>
            <a:ext cx="6588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miss</a:t>
            </a:r>
          </a:p>
        </p:txBody>
      </p:sp>
      <p:sp>
        <p:nvSpPr>
          <p:cNvPr id="1616972" name="Text Box 76">
            <a:extLst>
              <a:ext uri="{FF2B5EF4-FFF2-40B4-BE49-F238E27FC236}">
                <a16:creationId xmlns:a16="http://schemas.microsoft.com/office/drawing/2014/main" id="{F83A364C-3A3B-70D3-13B7-690927572757}"/>
              </a:ext>
            </a:extLst>
          </p:cNvPr>
          <p:cNvSpPr txBox="1">
            <a:spLocks noChangeArrowheads="1"/>
          </p:cNvSpPr>
          <p:nvPr/>
        </p:nvSpPr>
        <p:spPr bwMode="auto">
          <a:xfrm>
            <a:off x="1778000" y="3373438"/>
            <a:ext cx="4286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hit</a:t>
            </a:r>
          </a:p>
        </p:txBody>
      </p:sp>
      <p:sp>
        <p:nvSpPr>
          <p:cNvPr id="1616973" name="Text Box 77">
            <a:extLst>
              <a:ext uri="{FF2B5EF4-FFF2-40B4-BE49-F238E27FC236}">
                <a16:creationId xmlns:a16="http://schemas.microsoft.com/office/drawing/2014/main" id="{3DB6FB97-C87C-4C25-8FE9-054119C8DAAB}"/>
              </a:ext>
            </a:extLst>
          </p:cNvPr>
          <p:cNvSpPr txBox="1">
            <a:spLocks noChangeArrowheads="1"/>
          </p:cNvSpPr>
          <p:nvPr/>
        </p:nvSpPr>
        <p:spPr bwMode="auto">
          <a:xfrm>
            <a:off x="519113" y="4025900"/>
            <a:ext cx="252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Mem(3)    Mem(2)</a:t>
            </a:r>
          </a:p>
        </p:txBody>
      </p:sp>
      <p:sp>
        <p:nvSpPr>
          <p:cNvPr id="1616974" name="Text Box 78">
            <a:extLst>
              <a:ext uri="{FF2B5EF4-FFF2-40B4-BE49-F238E27FC236}">
                <a16:creationId xmlns:a16="http://schemas.microsoft.com/office/drawing/2014/main" id="{61A93185-CA95-301E-202F-90D6CF62C534}"/>
              </a:ext>
            </a:extLst>
          </p:cNvPr>
          <p:cNvSpPr txBox="1">
            <a:spLocks noChangeArrowheads="1"/>
          </p:cNvSpPr>
          <p:nvPr/>
        </p:nvSpPr>
        <p:spPr bwMode="auto">
          <a:xfrm>
            <a:off x="519113" y="3703638"/>
            <a:ext cx="2520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Mem(1)    Mem(0)</a:t>
            </a:r>
          </a:p>
        </p:txBody>
      </p:sp>
      <p:sp>
        <p:nvSpPr>
          <p:cNvPr id="1616975" name="Text Box 79">
            <a:extLst>
              <a:ext uri="{FF2B5EF4-FFF2-40B4-BE49-F238E27FC236}">
                <a16:creationId xmlns:a16="http://schemas.microsoft.com/office/drawing/2014/main" id="{3EAF2A19-FF73-9C28-F56C-CB28AA7ECE46}"/>
              </a:ext>
            </a:extLst>
          </p:cNvPr>
          <p:cNvSpPr txBox="1">
            <a:spLocks noChangeArrowheads="1"/>
          </p:cNvSpPr>
          <p:nvPr/>
        </p:nvSpPr>
        <p:spPr bwMode="auto">
          <a:xfrm>
            <a:off x="4749800" y="3373438"/>
            <a:ext cx="65881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miss</a:t>
            </a:r>
          </a:p>
        </p:txBody>
      </p:sp>
      <p:sp>
        <p:nvSpPr>
          <p:cNvPr id="1616977" name="Text Box 81">
            <a:extLst>
              <a:ext uri="{FF2B5EF4-FFF2-40B4-BE49-F238E27FC236}">
                <a16:creationId xmlns:a16="http://schemas.microsoft.com/office/drawing/2014/main" id="{7323CF8F-FA8B-F5BB-2A7B-A92126D5C185}"/>
              </a:ext>
            </a:extLst>
          </p:cNvPr>
          <p:cNvSpPr txBox="1">
            <a:spLocks noChangeArrowheads="1"/>
          </p:cNvSpPr>
          <p:nvPr/>
        </p:nvSpPr>
        <p:spPr bwMode="auto">
          <a:xfrm>
            <a:off x="3440113" y="4008438"/>
            <a:ext cx="2520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Mem(3)    Mem(2)</a:t>
            </a:r>
          </a:p>
        </p:txBody>
      </p:sp>
      <p:sp>
        <p:nvSpPr>
          <p:cNvPr id="1616978" name="Text Box 82">
            <a:extLst>
              <a:ext uri="{FF2B5EF4-FFF2-40B4-BE49-F238E27FC236}">
                <a16:creationId xmlns:a16="http://schemas.microsoft.com/office/drawing/2014/main" id="{3183371E-0EFF-1A3B-145E-F2D43E10A706}"/>
              </a:ext>
            </a:extLst>
          </p:cNvPr>
          <p:cNvSpPr txBox="1">
            <a:spLocks noChangeArrowheads="1"/>
          </p:cNvSpPr>
          <p:nvPr/>
        </p:nvSpPr>
        <p:spPr bwMode="auto">
          <a:xfrm>
            <a:off x="3440113" y="3703638"/>
            <a:ext cx="2520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Mem(1)    Mem(0)</a:t>
            </a:r>
          </a:p>
        </p:txBody>
      </p:sp>
      <p:grpSp>
        <p:nvGrpSpPr>
          <p:cNvPr id="10" name="Group 83">
            <a:extLst>
              <a:ext uri="{FF2B5EF4-FFF2-40B4-BE49-F238E27FC236}">
                <a16:creationId xmlns:a16="http://schemas.microsoft.com/office/drawing/2014/main" id="{7CD71EC8-4CC0-5D06-2B3B-7AAD0E97408D}"/>
              </a:ext>
            </a:extLst>
          </p:cNvPr>
          <p:cNvGrpSpPr>
            <a:grpSpLocks/>
          </p:cNvGrpSpPr>
          <p:nvPr/>
        </p:nvGrpSpPr>
        <p:grpSpPr bwMode="auto">
          <a:xfrm>
            <a:off x="3030538" y="3525838"/>
            <a:ext cx="3130550" cy="533400"/>
            <a:chOff x="1941" y="2208"/>
            <a:chExt cx="1972" cy="336"/>
          </a:xfrm>
        </p:grpSpPr>
        <p:sp>
          <p:nvSpPr>
            <p:cNvPr id="209964" name="Line 84">
              <a:extLst>
                <a:ext uri="{FF2B5EF4-FFF2-40B4-BE49-F238E27FC236}">
                  <a16:creationId xmlns:a16="http://schemas.microsoft.com/office/drawing/2014/main" id="{7C0B69FB-47FC-EB55-828C-F11E43A72A3B}"/>
                </a:ext>
              </a:extLst>
            </p:cNvPr>
            <p:cNvSpPr>
              <a:spLocks noChangeShapeType="1"/>
            </p:cNvSpPr>
            <p:nvPr/>
          </p:nvSpPr>
          <p:spPr bwMode="auto">
            <a:xfrm>
              <a:off x="2208" y="2400"/>
              <a:ext cx="240" cy="144"/>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9965" name="Line 85">
              <a:extLst>
                <a:ext uri="{FF2B5EF4-FFF2-40B4-BE49-F238E27FC236}">
                  <a16:creationId xmlns:a16="http://schemas.microsoft.com/office/drawing/2014/main" id="{482476B2-5540-E9B6-5BAB-82E01C1A557E}"/>
                </a:ext>
              </a:extLst>
            </p:cNvPr>
            <p:cNvSpPr>
              <a:spLocks noChangeShapeType="1"/>
            </p:cNvSpPr>
            <p:nvPr/>
          </p:nvSpPr>
          <p:spPr bwMode="auto">
            <a:xfrm>
              <a:off x="3504" y="2400"/>
              <a:ext cx="240" cy="144"/>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9966" name="Text Box 86">
              <a:extLst>
                <a:ext uri="{FF2B5EF4-FFF2-40B4-BE49-F238E27FC236}">
                  <a16:creationId xmlns:a16="http://schemas.microsoft.com/office/drawing/2014/main" id="{D6E018D3-CFD1-158D-6EB3-52EAA8FA7861}"/>
                </a:ext>
              </a:extLst>
            </p:cNvPr>
            <p:cNvSpPr txBox="1">
              <a:spLocks noChangeArrowheads="1"/>
            </p:cNvSpPr>
            <p:nvPr/>
          </p:nvSpPr>
          <p:spPr bwMode="auto">
            <a:xfrm>
              <a:off x="1941" y="2208"/>
              <a:ext cx="27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01</a:t>
              </a:r>
            </a:p>
          </p:txBody>
        </p:sp>
        <p:sp>
          <p:nvSpPr>
            <p:cNvPr id="1616983" name="Text Box 87">
              <a:extLst>
                <a:ext uri="{FF2B5EF4-FFF2-40B4-BE49-F238E27FC236}">
                  <a16:creationId xmlns:a16="http://schemas.microsoft.com/office/drawing/2014/main" id="{DD30031F-5871-61BE-2168-993FFF263DF0}"/>
                </a:ext>
              </a:extLst>
            </p:cNvPr>
            <p:cNvSpPr txBox="1">
              <a:spLocks noChangeArrowheads="1"/>
            </p:cNvSpPr>
            <p:nvPr/>
          </p:nvSpPr>
          <p:spPr bwMode="auto">
            <a:xfrm>
              <a:off x="2971" y="2256"/>
              <a:ext cx="196" cy="231"/>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a:solidFill>
                    <a:srgbClr val="000000"/>
                  </a:solidFill>
                  <a:effectLst>
                    <a:outerShdw blurRad="38100" dist="38100" dir="2700000" algn="tl">
                      <a:srgbClr val="C0C0C0"/>
                    </a:outerShdw>
                  </a:effectLst>
                </a:rPr>
                <a:t>5</a:t>
              </a:r>
            </a:p>
          </p:txBody>
        </p:sp>
        <p:sp>
          <p:nvSpPr>
            <p:cNvPr id="209968" name="Line 88">
              <a:extLst>
                <a:ext uri="{FF2B5EF4-FFF2-40B4-BE49-F238E27FC236}">
                  <a16:creationId xmlns:a16="http://schemas.microsoft.com/office/drawing/2014/main" id="{539F602F-80EA-B914-B3B8-419560573ADA}"/>
                </a:ext>
              </a:extLst>
            </p:cNvPr>
            <p:cNvSpPr>
              <a:spLocks noChangeShapeType="1"/>
            </p:cNvSpPr>
            <p:nvPr/>
          </p:nvSpPr>
          <p:spPr bwMode="auto">
            <a:xfrm>
              <a:off x="2784" y="2400"/>
              <a:ext cx="240" cy="144"/>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16985" name="Text Box 89">
              <a:extLst>
                <a:ext uri="{FF2B5EF4-FFF2-40B4-BE49-F238E27FC236}">
                  <a16:creationId xmlns:a16="http://schemas.microsoft.com/office/drawing/2014/main" id="{F7D80523-8C9C-B80C-813B-548CD5019BA9}"/>
                </a:ext>
              </a:extLst>
            </p:cNvPr>
            <p:cNvSpPr txBox="1">
              <a:spLocks noChangeArrowheads="1"/>
            </p:cNvSpPr>
            <p:nvPr/>
          </p:nvSpPr>
          <p:spPr bwMode="auto">
            <a:xfrm>
              <a:off x="3717" y="2256"/>
              <a:ext cx="196" cy="231"/>
            </a:xfrm>
            <a:prstGeom prst="rect">
              <a:avLst/>
            </a:prstGeom>
            <a:noFill/>
            <a:ln w="12700">
              <a:noFill/>
              <a:miter lim="800000"/>
              <a:headEnd/>
              <a:tailEnd/>
            </a:ln>
            <a:effectLst/>
          </p:spPr>
          <p:txBody>
            <a:bodyPr wrap="none">
              <a:spAutoFit/>
            </a:bodyPr>
            <a:lstStyle>
              <a:lvl1pPr defTabSz="457200" eaLnBrk="0" hangingPunct="0">
                <a:defRPr sz="2000">
                  <a:solidFill>
                    <a:schemeClr val="tx1"/>
                  </a:solidFill>
                  <a:latin typeface="Arial" pitchFamily="34" charset="0"/>
                  <a:ea typeface="宋体" pitchFamily="2" charset="-122"/>
                </a:defRPr>
              </a:lvl1pPr>
              <a:lvl2pPr marL="742950" indent="-285750" defTabSz="457200" eaLnBrk="0" hangingPunct="0">
                <a:defRPr sz="2000">
                  <a:solidFill>
                    <a:schemeClr val="tx1"/>
                  </a:solidFill>
                  <a:latin typeface="Arial" pitchFamily="34" charset="0"/>
                  <a:ea typeface="宋体" pitchFamily="2" charset="-122"/>
                </a:defRPr>
              </a:lvl2pPr>
              <a:lvl3pPr marL="1143000" indent="-228600" defTabSz="457200" eaLnBrk="0" hangingPunct="0">
                <a:defRPr sz="2000">
                  <a:solidFill>
                    <a:schemeClr val="tx1"/>
                  </a:solidFill>
                  <a:latin typeface="Arial" pitchFamily="34" charset="0"/>
                  <a:ea typeface="宋体" pitchFamily="2" charset="-122"/>
                </a:defRPr>
              </a:lvl3pPr>
              <a:lvl4pPr marL="1600200" indent="-228600" defTabSz="457200" eaLnBrk="0" hangingPunct="0">
                <a:defRPr sz="2000">
                  <a:solidFill>
                    <a:schemeClr val="tx1"/>
                  </a:solidFill>
                  <a:latin typeface="Arial" pitchFamily="34" charset="0"/>
                  <a:ea typeface="宋体" pitchFamily="2" charset="-122"/>
                </a:defRPr>
              </a:lvl4pPr>
              <a:lvl5pPr marL="2057400" indent="-228600" defTabSz="457200" eaLnBrk="0" hangingPunct="0">
                <a:defRPr sz="2000">
                  <a:solidFill>
                    <a:schemeClr val="tx1"/>
                  </a:solidFill>
                  <a:latin typeface="Arial" pitchFamily="34" charset="0"/>
                  <a:ea typeface="宋体" pitchFamily="2" charset="-122"/>
                </a:defRPr>
              </a:lvl5pPr>
              <a:lvl6pPr marL="2514600" indent="-228600" defTabSz="4572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defTabSz="4572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defTabSz="4572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defTabSz="4572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800">
                  <a:solidFill>
                    <a:srgbClr val="000000"/>
                  </a:solidFill>
                  <a:effectLst>
                    <a:outerShdw blurRad="38100" dist="38100" dir="2700000" algn="tl">
                      <a:srgbClr val="C0C0C0"/>
                    </a:outerShdw>
                  </a:effectLst>
                </a:rPr>
                <a:t>4</a:t>
              </a:r>
            </a:p>
          </p:txBody>
        </p:sp>
      </p:grpSp>
      <p:sp>
        <p:nvSpPr>
          <p:cNvPr id="1616986" name="Text Box 90">
            <a:extLst>
              <a:ext uri="{FF2B5EF4-FFF2-40B4-BE49-F238E27FC236}">
                <a16:creationId xmlns:a16="http://schemas.microsoft.com/office/drawing/2014/main" id="{A18F2B84-9745-B06B-CBED-C83EF9AD6F45}"/>
              </a:ext>
            </a:extLst>
          </p:cNvPr>
          <p:cNvSpPr txBox="1">
            <a:spLocks noChangeArrowheads="1"/>
          </p:cNvSpPr>
          <p:nvPr/>
        </p:nvSpPr>
        <p:spPr bwMode="auto">
          <a:xfrm>
            <a:off x="7416800" y="3373438"/>
            <a:ext cx="4286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hit</a:t>
            </a:r>
          </a:p>
        </p:txBody>
      </p:sp>
      <p:sp>
        <p:nvSpPr>
          <p:cNvPr id="1616988" name="Text Box 92">
            <a:extLst>
              <a:ext uri="{FF2B5EF4-FFF2-40B4-BE49-F238E27FC236}">
                <a16:creationId xmlns:a16="http://schemas.microsoft.com/office/drawing/2014/main" id="{A55C0C98-A007-E96E-DC3F-A19ADFF95231}"/>
              </a:ext>
            </a:extLst>
          </p:cNvPr>
          <p:cNvSpPr txBox="1">
            <a:spLocks noChangeArrowheads="1"/>
          </p:cNvSpPr>
          <p:nvPr/>
        </p:nvSpPr>
        <p:spPr bwMode="auto">
          <a:xfrm>
            <a:off x="6251575" y="4008438"/>
            <a:ext cx="2520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Mem(3)    Mem(2)</a:t>
            </a:r>
          </a:p>
        </p:txBody>
      </p:sp>
      <p:sp>
        <p:nvSpPr>
          <p:cNvPr id="1616989" name="Text Box 93">
            <a:extLst>
              <a:ext uri="{FF2B5EF4-FFF2-40B4-BE49-F238E27FC236}">
                <a16:creationId xmlns:a16="http://schemas.microsoft.com/office/drawing/2014/main" id="{E7C610EB-F0FA-B54D-2A22-DBB6AAE592D2}"/>
              </a:ext>
            </a:extLst>
          </p:cNvPr>
          <p:cNvSpPr txBox="1">
            <a:spLocks noChangeArrowheads="1"/>
          </p:cNvSpPr>
          <p:nvPr/>
        </p:nvSpPr>
        <p:spPr bwMode="auto">
          <a:xfrm>
            <a:off x="6251575" y="3703638"/>
            <a:ext cx="2520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01    Mem(5)    Mem(4)</a:t>
            </a:r>
          </a:p>
        </p:txBody>
      </p:sp>
      <p:sp>
        <p:nvSpPr>
          <p:cNvPr id="1616990" name="Text Box 94">
            <a:extLst>
              <a:ext uri="{FF2B5EF4-FFF2-40B4-BE49-F238E27FC236}">
                <a16:creationId xmlns:a16="http://schemas.microsoft.com/office/drawing/2014/main" id="{0792074C-8628-2A1B-55AA-3EA22C5EED11}"/>
              </a:ext>
            </a:extLst>
          </p:cNvPr>
          <p:cNvSpPr txBox="1">
            <a:spLocks noChangeArrowheads="1"/>
          </p:cNvSpPr>
          <p:nvPr/>
        </p:nvSpPr>
        <p:spPr bwMode="auto">
          <a:xfrm>
            <a:off x="3073400" y="4632325"/>
            <a:ext cx="4286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hit</a:t>
            </a:r>
          </a:p>
        </p:txBody>
      </p:sp>
      <p:sp>
        <p:nvSpPr>
          <p:cNvPr id="1616992" name="Text Box 96">
            <a:extLst>
              <a:ext uri="{FF2B5EF4-FFF2-40B4-BE49-F238E27FC236}">
                <a16:creationId xmlns:a16="http://schemas.microsoft.com/office/drawing/2014/main" id="{9735CFE7-F685-B971-BDF7-C0925873658C}"/>
              </a:ext>
            </a:extLst>
          </p:cNvPr>
          <p:cNvSpPr txBox="1">
            <a:spLocks noChangeArrowheads="1"/>
          </p:cNvSpPr>
          <p:nvPr/>
        </p:nvSpPr>
        <p:spPr bwMode="auto">
          <a:xfrm>
            <a:off x="1906588" y="5283200"/>
            <a:ext cx="2520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Mem(3)    Mem(2)</a:t>
            </a:r>
          </a:p>
        </p:txBody>
      </p:sp>
      <p:sp>
        <p:nvSpPr>
          <p:cNvPr id="1616993" name="Text Box 97">
            <a:extLst>
              <a:ext uri="{FF2B5EF4-FFF2-40B4-BE49-F238E27FC236}">
                <a16:creationId xmlns:a16="http://schemas.microsoft.com/office/drawing/2014/main" id="{F9D70423-15FE-0545-E45B-F7A1A14C1626}"/>
              </a:ext>
            </a:extLst>
          </p:cNvPr>
          <p:cNvSpPr txBox="1">
            <a:spLocks noChangeArrowheads="1"/>
          </p:cNvSpPr>
          <p:nvPr/>
        </p:nvSpPr>
        <p:spPr bwMode="auto">
          <a:xfrm>
            <a:off x="1906588" y="4986338"/>
            <a:ext cx="2520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01    Mem(5)    Mem(4)</a:t>
            </a:r>
          </a:p>
        </p:txBody>
      </p:sp>
      <p:sp>
        <p:nvSpPr>
          <p:cNvPr id="1616995" name="Text Box 99">
            <a:extLst>
              <a:ext uri="{FF2B5EF4-FFF2-40B4-BE49-F238E27FC236}">
                <a16:creationId xmlns:a16="http://schemas.microsoft.com/office/drawing/2014/main" id="{0BD4B8C9-7CF1-83E4-19AD-B4970B20571E}"/>
              </a:ext>
            </a:extLst>
          </p:cNvPr>
          <p:cNvSpPr txBox="1">
            <a:spLocks noChangeArrowheads="1"/>
          </p:cNvSpPr>
          <p:nvPr/>
        </p:nvSpPr>
        <p:spPr bwMode="auto">
          <a:xfrm>
            <a:off x="4973638" y="5278438"/>
            <a:ext cx="2520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00    Mem(3)    Mem(2)</a:t>
            </a:r>
          </a:p>
        </p:txBody>
      </p:sp>
      <p:sp>
        <p:nvSpPr>
          <p:cNvPr id="1616996" name="Text Box 100">
            <a:extLst>
              <a:ext uri="{FF2B5EF4-FFF2-40B4-BE49-F238E27FC236}">
                <a16:creationId xmlns:a16="http://schemas.microsoft.com/office/drawing/2014/main" id="{04228A77-3431-BC06-1EE2-98E0093C2FBC}"/>
              </a:ext>
            </a:extLst>
          </p:cNvPr>
          <p:cNvSpPr txBox="1">
            <a:spLocks noChangeArrowheads="1"/>
          </p:cNvSpPr>
          <p:nvPr/>
        </p:nvSpPr>
        <p:spPr bwMode="auto">
          <a:xfrm>
            <a:off x="4973638" y="4986338"/>
            <a:ext cx="25209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01    Mem(5)    Mem(4)</a:t>
            </a:r>
          </a:p>
        </p:txBody>
      </p:sp>
      <p:sp>
        <p:nvSpPr>
          <p:cNvPr id="1616997" name="Text Box 101">
            <a:extLst>
              <a:ext uri="{FF2B5EF4-FFF2-40B4-BE49-F238E27FC236}">
                <a16:creationId xmlns:a16="http://schemas.microsoft.com/office/drawing/2014/main" id="{C959F73A-0A19-E6DB-DD0E-346589E27633}"/>
              </a:ext>
            </a:extLst>
          </p:cNvPr>
          <p:cNvSpPr txBox="1">
            <a:spLocks noChangeArrowheads="1"/>
          </p:cNvSpPr>
          <p:nvPr/>
        </p:nvSpPr>
        <p:spPr bwMode="auto">
          <a:xfrm>
            <a:off x="6426200" y="4632325"/>
            <a:ext cx="6588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FF0000"/>
                </a:solidFill>
                <a:ea typeface="宋体" panose="02010600030101010101" pitchFamily="2" charset="-122"/>
              </a:rPr>
              <a:t>miss</a:t>
            </a:r>
          </a:p>
        </p:txBody>
      </p:sp>
      <p:grpSp>
        <p:nvGrpSpPr>
          <p:cNvPr id="11" name="Group 102">
            <a:extLst>
              <a:ext uri="{FF2B5EF4-FFF2-40B4-BE49-F238E27FC236}">
                <a16:creationId xmlns:a16="http://schemas.microsoft.com/office/drawing/2014/main" id="{F09B9A01-E06B-F4F0-2956-2282825C6AF9}"/>
              </a:ext>
            </a:extLst>
          </p:cNvPr>
          <p:cNvGrpSpPr>
            <a:grpSpLocks/>
          </p:cNvGrpSpPr>
          <p:nvPr/>
        </p:nvGrpSpPr>
        <p:grpSpPr bwMode="auto">
          <a:xfrm>
            <a:off x="4554538" y="5106988"/>
            <a:ext cx="3071812" cy="781050"/>
            <a:chOff x="1941" y="2219"/>
            <a:chExt cx="1935" cy="492"/>
          </a:xfrm>
        </p:grpSpPr>
        <p:sp>
          <p:nvSpPr>
            <p:cNvPr id="209958" name="Line 103">
              <a:extLst>
                <a:ext uri="{FF2B5EF4-FFF2-40B4-BE49-F238E27FC236}">
                  <a16:creationId xmlns:a16="http://schemas.microsoft.com/office/drawing/2014/main" id="{B9E3396A-395D-8AB9-E621-2DFBC681F6C7}"/>
                </a:ext>
              </a:extLst>
            </p:cNvPr>
            <p:cNvSpPr>
              <a:spLocks noChangeShapeType="1"/>
            </p:cNvSpPr>
            <p:nvPr/>
          </p:nvSpPr>
          <p:spPr bwMode="auto">
            <a:xfrm>
              <a:off x="2261" y="2400"/>
              <a:ext cx="240" cy="144"/>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9959" name="Line 104">
              <a:extLst>
                <a:ext uri="{FF2B5EF4-FFF2-40B4-BE49-F238E27FC236}">
                  <a16:creationId xmlns:a16="http://schemas.microsoft.com/office/drawing/2014/main" id="{9A050051-FE5A-1FA8-9EA3-4AB6D3CBAA7E}"/>
                </a:ext>
              </a:extLst>
            </p:cNvPr>
            <p:cNvSpPr>
              <a:spLocks noChangeShapeType="1"/>
            </p:cNvSpPr>
            <p:nvPr/>
          </p:nvSpPr>
          <p:spPr bwMode="auto">
            <a:xfrm>
              <a:off x="3504" y="2400"/>
              <a:ext cx="240" cy="144"/>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9960" name="Text Box 105">
              <a:extLst>
                <a:ext uri="{FF2B5EF4-FFF2-40B4-BE49-F238E27FC236}">
                  <a16:creationId xmlns:a16="http://schemas.microsoft.com/office/drawing/2014/main" id="{B58D00B3-0952-F634-FE4A-4D0329C8E3F0}"/>
                </a:ext>
              </a:extLst>
            </p:cNvPr>
            <p:cNvSpPr txBox="1">
              <a:spLocks noChangeArrowheads="1"/>
            </p:cNvSpPr>
            <p:nvPr/>
          </p:nvSpPr>
          <p:spPr bwMode="auto">
            <a:xfrm>
              <a:off x="1941" y="2219"/>
              <a:ext cx="27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11</a:t>
              </a:r>
            </a:p>
          </p:txBody>
        </p:sp>
        <p:sp>
          <p:nvSpPr>
            <p:cNvPr id="209961" name="Text Box 106">
              <a:extLst>
                <a:ext uri="{FF2B5EF4-FFF2-40B4-BE49-F238E27FC236}">
                  <a16:creationId xmlns:a16="http://schemas.microsoft.com/office/drawing/2014/main" id="{6E43CD84-AA52-10A6-5988-F57ED72826D5}"/>
                </a:ext>
              </a:extLst>
            </p:cNvPr>
            <p:cNvSpPr txBox="1">
              <a:spLocks noChangeArrowheads="1"/>
            </p:cNvSpPr>
            <p:nvPr/>
          </p:nvSpPr>
          <p:spPr bwMode="auto">
            <a:xfrm>
              <a:off x="2949" y="2480"/>
              <a:ext cx="27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15</a:t>
              </a:r>
            </a:p>
          </p:txBody>
        </p:sp>
        <p:sp>
          <p:nvSpPr>
            <p:cNvPr id="209962" name="Line 107">
              <a:extLst>
                <a:ext uri="{FF2B5EF4-FFF2-40B4-BE49-F238E27FC236}">
                  <a16:creationId xmlns:a16="http://schemas.microsoft.com/office/drawing/2014/main" id="{65097470-3B45-E521-D472-8DF5E7D49627}"/>
                </a:ext>
              </a:extLst>
            </p:cNvPr>
            <p:cNvSpPr>
              <a:spLocks noChangeShapeType="1"/>
            </p:cNvSpPr>
            <p:nvPr/>
          </p:nvSpPr>
          <p:spPr bwMode="auto">
            <a:xfrm>
              <a:off x="2784" y="2400"/>
              <a:ext cx="240" cy="144"/>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9963" name="Text Box 108">
              <a:extLst>
                <a:ext uri="{FF2B5EF4-FFF2-40B4-BE49-F238E27FC236}">
                  <a16:creationId xmlns:a16="http://schemas.microsoft.com/office/drawing/2014/main" id="{617AB3C6-4B9B-DBF2-5CB4-ACB481D92DC3}"/>
                </a:ext>
              </a:extLst>
            </p:cNvPr>
            <p:cNvSpPr txBox="1">
              <a:spLocks noChangeArrowheads="1"/>
            </p:cNvSpPr>
            <p:nvPr/>
          </p:nvSpPr>
          <p:spPr bwMode="auto">
            <a:xfrm>
              <a:off x="3600" y="2480"/>
              <a:ext cx="27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1800">
                  <a:solidFill>
                    <a:srgbClr val="000000"/>
                  </a:solidFill>
                  <a:ea typeface="宋体" panose="02010600030101010101" pitchFamily="2" charset="-122"/>
                </a:rPr>
                <a:t>14</a:t>
              </a:r>
            </a:p>
          </p:txBody>
        </p:sp>
      </p:grpSp>
      <p:sp>
        <p:nvSpPr>
          <p:cNvPr id="1617006" name="Rectangle 110">
            <a:extLst>
              <a:ext uri="{FF2B5EF4-FFF2-40B4-BE49-F238E27FC236}">
                <a16:creationId xmlns:a16="http://schemas.microsoft.com/office/drawing/2014/main" id="{9D36F69A-DD64-DE22-D9CE-65B20B52219C}"/>
              </a:ext>
            </a:extLst>
          </p:cNvPr>
          <p:cNvSpPr>
            <a:spLocks noChangeArrowheads="1"/>
          </p:cNvSpPr>
          <p:nvPr/>
        </p:nvSpPr>
        <p:spPr bwMode="auto">
          <a:xfrm>
            <a:off x="0" y="5867400"/>
            <a:ext cx="81534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3500" tIns="25400" rIns="63500" bIns="25400">
            <a:spAutoFit/>
          </a:bodyPr>
          <a:lstStyle>
            <a:lvl1pPr marL="342900" indent="-342900"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1363" indent="-246063"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lvl="1" algn="l">
              <a:spcBef>
                <a:spcPct val="30000"/>
              </a:spcBef>
              <a:buSzPct val="75000"/>
              <a:buFont typeface="Wingdings" panose="05000000000000000000" pitchFamily="2" charset="2"/>
              <a:buChar char="Ø"/>
            </a:pPr>
            <a:r>
              <a:rPr lang="en-US" altLang="zh-CN" sz="2800">
                <a:solidFill>
                  <a:srgbClr val="000000"/>
                </a:solidFill>
                <a:ea typeface="宋体" panose="02010600030101010101" pitchFamily="2" charset="-122"/>
              </a:rPr>
              <a:t>8 </a:t>
            </a:r>
            <a:r>
              <a:rPr lang="zh-CN" altLang="en-US" sz="2800">
                <a:solidFill>
                  <a:srgbClr val="000000"/>
                </a:solidFill>
                <a:ea typeface="宋体" panose="02010600030101010101" pitchFamily="2" charset="-122"/>
              </a:rPr>
              <a:t>次请求</a:t>
            </a:r>
            <a:r>
              <a:rPr lang="en-US" altLang="zh-CN" sz="2800">
                <a:solidFill>
                  <a:srgbClr val="000000"/>
                </a:solidFill>
                <a:ea typeface="宋体" panose="02010600030101010101" pitchFamily="2" charset="-122"/>
              </a:rPr>
              <a:t>, 4</a:t>
            </a:r>
            <a:r>
              <a:rPr lang="zh-CN" altLang="en-US" sz="2800">
                <a:solidFill>
                  <a:srgbClr val="000000"/>
                </a:solidFill>
                <a:ea typeface="宋体" panose="02010600030101010101" pitchFamily="2" charset="-122"/>
              </a:rPr>
              <a:t>次失效</a:t>
            </a:r>
            <a:r>
              <a:rPr lang="en-US" altLang="zh-CN" sz="2800">
                <a:solidFill>
                  <a:srgbClr val="000000"/>
                </a:solidFill>
                <a:ea typeface="宋体" panose="02010600030101010101" pitchFamily="2" charset="-122"/>
              </a:rPr>
              <a:t>  (</a:t>
            </a:r>
            <a:r>
              <a:rPr lang="zh-CN" altLang="en-US" sz="2800">
                <a:solidFill>
                  <a:srgbClr val="000000"/>
                </a:solidFill>
                <a:ea typeface="宋体" panose="02010600030101010101" pitchFamily="2" charset="-122"/>
              </a:rPr>
              <a:t>命中率</a:t>
            </a:r>
            <a:r>
              <a:rPr lang="en-US" altLang="zh-CN" sz="2800">
                <a:solidFill>
                  <a:srgbClr val="000000"/>
                </a:solidFill>
                <a:ea typeface="宋体" panose="02010600030101010101" pitchFamily="2" charset="-122"/>
              </a:rPr>
              <a:t>= 0.5,	</a:t>
            </a:r>
            <a:r>
              <a:rPr lang="zh-CN" altLang="en-US" sz="2800">
                <a:solidFill>
                  <a:srgbClr val="000000"/>
                </a:solidFill>
                <a:ea typeface="宋体" panose="02010600030101010101" pitchFamily="2" charset="-122"/>
              </a:rPr>
              <a:t>失效率</a:t>
            </a:r>
            <a:r>
              <a:rPr lang="en-US" altLang="zh-CN" sz="2800">
                <a:solidFill>
                  <a:srgbClr val="000000"/>
                </a:solidFill>
                <a:ea typeface="宋体" panose="02010600030101010101" pitchFamily="2" charset="-122"/>
              </a:rPr>
              <a:t>= 0.5)</a:t>
            </a:r>
          </a:p>
        </p:txBody>
      </p:sp>
      <p:sp>
        <p:nvSpPr>
          <p:cNvPr id="209957" name="TextBox 108">
            <a:extLst>
              <a:ext uri="{FF2B5EF4-FFF2-40B4-BE49-F238E27FC236}">
                <a16:creationId xmlns:a16="http://schemas.microsoft.com/office/drawing/2014/main" id="{A10A0DBA-6E94-B8A6-E1AD-4335F7B59D4C}"/>
              </a:ext>
            </a:extLst>
          </p:cNvPr>
          <p:cNvSpPr txBox="1">
            <a:spLocks noChangeArrowheads="1"/>
          </p:cNvSpPr>
          <p:nvPr/>
        </p:nvSpPr>
        <p:spPr bwMode="auto">
          <a:xfrm>
            <a:off x="1687513" y="1639888"/>
            <a:ext cx="59245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just" defTabSz="457200">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defTabSz="457200">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defTabSz="457200">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defTabSz="457200">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defTabSz="457200">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defTabSz="457200"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2000">
                <a:solidFill>
                  <a:srgbClr val="000000"/>
                </a:solidFill>
                <a:ea typeface="宋体" panose="02010600030101010101" pitchFamily="2" charset="-122"/>
              </a:rPr>
              <a:t>0000   0001   0010   0011  0100   0011  0100  1111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1616966"/>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161696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616967"/>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499"/>
                                          </p:stCondLst>
                                        </p:cTn>
                                        <p:tgtEl>
                                          <p:spTgt spid="1616968"/>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1616970"/>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499"/>
                                          </p:stCondLst>
                                        </p:cTn>
                                        <p:tgtEl>
                                          <p:spTgt spid="1616971"/>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499"/>
                                          </p:stCondLst>
                                        </p:cTn>
                                        <p:tgtEl>
                                          <p:spTgt spid="1616969"/>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161697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616974"/>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nodeType="clickEffect">
                                  <p:stCondLst>
                                    <p:cond delay="0"/>
                                  </p:stCondLst>
                                  <p:childTnLst>
                                    <p:set>
                                      <p:cBhvr>
                                        <p:cTn id="40" dur="1" fill="hold">
                                          <p:stCondLst>
                                            <p:cond delay="499"/>
                                          </p:stCondLst>
                                        </p:cTn>
                                        <p:tgtEl>
                                          <p:spTgt spid="1616972"/>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nodeType="clickEffect">
                                  <p:stCondLst>
                                    <p:cond delay="0"/>
                                  </p:stCondLst>
                                  <p:childTnLst>
                                    <p:set>
                                      <p:cBhvr>
                                        <p:cTn id="44" dur="1" fill="hold">
                                          <p:stCondLst>
                                            <p:cond delay="0"/>
                                          </p:stCondLst>
                                        </p:cTn>
                                        <p:tgtEl>
                                          <p:spTgt spid="161697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616978"/>
                                        </p:tgtEl>
                                        <p:attrNameLst>
                                          <p:attrName>style.visibility</p:attrName>
                                        </p:attrNameLst>
                                      </p:cBhvr>
                                      <p:to>
                                        <p:strVal val="visible"/>
                                      </p:to>
                                    </p:set>
                                  </p:childTnLst>
                                </p:cTn>
                              </p:par>
                            </p:childTnLst>
                          </p:cTn>
                        </p:par>
                      </p:childTnLst>
                    </p:cTn>
                  </p:par>
                  <p:par>
                    <p:cTn id="47" fill="hold" nodeType="clickPar">
                      <p:stCondLst>
                        <p:cond delay="indefinite"/>
                      </p:stCondLst>
                      <p:childTnLst>
                        <p:par>
                          <p:cTn id="48" fill="hold" nodeType="withGroup">
                            <p:stCondLst>
                              <p:cond delay="0"/>
                            </p:stCondLst>
                            <p:childTnLst>
                              <p:par>
                                <p:cTn id="49" presetID="1" presetClass="entr" presetSubtype="0" fill="hold" nodeType="clickEffect">
                                  <p:stCondLst>
                                    <p:cond delay="0"/>
                                  </p:stCondLst>
                                  <p:childTnLst>
                                    <p:set>
                                      <p:cBhvr>
                                        <p:cTn id="50" dur="1" fill="hold">
                                          <p:stCondLst>
                                            <p:cond delay="499"/>
                                          </p:stCondLst>
                                        </p:cTn>
                                        <p:tgtEl>
                                          <p:spTgt spid="1616975"/>
                                        </p:tgtEl>
                                        <p:attrNameLst>
                                          <p:attrName>style.visibility</p:attrName>
                                        </p:attrNameLst>
                                      </p:cBhvr>
                                      <p:to>
                                        <p:strVal val="visible"/>
                                      </p:to>
                                    </p:set>
                                  </p:childTnLst>
                                </p:cTn>
                              </p:par>
                            </p:childTnLst>
                          </p:cTn>
                        </p:par>
                      </p:childTnLst>
                    </p:cTn>
                  </p:par>
                  <p:par>
                    <p:cTn id="51" fill="hold" nodeType="clickPar">
                      <p:stCondLst>
                        <p:cond delay="indefinite"/>
                      </p:stCondLst>
                      <p:childTnLst>
                        <p:par>
                          <p:cTn id="52" fill="hold" nodeType="withGroup">
                            <p:stCondLst>
                              <p:cond delay="0"/>
                            </p:stCondLst>
                            <p:childTnLst>
                              <p:par>
                                <p:cTn id="53" presetID="1" presetClass="entr" presetSubtype="0" fill="hold" nodeType="clickEffect">
                                  <p:stCondLst>
                                    <p:cond delay="0"/>
                                  </p:stCondLst>
                                  <p:childTnLst>
                                    <p:set>
                                      <p:cBhvr>
                                        <p:cTn id="54" dur="1" fill="hold">
                                          <p:stCondLst>
                                            <p:cond delay="499"/>
                                          </p:stCondLst>
                                        </p:cTn>
                                        <p:tgtEl>
                                          <p:spTgt spid="10"/>
                                        </p:tgtEl>
                                        <p:attrNameLst>
                                          <p:attrName>style.visibility</p:attrName>
                                        </p:attrNameLst>
                                      </p:cBhvr>
                                      <p:to>
                                        <p:strVal val="visible"/>
                                      </p:to>
                                    </p:set>
                                  </p:childTnLst>
                                </p:cTn>
                              </p:par>
                            </p:childTnLst>
                          </p:cTn>
                        </p:par>
                      </p:childTnLst>
                    </p:cTn>
                  </p:par>
                  <p:par>
                    <p:cTn id="55" fill="hold" nodeType="clickPar">
                      <p:stCondLst>
                        <p:cond delay="indefinite"/>
                      </p:stCondLst>
                      <p:childTnLst>
                        <p:par>
                          <p:cTn id="56" fill="hold" nodeType="withGroup">
                            <p:stCondLst>
                              <p:cond delay="0"/>
                            </p:stCondLst>
                            <p:childTnLst>
                              <p:par>
                                <p:cTn id="57" presetID="1" presetClass="entr" presetSubtype="0" fill="hold" nodeType="clickEffect">
                                  <p:stCondLst>
                                    <p:cond delay="0"/>
                                  </p:stCondLst>
                                  <p:childTnLst>
                                    <p:set>
                                      <p:cBhvr>
                                        <p:cTn id="58" dur="1" fill="hold">
                                          <p:stCondLst>
                                            <p:cond delay="0"/>
                                          </p:stCondLst>
                                        </p:cTn>
                                        <p:tgtEl>
                                          <p:spTgt spid="1616988"/>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616989"/>
                                        </p:tgtEl>
                                        <p:attrNameLst>
                                          <p:attrName>style.visibility</p:attrName>
                                        </p:attrNameLst>
                                      </p:cBhvr>
                                      <p:to>
                                        <p:strVal val="visible"/>
                                      </p:to>
                                    </p:set>
                                  </p:childTnLst>
                                </p:cTn>
                              </p:par>
                            </p:childTnLst>
                          </p:cTn>
                        </p:par>
                      </p:childTnLst>
                    </p:cTn>
                  </p:par>
                  <p:par>
                    <p:cTn id="61" fill="hold" nodeType="clickPar">
                      <p:stCondLst>
                        <p:cond delay="indefinite"/>
                      </p:stCondLst>
                      <p:childTnLst>
                        <p:par>
                          <p:cTn id="62" fill="hold" nodeType="withGroup">
                            <p:stCondLst>
                              <p:cond delay="0"/>
                            </p:stCondLst>
                            <p:childTnLst>
                              <p:par>
                                <p:cTn id="63" presetID="1" presetClass="entr" presetSubtype="0" fill="hold" nodeType="clickEffect">
                                  <p:stCondLst>
                                    <p:cond delay="0"/>
                                  </p:stCondLst>
                                  <p:childTnLst>
                                    <p:set>
                                      <p:cBhvr>
                                        <p:cTn id="64" dur="1" fill="hold">
                                          <p:stCondLst>
                                            <p:cond delay="499"/>
                                          </p:stCondLst>
                                        </p:cTn>
                                        <p:tgtEl>
                                          <p:spTgt spid="1616986"/>
                                        </p:tgtEl>
                                        <p:attrNameLst>
                                          <p:attrName>style.visibility</p:attrName>
                                        </p:attrNameLst>
                                      </p:cBhvr>
                                      <p:to>
                                        <p:strVal val="visible"/>
                                      </p:to>
                                    </p:set>
                                  </p:childTnLst>
                                </p:cTn>
                              </p:par>
                            </p:childTnLst>
                          </p:cTn>
                        </p:par>
                      </p:childTnLst>
                    </p:cTn>
                  </p:par>
                  <p:par>
                    <p:cTn id="65" fill="hold" nodeType="clickPar">
                      <p:stCondLst>
                        <p:cond delay="indefinite"/>
                      </p:stCondLst>
                      <p:childTnLst>
                        <p:par>
                          <p:cTn id="66" fill="hold" nodeType="withGroup">
                            <p:stCondLst>
                              <p:cond delay="0"/>
                            </p:stCondLst>
                            <p:childTnLst>
                              <p:par>
                                <p:cTn id="67" presetID="1" presetClass="entr" presetSubtype="0" fill="hold" nodeType="clickEffect">
                                  <p:stCondLst>
                                    <p:cond delay="0"/>
                                  </p:stCondLst>
                                  <p:childTnLst>
                                    <p:set>
                                      <p:cBhvr>
                                        <p:cTn id="68" dur="1" fill="hold">
                                          <p:stCondLst>
                                            <p:cond delay="0"/>
                                          </p:stCondLst>
                                        </p:cTn>
                                        <p:tgtEl>
                                          <p:spTgt spid="1616992"/>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1616993"/>
                                        </p:tgtEl>
                                        <p:attrNameLst>
                                          <p:attrName>style.visibility</p:attrName>
                                        </p:attrNameLst>
                                      </p:cBhvr>
                                      <p:to>
                                        <p:strVal val="visible"/>
                                      </p:to>
                                    </p:set>
                                  </p:childTnLst>
                                </p:cTn>
                              </p:par>
                            </p:childTnLst>
                          </p:cTn>
                        </p:par>
                      </p:childTnLst>
                    </p:cTn>
                  </p:par>
                  <p:par>
                    <p:cTn id="71" fill="hold" nodeType="clickPar">
                      <p:stCondLst>
                        <p:cond delay="indefinite"/>
                      </p:stCondLst>
                      <p:childTnLst>
                        <p:par>
                          <p:cTn id="72" fill="hold" nodeType="withGroup">
                            <p:stCondLst>
                              <p:cond delay="0"/>
                            </p:stCondLst>
                            <p:childTnLst>
                              <p:par>
                                <p:cTn id="73" presetID="1" presetClass="entr" presetSubtype="0" fill="hold" nodeType="clickEffect">
                                  <p:stCondLst>
                                    <p:cond delay="0"/>
                                  </p:stCondLst>
                                  <p:childTnLst>
                                    <p:set>
                                      <p:cBhvr>
                                        <p:cTn id="74" dur="1" fill="hold">
                                          <p:stCondLst>
                                            <p:cond delay="499"/>
                                          </p:stCondLst>
                                        </p:cTn>
                                        <p:tgtEl>
                                          <p:spTgt spid="1616990"/>
                                        </p:tgtEl>
                                        <p:attrNameLst>
                                          <p:attrName>style.visibility</p:attrName>
                                        </p:attrNameLst>
                                      </p:cBhvr>
                                      <p:to>
                                        <p:strVal val="visible"/>
                                      </p:to>
                                    </p:set>
                                  </p:childTnLst>
                                </p:cTn>
                              </p:par>
                            </p:childTnLst>
                          </p:cTn>
                        </p:par>
                      </p:childTnLst>
                    </p:cTn>
                  </p:par>
                  <p:par>
                    <p:cTn id="75" fill="hold" nodeType="clickPar">
                      <p:stCondLst>
                        <p:cond delay="indefinite"/>
                      </p:stCondLst>
                      <p:childTnLst>
                        <p:par>
                          <p:cTn id="76" fill="hold" nodeType="withGroup">
                            <p:stCondLst>
                              <p:cond delay="0"/>
                            </p:stCondLst>
                            <p:childTnLst>
                              <p:par>
                                <p:cTn id="77" presetID="1" presetClass="entr" presetSubtype="0" fill="hold" nodeType="clickEffect">
                                  <p:stCondLst>
                                    <p:cond delay="0"/>
                                  </p:stCondLst>
                                  <p:childTnLst>
                                    <p:set>
                                      <p:cBhvr>
                                        <p:cTn id="78" dur="1" fill="hold">
                                          <p:stCondLst>
                                            <p:cond delay="0"/>
                                          </p:stCondLst>
                                        </p:cTn>
                                        <p:tgtEl>
                                          <p:spTgt spid="1616995"/>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1616996"/>
                                        </p:tgtEl>
                                        <p:attrNameLst>
                                          <p:attrName>style.visibility</p:attrName>
                                        </p:attrNameLst>
                                      </p:cBhvr>
                                      <p:to>
                                        <p:strVal val="visible"/>
                                      </p:to>
                                    </p:set>
                                  </p:childTnLst>
                                </p:cTn>
                              </p:par>
                            </p:childTnLst>
                          </p:cTn>
                        </p:par>
                      </p:childTnLst>
                    </p:cTn>
                  </p:par>
                  <p:par>
                    <p:cTn id="81" fill="hold" nodeType="clickPar">
                      <p:stCondLst>
                        <p:cond delay="indefinite"/>
                      </p:stCondLst>
                      <p:childTnLst>
                        <p:par>
                          <p:cTn id="82" fill="hold" nodeType="withGroup">
                            <p:stCondLst>
                              <p:cond delay="0"/>
                            </p:stCondLst>
                            <p:childTnLst>
                              <p:par>
                                <p:cTn id="83" presetID="1" presetClass="entr" presetSubtype="0" fill="hold" nodeType="clickEffect">
                                  <p:stCondLst>
                                    <p:cond delay="0"/>
                                  </p:stCondLst>
                                  <p:childTnLst>
                                    <p:set>
                                      <p:cBhvr>
                                        <p:cTn id="84" dur="1" fill="hold">
                                          <p:stCondLst>
                                            <p:cond delay="499"/>
                                          </p:stCondLst>
                                        </p:cTn>
                                        <p:tgtEl>
                                          <p:spTgt spid="1616997"/>
                                        </p:tgtEl>
                                        <p:attrNameLst>
                                          <p:attrName>style.visibility</p:attrName>
                                        </p:attrNameLst>
                                      </p:cBhvr>
                                      <p:to>
                                        <p:strVal val="visible"/>
                                      </p:to>
                                    </p:set>
                                  </p:childTnLst>
                                </p:cTn>
                              </p:par>
                            </p:childTnLst>
                          </p:cTn>
                        </p:par>
                      </p:childTnLst>
                    </p:cTn>
                  </p:par>
                  <p:par>
                    <p:cTn id="85" fill="hold" nodeType="clickPar">
                      <p:stCondLst>
                        <p:cond delay="indefinite"/>
                      </p:stCondLst>
                      <p:childTnLst>
                        <p:par>
                          <p:cTn id="86" fill="hold" nodeType="withGroup">
                            <p:stCondLst>
                              <p:cond delay="0"/>
                            </p:stCondLst>
                            <p:childTnLst>
                              <p:par>
                                <p:cTn id="87" presetID="1" presetClass="entr" presetSubtype="0" fill="hold" nodeType="clickEffect">
                                  <p:stCondLst>
                                    <p:cond delay="0"/>
                                  </p:stCondLst>
                                  <p:childTnLst>
                                    <p:set>
                                      <p:cBhvr>
                                        <p:cTn id="88" dur="1" fill="hold">
                                          <p:stCondLst>
                                            <p:cond delay="499"/>
                                          </p:stCondLst>
                                        </p:cTn>
                                        <p:tgtEl>
                                          <p:spTgt spid="11"/>
                                        </p:tgtEl>
                                        <p:attrNameLst>
                                          <p:attrName>style.visibility</p:attrName>
                                        </p:attrNameLst>
                                      </p:cBhvr>
                                      <p:to>
                                        <p:strVal val="visible"/>
                                      </p:to>
                                    </p:set>
                                  </p:childTnLst>
                                </p:cTn>
                              </p:par>
                            </p:childTnLst>
                          </p:cTn>
                        </p:par>
                      </p:childTnLst>
                    </p:cTn>
                  </p:par>
                  <p:par>
                    <p:cTn id="89" fill="hold" nodeType="clickPar">
                      <p:stCondLst>
                        <p:cond delay="indefinite"/>
                      </p:stCondLst>
                      <p:childTnLst>
                        <p:par>
                          <p:cTn id="90" fill="hold" nodeType="withGroup">
                            <p:stCondLst>
                              <p:cond delay="0"/>
                            </p:stCondLst>
                            <p:childTnLst>
                              <p:par>
                                <p:cTn id="91" presetID="1" presetClass="entr" presetSubtype="0" fill="hold" nodeType="clickEffect">
                                  <p:stCondLst>
                                    <p:cond delay="0"/>
                                  </p:stCondLst>
                                  <p:childTnLst>
                                    <p:set>
                                      <p:cBhvr>
                                        <p:cTn id="92" dur="1" fill="hold">
                                          <p:stCondLst>
                                            <p:cond delay="0"/>
                                          </p:stCondLst>
                                        </p:cTn>
                                        <p:tgtEl>
                                          <p:spTgt spid="16170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6965" grpId="0" autoUpdateAnimBg="0"/>
      <p:bldP spid="1616966" grpId="0" autoUpdateAnimBg="0"/>
      <p:bldP spid="1616967" grpId="0"/>
      <p:bldP spid="1616968" grpId="0" autoUpdateAnimBg="0"/>
      <p:bldP spid="1616969" grpId="0" autoUpdateAnimBg="0"/>
      <p:bldP spid="1616970" grpId="0"/>
      <p:bldP spid="1616971" grpId="0" autoUpdateAnimBg="0"/>
      <p:bldP spid="1616972" grpId="0" autoUpdateAnimBg="0"/>
      <p:bldP spid="1616973" grpId="0"/>
      <p:bldP spid="1616974" grpId="0"/>
      <p:bldP spid="1616975" grpId="0" autoUpdateAnimBg="0"/>
      <p:bldP spid="1616977" grpId="0"/>
      <p:bldP spid="1616978" grpId="0"/>
      <p:bldP spid="1616986" grpId="0" autoUpdateAnimBg="0"/>
      <p:bldP spid="1616988" grpId="0"/>
      <p:bldP spid="1616989" grpId="0"/>
      <p:bldP spid="1616990" grpId="0" autoUpdateAnimBg="0"/>
      <p:bldP spid="1616992" grpId="0"/>
      <p:bldP spid="1616993" grpId="0"/>
      <p:bldP spid="1616995" grpId="0"/>
      <p:bldP spid="1616996" grpId="0"/>
      <p:bldP spid="1616997" grpId="0" autoUpdateAnimBg="0"/>
      <p:bldP spid="1617006" grpId="0"/>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A191B1-637F-5062-9CE0-D3CF6EF96BD0}"/>
              </a:ext>
            </a:extLst>
          </p:cNvPr>
          <p:cNvSpPr>
            <a:spLocks noGrp="1"/>
          </p:cNvSpPr>
          <p:nvPr>
            <p:ph type="title"/>
          </p:nvPr>
        </p:nvSpPr>
        <p:spPr/>
        <p:txBody>
          <a:bodyPr/>
          <a:lstStyle/>
          <a:p>
            <a:r>
              <a:rPr lang="zh-CN" altLang="en-US" dirty="0"/>
              <a:t>替换策略</a:t>
            </a:r>
          </a:p>
        </p:txBody>
      </p:sp>
      <p:sp>
        <p:nvSpPr>
          <p:cNvPr id="3" name="内容占位符 2">
            <a:extLst>
              <a:ext uri="{FF2B5EF4-FFF2-40B4-BE49-F238E27FC236}">
                <a16:creationId xmlns:a16="http://schemas.microsoft.com/office/drawing/2014/main" id="{616EC70E-7B73-628E-FE5B-91149862620A}"/>
              </a:ext>
            </a:extLst>
          </p:cNvPr>
          <p:cNvSpPr>
            <a:spLocks noGrp="1"/>
          </p:cNvSpPr>
          <p:nvPr>
            <p:ph idx="1"/>
          </p:nvPr>
        </p:nvSpPr>
        <p:spPr/>
        <p:txBody>
          <a:bodyPr/>
          <a:lstStyle/>
          <a:p>
            <a:r>
              <a:rPr kumimoji="1" lang="zh-CN" altLang="en-US"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a:t>
            </a:r>
            <a:r>
              <a:rPr kumimoji="1" lang="en-US" altLang="zh-CN"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1</a:t>
            </a:r>
            <a:r>
              <a:rPr kumimoji="1" lang="zh-CN" altLang="en-US"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）随机数替换算法</a:t>
            </a:r>
            <a:endParaRPr kumimoji="1" lang="en-US" altLang="zh-CN" kern="1200" dirty="0">
              <a:solidFill>
                <a:srgbClr val="C00000"/>
              </a:solidFill>
              <a:latin typeface="宋体" panose="02010600030101010101" pitchFamily="2" charset="-122"/>
              <a:ea typeface="宋体" panose="02010600030101010101" pitchFamily="2" charset="-122"/>
            </a:endParaRPr>
          </a:p>
          <a:p>
            <a:pPr lvl="1"/>
            <a:r>
              <a:rPr kumimoji="1" lang="zh-CN" altLang="en-US"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rPr>
              <a:t>当需要找替换块时，产生一个随机数，它就是被替换的块号。</a:t>
            </a:r>
            <a:endParaRPr kumimoji="1" lang="en-US" altLang="zh-CN" kern="1200" dirty="0">
              <a:latin typeface="宋体" panose="02010600030101010101" pitchFamily="2" charset="-122"/>
              <a:ea typeface="宋体" panose="02010600030101010101" pitchFamily="2" charset="-122"/>
            </a:endParaRPr>
          </a:p>
          <a:p>
            <a:pPr lvl="1"/>
            <a:r>
              <a:rPr kumimoji="1" lang="zh-CN" altLang="en-US"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rPr>
              <a:t>这种算法完全不反映程序的局部性特点，只是算法简单、实现容易。</a:t>
            </a:r>
            <a:endParaRPr kumimoji="1" lang="en-US" altLang="zh-CN"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endParaRPr>
          </a:p>
          <a:p>
            <a:pPr lvl="1"/>
            <a:r>
              <a:rPr kumimoji="1" lang="zh-CN" altLang="en-US"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rPr>
              <a:t>结论：不是一个好的算法。</a:t>
            </a:r>
            <a:endParaRPr kumimoji="1" lang="en-US" altLang="zh-CN"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endParaRPr>
          </a:p>
          <a:p>
            <a:r>
              <a:rPr kumimoji="1" lang="zh-CN" altLang="en-US"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a:t>
            </a:r>
            <a:r>
              <a:rPr kumimoji="1" lang="en-US" altLang="zh-CN"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2</a:t>
            </a:r>
            <a:r>
              <a:rPr kumimoji="1" lang="zh-CN" altLang="en-US"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a:t>
            </a:r>
            <a:r>
              <a:rPr kumimoji="1" lang="en-US" altLang="zh-CN"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FIFO</a:t>
            </a:r>
            <a:r>
              <a:rPr kumimoji="1" lang="zh-CN" altLang="en-US"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算法（先进先出）</a:t>
            </a:r>
            <a:endParaRPr kumimoji="1" lang="en-US" altLang="zh-CN"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endParaRPr>
          </a:p>
          <a:p>
            <a:pPr lvl="1"/>
            <a:r>
              <a:rPr kumimoji="1" lang="zh-CN" altLang="en-US" sz="2000"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rPr>
              <a:t>总是把一组中最先调入 </a:t>
            </a:r>
            <a:r>
              <a:rPr kumimoji="1" lang="en-US" altLang="zh-CN" sz="2000"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rPr>
              <a:t>Cache</a:t>
            </a:r>
            <a:r>
              <a:rPr kumimoji="1" lang="zh-CN" altLang="en-US" sz="2000"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rPr>
              <a:t>存储器的字块替换出去，它不需要随时记录各个字块的使用情况，所以实现容易，开销小。</a:t>
            </a:r>
            <a:endParaRPr kumimoji="1" lang="en-US" altLang="zh-CN" sz="2000"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endParaRPr>
          </a:p>
          <a:p>
            <a:pPr lvl="1"/>
            <a:r>
              <a:rPr kumimoji="1" lang="zh-CN" altLang="en-US" sz="2000"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rPr>
              <a:t>缺点：它没有根据访存局部性原理，最早调入的块可能是以后还要用到的，或者是经常用到的。</a:t>
            </a:r>
            <a:endParaRPr kumimoji="1" lang="zh-CN" altLang="en-US"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endParaRPr>
          </a:p>
          <a:p>
            <a:r>
              <a:rPr kumimoji="1" lang="zh-CN" altLang="en-US"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a:t>
            </a:r>
            <a:r>
              <a:rPr kumimoji="1" lang="en-US" altLang="zh-CN"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3</a:t>
            </a:r>
            <a:r>
              <a:rPr kumimoji="1" lang="zh-CN" altLang="en-US"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a:t>
            </a:r>
            <a:r>
              <a:rPr kumimoji="1" lang="en-US" altLang="zh-CN"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LRU</a:t>
            </a:r>
            <a:r>
              <a:rPr kumimoji="1" lang="zh-CN" altLang="en-US"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rPr>
              <a:t>算法（近期最少使用法）</a:t>
            </a:r>
            <a:endParaRPr kumimoji="1" lang="en-US" altLang="zh-CN" sz="2400" b="1" i="0" u="none" strike="noStrike" kern="1200" cap="none" spc="0" normalizeH="0" baseline="0" noProof="0" dirty="0">
              <a:ln>
                <a:noFill/>
              </a:ln>
              <a:solidFill>
                <a:srgbClr val="C00000"/>
              </a:solidFill>
              <a:uLnTx/>
              <a:uFillTx/>
              <a:latin typeface="宋体" panose="02010600030101010101" pitchFamily="2" charset="-122"/>
              <a:ea typeface="宋体" panose="02010600030101010101" pitchFamily="2" charset="-122"/>
            </a:endParaRPr>
          </a:p>
          <a:p>
            <a:pPr lvl="1"/>
            <a:r>
              <a:rPr kumimoji="1" lang="zh-CN" altLang="en-US"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rPr>
              <a:t>把</a:t>
            </a:r>
            <a:r>
              <a:rPr kumimoji="1" lang="en-US" altLang="zh-CN"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rPr>
              <a:t>Cache</a:t>
            </a:r>
            <a:r>
              <a:rPr kumimoji="1" lang="zh-CN" altLang="en-US" b="1" i="0" u="none" strike="noStrike" kern="1200" cap="none" spc="0" normalizeH="0" baseline="0" noProof="0" dirty="0">
                <a:ln>
                  <a:noFill/>
                </a:ln>
                <a:uLnTx/>
                <a:uFillTx/>
                <a:latin typeface="宋体" panose="02010600030101010101" pitchFamily="2" charset="-122"/>
                <a:ea typeface="宋体" panose="02010600030101010101" pitchFamily="2" charset="-122"/>
                <a:cs typeface="+mn-cs"/>
              </a:rPr>
              <a:t>中近期最少使用的块替换出去。</a:t>
            </a:r>
            <a:endParaRPr lang="zh-CN" altLang="en-US" sz="1800" dirty="0"/>
          </a:p>
        </p:txBody>
      </p:sp>
    </p:spTree>
    <p:extLst>
      <p:ext uri="{BB962C8B-B14F-4D97-AF65-F5344CB8AC3E}">
        <p14:creationId xmlns:p14="http://schemas.microsoft.com/office/powerpoint/2010/main" val="123409765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1C3D7E14-F5BE-9B39-6FFB-E976EC9CF0BC}"/>
              </a:ext>
            </a:extLst>
          </p:cNvPr>
          <p:cNvSpPr txBox="1"/>
          <p:nvPr>
            <p:custDataLst>
              <p:tags r:id="rId2"/>
            </p:custDataLst>
          </p:nvPr>
        </p:nvSpPr>
        <p:spPr>
          <a:xfrm>
            <a:off x="914400" y="885855"/>
            <a:ext cx="7315200" cy="2143125"/>
          </a:xfrm>
          <a:prstGeom prst="rect">
            <a:avLst/>
          </a:prstGeom>
          <a:noFill/>
        </p:spPr>
        <p:txBody>
          <a:bodyPr vert="horz" wrap="square" rtlCol="0" anchor="ctr" anchorCtr="0">
            <a:noAutofit/>
          </a:bodyPr>
          <a:lstStyle/>
          <a:p>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矩形: 圆角 6">
            <a:extLst>
              <a:ext uri="{FF2B5EF4-FFF2-40B4-BE49-F238E27FC236}">
                <a16:creationId xmlns:a16="http://schemas.microsoft.com/office/drawing/2014/main" id="{23C5705F-6790-8DC3-47A0-43962FE0D87A}"/>
              </a:ext>
            </a:extLst>
          </p:cNvPr>
          <p:cNvSpPr/>
          <p:nvPr>
            <p:custDataLst>
              <p:tags r:id="rId3"/>
            </p:custDataLst>
          </p:nvPr>
        </p:nvSpPr>
        <p:spPr bwMode="auto">
          <a:xfrm>
            <a:off x="6336323" y="6041285"/>
            <a:ext cx="1543050" cy="411480"/>
          </a:xfrm>
          <a:prstGeom prst="roundRect">
            <a:avLst/>
          </a:prstGeom>
          <a:solidFill>
            <a:srgbClr val="808080"/>
          </a:solidFill>
          <a:ln w="38100"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zh-CN" altLang="en-US" sz="1600" b="1" i="0" u="none" strike="noStrike" cap="none" normalizeH="0" baseline="0">
                <a:ln>
                  <a:noFill/>
                </a:ln>
                <a:solidFill>
                  <a:srgbClr val="FFFFFF"/>
                </a:solidFill>
                <a:effectLst/>
                <a:latin typeface="Microsoft Yahei" panose="020B0503020204020204" pitchFamily="34" charset="-122"/>
                <a:ea typeface="Microsoft Yahei" panose="020B0503020204020204" pitchFamily="34" charset="-122"/>
                <a:sym typeface="Microsoft Yahei" panose="020B0503020204020204" pitchFamily="34" charset="-122"/>
              </a:rPr>
              <a:t>作答</a:t>
            </a:r>
          </a:p>
        </p:txBody>
      </p:sp>
      <p:sp>
        <p:nvSpPr>
          <p:cNvPr id="13" name="标题 1">
            <a:extLst>
              <a:ext uri="{FF2B5EF4-FFF2-40B4-BE49-F238E27FC236}">
                <a16:creationId xmlns:a16="http://schemas.microsoft.com/office/drawing/2014/main" id="{C3521066-51F9-CCF0-34F3-D1446C76D4F4}"/>
              </a:ext>
            </a:extLst>
          </p:cNvPr>
          <p:cNvSpPr txBox="1">
            <a:spLocks/>
          </p:cNvSpPr>
          <p:nvPr/>
        </p:nvSpPr>
        <p:spPr>
          <a:xfrm>
            <a:off x="357018" y="686533"/>
            <a:ext cx="7592093" cy="762000"/>
          </a:xfrm>
          <a:prstGeom prst="rect">
            <a:avLst/>
          </a:prstGeom>
        </p:spPr>
        <p:txBody>
          <a:bodyPr>
            <a:normAutofit fontScale="97500"/>
          </a:bodyPr>
          <a:lst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r>
              <a:rPr lang="zh-CN" altLang="en-US" kern="0" dirty="0"/>
              <a:t>练习题</a:t>
            </a:r>
            <a:r>
              <a:rPr lang="en-US" altLang="zh-CN" kern="0" dirty="0"/>
              <a:t> </a:t>
            </a:r>
            <a:r>
              <a:rPr lang="zh-CN" altLang="en-US" kern="0" dirty="0"/>
              <a:t>紧密循环</a:t>
            </a:r>
            <a:r>
              <a:rPr lang="en-US" altLang="zh-CN" kern="0" dirty="0"/>
              <a:t>cache</a:t>
            </a:r>
            <a:r>
              <a:rPr lang="zh-CN" altLang="en-US" kern="0" dirty="0"/>
              <a:t>命中率计算</a:t>
            </a:r>
          </a:p>
        </p:txBody>
      </p:sp>
      <p:sp>
        <p:nvSpPr>
          <p:cNvPr id="14" name="内容占位符 2">
            <a:extLst>
              <a:ext uri="{FF2B5EF4-FFF2-40B4-BE49-F238E27FC236}">
                <a16:creationId xmlns:a16="http://schemas.microsoft.com/office/drawing/2014/main" id="{449144A0-B39E-991B-07DC-B9B7AD15A625}"/>
              </a:ext>
            </a:extLst>
          </p:cNvPr>
          <p:cNvSpPr txBox="1">
            <a:spLocks/>
          </p:cNvSpPr>
          <p:nvPr/>
        </p:nvSpPr>
        <p:spPr>
          <a:xfrm>
            <a:off x="396875" y="1612930"/>
            <a:ext cx="7896225" cy="4972050"/>
          </a:xfrm>
          <a:prstGeom prst="rect">
            <a:avLst/>
          </a:prstGeom>
        </p:spPr>
        <p:txBody>
          <a:bodyPr/>
          <a:lstStyle>
            <a:lvl1pPr marL="342900" indent="-342900" algn="l" rtl="0" eaLnBrk="1" fontAlgn="base" hangingPunct="1">
              <a:spcBef>
                <a:spcPct val="20000"/>
              </a:spcBef>
              <a:spcAft>
                <a:spcPct val="0"/>
              </a:spcAft>
              <a:buClr>
                <a:srgbClr val="99000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99000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r>
              <a:rPr lang="zh-CN" altLang="en-US" kern="0" dirty="0"/>
              <a:t>硬件假设：</a:t>
            </a:r>
            <a:endParaRPr lang="en-US" altLang="zh-CN" kern="0" dirty="0"/>
          </a:p>
          <a:p>
            <a:pPr lvl="1"/>
            <a:r>
              <a:rPr lang="zh-CN" altLang="en-US" b="0" kern="0" dirty="0"/>
              <a:t>块大小：</a:t>
            </a:r>
            <a:r>
              <a:rPr lang="en-US" altLang="zh-CN" b="0" kern="0" dirty="0"/>
              <a:t>16</a:t>
            </a:r>
            <a:r>
              <a:rPr lang="zh-CN" altLang="en-US" b="0" kern="0" dirty="0"/>
              <a:t>字节</a:t>
            </a:r>
            <a:endParaRPr lang="en-US" altLang="zh-CN" b="0" kern="0" dirty="0"/>
          </a:p>
          <a:p>
            <a:pPr lvl="1"/>
            <a:r>
              <a:rPr lang="en-US" altLang="zh-CN" b="0" kern="0" dirty="0" err="1"/>
              <a:t>Sizeof</a:t>
            </a:r>
            <a:r>
              <a:rPr lang="en-US" altLang="zh-CN" b="0" kern="0" dirty="0"/>
              <a:t>(int)=4</a:t>
            </a:r>
          </a:p>
          <a:p>
            <a:pPr lvl="1"/>
            <a:r>
              <a:rPr lang="en-US" altLang="zh-CN" b="0" kern="0" dirty="0"/>
              <a:t>Cache</a:t>
            </a:r>
            <a:r>
              <a:rPr lang="zh-CN" altLang="en-US" b="0" kern="0" dirty="0"/>
              <a:t>大小</a:t>
            </a:r>
            <a:r>
              <a:rPr lang="en-US" altLang="zh-CN" b="0" kern="0" dirty="0"/>
              <a:t>1024</a:t>
            </a:r>
            <a:r>
              <a:rPr lang="zh-CN" altLang="en-US" b="0" kern="0" dirty="0"/>
              <a:t>字节</a:t>
            </a:r>
            <a:endParaRPr lang="en-US" altLang="zh-CN" b="0" kern="0" dirty="0"/>
          </a:p>
          <a:p>
            <a:r>
              <a:rPr lang="zh-CN" altLang="en-US" kern="0" dirty="0"/>
              <a:t>计算：</a:t>
            </a:r>
            <a:endParaRPr lang="en-US" altLang="zh-CN" kern="0" dirty="0"/>
          </a:p>
          <a:p>
            <a:pPr marL="800011" lvl="1" indent="-457200">
              <a:buFont typeface="+mj-lt"/>
              <a:buAutoNum type="alphaUcPeriod"/>
            </a:pPr>
            <a:r>
              <a:rPr lang="zh-CN" altLang="en-US" b="0" kern="0" dirty="0"/>
              <a:t>读总数</a:t>
            </a:r>
            <a:endParaRPr lang="en-US" altLang="zh-CN" b="0" kern="0" dirty="0"/>
          </a:p>
          <a:p>
            <a:pPr marL="800011" lvl="1" indent="-457200">
              <a:buFont typeface="+mj-lt"/>
              <a:buAutoNum type="alphaUcPeriod"/>
            </a:pPr>
            <a:r>
              <a:rPr lang="en-US" altLang="zh-CN" b="0" kern="0" dirty="0"/>
              <a:t>Cache</a:t>
            </a:r>
            <a:r>
              <a:rPr lang="zh-CN" altLang="en-US" b="0" kern="0" dirty="0"/>
              <a:t>不命中的读总数</a:t>
            </a:r>
            <a:endParaRPr lang="en-US" altLang="zh-CN" b="0" kern="0" dirty="0"/>
          </a:p>
          <a:p>
            <a:pPr marL="800011" lvl="1" indent="-457200">
              <a:buFont typeface="+mj-lt"/>
              <a:buAutoNum type="alphaUcPeriod"/>
            </a:pPr>
            <a:r>
              <a:rPr lang="zh-CN" altLang="en-US" b="0" kern="0" dirty="0"/>
              <a:t>不命中率</a:t>
            </a:r>
          </a:p>
        </p:txBody>
      </p:sp>
      <p:sp>
        <p:nvSpPr>
          <p:cNvPr id="16" name="矩形 15">
            <a:extLst>
              <a:ext uri="{FF2B5EF4-FFF2-40B4-BE49-F238E27FC236}">
                <a16:creationId xmlns:a16="http://schemas.microsoft.com/office/drawing/2014/main" id="{FA540FAB-F9D4-B305-7F9F-18685D05DB29}"/>
              </a:ext>
            </a:extLst>
          </p:cNvPr>
          <p:cNvSpPr/>
          <p:nvPr/>
        </p:nvSpPr>
        <p:spPr>
          <a:xfrm>
            <a:off x="5652120" y="2455719"/>
            <a:ext cx="3240360" cy="3024336"/>
          </a:xfrm>
          <a:prstGeom prst="rect">
            <a:avLst/>
          </a:prstGeom>
          <a:scene3d>
            <a:camera prst="orthographicFront"/>
            <a:lightRig rig="threePt" dir="t"/>
          </a:scene3d>
          <a:sp3d>
            <a:bevelT prst="relaxedInset"/>
          </a:sp3d>
        </p:spPr>
        <p:style>
          <a:lnRef idx="1">
            <a:schemeClr val="accent1"/>
          </a:lnRef>
          <a:fillRef idx="2">
            <a:schemeClr val="accent1"/>
          </a:fillRef>
          <a:effectRef idx="1">
            <a:schemeClr val="accent1"/>
          </a:effectRef>
          <a:fontRef idx="minor">
            <a:schemeClr val="dk1"/>
          </a:fontRef>
        </p:style>
        <p:txBody>
          <a:bodyPr rtlCol="0" anchor="ctr"/>
          <a:lstStyle/>
          <a:p>
            <a:pPr>
              <a:tabLst>
                <a:tab pos="457200" algn="l"/>
              </a:tabLst>
            </a:pPr>
            <a:r>
              <a:rPr lang="en-US" altLang="zh-CN" sz="1100" dirty="0">
                <a:latin typeface="Courier New" charset="0"/>
              </a:rPr>
              <a:t>Struct </a:t>
            </a:r>
            <a:r>
              <a:rPr lang="en-US" altLang="zh-CN" sz="1100" dirty="0" err="1">
                <a:latin typeface="Courier New" charset="0"/>
              </a:rPr>
              <a:t>algae_position</a:t>
            </a:r>
            <a:r>
              <a:rPr lang="en-US" altLang="zh-CN" sz="1100" dirty="0">
                <a:latin typeface="Courier New" charset="0"/>
              </a:rPr>
              <a:t>{</a:t>
            </a:r>
          </a:p>
          <a:p>
            <a:pPr>
              <a:tabLst>
                <a:tab pos="457200" algn="l"/>
              </a:tabLst>
            </a:pPr>
            <a:r>
              <a:rPr lang="en-US" altLang="zh-CN" sz="1100" dirty="0">
                <a:latin typeface="Courier New" charset="0"/>
              </a:rPr>
              <a:t>	int </a:t>
            </a:r>
            <a:r>
              <a:rPr lang="en-US" altLang="zh-CN" sz="1100" dirty="0" err="1">
                <a:latin typeface="Courier New" charset="0"/>
              </a:rPr>
              <a:t>x,y</a:t>
            </a:r>
            <a:r>
              <a:rPr lang="en-US" altLang="zh-CN" sz="1100" dirty="0">
                <a:latin typeface="Courier New" charset="0"/>
              </a:rPr>
              <a:t>;</a:t>
            </a:r>
          </a:p>
          <a:p>
            <a:pPr>
              <a:tabLst>
                <a:tab pos="457200" algn="l"/>
              </a:tabLst>
            </a:pPr>
            <a:r>
              <a:rPr lang="en-US" altLang="zh-CN" sz="1100" dirty="0">
                <a:latin typeface="Courier New" charset="0"/>
              </a:rPr>
              <a:t>}</a:t>
            </a:r>
          </a:p>
          <a:p>
            <a:pPr>
              <a:tabLst>
                <a:tab pos="457200" algn="l"/>
              </a:tabLst>
            </a:pPr>
            <a:r>
              <a:rPr lang="en-US" altLang="zh-CN" sz="1100" dirty="0">
                <a:latin typeface="Courier New" charset="0"/>
              </a:rPr>
              <a:t>Struct </a:t>
            </a:r>
            <a:r>
              <a:rPr lang="en-US" altLang="zh-CN" sz="1100" dirty="0" err="1">
                <a:latin typeface="Courier New" charset="0"/>
              </a:rPr>
              <a:t>algae_position</a:t>
            </a:r>
            <a:r>
              <a:rPr lang="en-US" altLang="zh-CN" sz="1100" dirty="0">
                <a:latin typeface="Courier New" charset="0"/>
              </a:rPr>
              <a:t> grid[16][16];</a:t>
            </a:r>
          </a:p>
          <a:p>
            <a:pPr>
              <a:tabLst>
                <a:tab pos="457200" algn="l"/>
              </a:tabLst>
            </a:pPr>
            <a:r>
              <a:rPr lang="en-US" altLang="zh-CN" sz="1100" dirty="0">
                <a:latin typeface="Courier New" charset="0"/>
              </a:rPr>
              <a:t>Int </a:t>
            </a:r>
            <a:r>
              <a:rPr lang="en-US" altLang="zh-CN" sz="1100" dirty="0" err="1">
                <a:latin typeface="Courier New" charset="0"/>
              </a:rPr>
              <a:t>total_x</a:t>
            </a:r>
            <a:r>
              <a:rPr lang="en-US" altLang="zh-CN" sz="1100" dirty="0">
                <a:latin typeface="Courier New" charset="0"/>
              </a:rPr>
              <a:t>=0, </a:t>
            </a:r>
            <a:r>
              <a:rPr lang="en-US" altLang="zh-CN" sz="1100" dirty="0" err="1">
                <a:latin typeface="Courier New" charset="0"/>
              </a:rPr>
              <a:t>total_y</a:t>
            </a:r>
            <a:r>
              <a:rPr lang="en-US" altLang="zh-CN" sz="1100" dirty="0">
                <a:latin typeface="Courier New" charset="0"/>
              </a:rPr>
              <a:t>=0;</a:t>
            </a:r>
          </a:p>
          <a:p>
            <a:pPr>
              <a:tabLst>
                <a:tab pos="457200" algn="l"/>
              </a:tabLst>
            </a:pPr>
            <a:r>
              <a:rPr lang="en-US" altLang="zh-CN" sz="1100" dirty="0">
                <a:latin typeface="Courier New" charset="0"/>
              </a:rPr>
              <a:t>Int </a:t>
            </a:r>
            <a:r>
              <a:rPr lang="en-US" altLang="zh-CN" sz="1100" dirty="0" err="1">
                <a:latin typeface="Courier New" charset="0"/>
              </a:rPr>
              <a:t>I,j</a:t>
            </a:r>
            <a:r>
              <a:rPr lang="en-US" altLang="zh-CN" sz="1100" dirty="0">
                <a:latin typeface="Courier New" charset="0"/>
              </a:rPr>
              <a:t>;</a:t>
            </a:r>
          </a:p>
          <a:p>
            <a:pPr>
              <a:tabLst>
                <a:tab pos="457200" algn="l"/>
              </a:tabLst>
            </a:pPr>
            <a:endParaRPr lang="en-US" altLang="zh-CN" sz="1100" dirty="0">
              <a:latin typeface="Courier New" charset="0"/>
            </a:endParaRPr>
          </a:p>
          <a:p>
            <a:pPr>
              <a:tabLst>
                <a:tab pos="457200" algn="l"/>
              </a:tabLst>
            </a:pPr>
            <a:r>
              <a:rPr lang="en-US" altLang="zh-CN" sz="1100" dirty="0">
                <a:latin typeface="Courier New" charset="0"/>
              </a:rPr>
              <a:t>For(</a:t>
            </a:r>
            <a:r>
              <a:rPr lang="en-US" altLang="zh-CN" sz="1100" dirty="0" err="1">
                <a:latin typeface="Courier New" charset="0"/>
              </a:rPr>
              <a:t>i</a:t>
            </a:r>
            <a:r>
              <a:rPr lang="en-US" altLang="zh-CN" sz="1100" dirty="0">
                <a:latin typeface="Courier New" charset="0"/>
              </a:rPr>
              <a:t>=0;i&lt;16;i++){</a:t>
            </a:r>
          </a:p>
          <a:p>
            <a:pPr>
              <a:tabLst>
                <a:tab pos="457200" algn="l"/>
              </a:tabLst>
            </a:pPr>
            <a:r>
              <a:rPr lang="en-US" altLang="zh-CN" sz="1100" dirty="0">
                <a:latin typeface="Courier New" charset="0"/>
              </a:rPr>
              <a:t>	for(j=0;j&lt;16;j++){</a:t>
            </a:r>
          </a:p>
          <a:p>
            <a:pPr>
              <a:tabLst>
                <a:tab pos="457200" algn="l"/>
              </a:tabLst>
            </a:pPr>
            <a:r>
              <a:rPr lang="en-US" altLang="zh-CN" sz="1100" dirty="0">
                <a:latin typeface="Courier New" charset="0"/>
              </a:rPr>
              <a:t>	    </a:t>
            </a:r>
            <a:r>
              <a:rPr lang="en-US" altLang="zh-CN" sz="1100" dirty="0" err="1">
                <a:latin typeface="Courier New" charset="0"/>
              </a:rPr>
              <a:t>total_x</a:t>
            </a:r>
            <a:r>
              <a:rPr lang="en-US" altLang="zh-CN" sz="1100" dirty="0">
                <a:latin typeface="Courier New" charset="0"/>
              </a:rPr>
              <a:t>+=grid[</a:t>
            </a:r>
            <a:r>
              <a:rPr lang="en-US" altLang="zh-CN" sz="1100" dirty="0" err="1">
                <a:latin typeface="Courier New" charset="0"/>
              </a:rPr>
              <a:t>i</a:t>
            </a:r>
            <a:r>
              <a:rPr lang="en-US" altLang="zh-CN" sz="1100" dirty="0">
                <a:latin typeface="Courier New" charset="0"/>
              </a:rPr>
              <a:t>][j].x;</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a:t>
            </a:r>
          </a:p>
          <a:p>
            <a:pPr>
              <a:tabLst>
                <a:tab pos="457200" algn="l"/>
              </a:tabLst>
            </a:pPr>
            <a:r>
              <a:rPr lang="en-US" altLang="zh-CN" sz="1100" dirty="0">
                <a:latin typeface="Courier New" charset="0"/>
              </a:rPr>
              <a:t>For(</a:t>
            </a:r>
            <a:r>
              <a:rPr lang="en-US" altLang="zh-CN" sz="1100" dirty="0" err="1">
                <a:latin typeface="Courier New" charset="0"/>
              </a:rPr>
              <a:t>i</a:t>
            </a:r>
            <a:r>
              <a:rPr lang="en-US" altLang="zh-CN" sz="1100" dirty="0">
                <a:latin typeface="Courier New" charset="0"/>
              </a:rPr>
              <a:t>=0;i&lt;16;i++){</a:t>
            </a:r>
          </a:p>
          <a:p>
            <a:pPr>
              <a:tabLst>
                <a:tab pos="457200" algn="l"/>
              </a:tabLst>
            </a:pPr>
            <a:r>
              <a:rPr lang="en-US" altLang="zh-CN" sz="1100" dirty="0">
                <a:latin typeface="Courier New" charset="0"/>
              </a:rPr>
              <a:t>	for(j=0;j&lt;16;j++){</a:t>
            </a:r>
          </a:p>
          <a:p>
            <a:pPr>
              <a:tabLst>
                <a:tab pos="457200" algn="l"/>
              </a:tabLst>
            </a:pPr>
            <a:r>
              <a:rPr lang="en-US" altLang="zh-CN" sz="1100" dirty="0">
                <a:latin typeface="Courier New" charset="0"/>
              </a:rPr>
              <a:t>	    </a:t>
            </a:r>
            <a:r>
              <a:rPr lang="en-US" altLang="zh-CN" sz="1100" dirty="0" err="1">
                <a:latin typeface="Courier New" charset="0"/>
              </a:rPr>
              <a:t>total_y</a:t>
            </a:r>
            <a:r>
              <a:rPr lang="en-US" altLang="zh-CN" sz="1100" dirty="0">
                <a:latin typeface="Courier New" charset="0"/>
              </a:rPr>
              <a:t>+=grid[</a:t>
            </a:r>
            <a:r>
              <a:rPr lang="en-US" altLang="zh-CN" sz="1100" dirty="0" err="1">
                <a:latin typeface="Courier New" charset="0"/>
              </a:rPr>
              <a:t>i</a:t>
            </a:r>
            <a:r>
              <a:rPr lang="en-US" altLang="zh-CN" sz="1100" dirty="0">
                <a:latin typeface="Courier New" charset="0"/>
              </a:rPr>
              <a:t>][j].y;</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a:t>
            </a:r>
          </a:p>
        </p:txBody>
      </p:sp>
      <p:grpSp>
        <p:nvGrpSpPr>
          <p:cNvPr id="12" name="组合 11">
            <a:extLst>
              <a:ext uri="{FF2B5EF4-FFF2-40B4-BE49-F238E27FC236}">
                <a16:creationId xmlns:a16="http://schemas.microsoft.com/office/drawing/2014/main" id="{2713A262-8D44-265A-748E-2D0953228EA6}"/>
              </a:ext>
            </a:extLst>
          </p:cNvPr>
          <p:cNvGrpSpPr/>
          <p:nvPr>
            <p:custDataLst>
              <p:tags r:id="rId4"/>
            </p:custDataLst>
          </p:nvPr>
        </p:nvGrpSpPr>
        <p:grpSpPr>
          <a:xfrm>
            <a:off x="0" y="0"/>
            <a:ext cx="9144000" cy="635000"/>
            <a:chOff x="0" y="0"/>
            <a:chExt cx="9144000" cy="635000"/>
          </a:xfrm>
        </p:grpSpPr>
        <p:sp>
          <p:nvSpPr>
            <p:cNvPr id="8" name="TitleBackground">
              <a:extLst>
                <a:ext uri="{FF2B5EF4-FFF2-40B4-BE49-F238E27FC236}">
                  <a16:creationId xmlns:a16="http://schemas.microsoft.com/office/drawing/2014/main" id="{36498CAA-4585-603F-21CA-5C9798DD5C04}"/>
                </a:ext>
              </a:extLst>
            </p:cNvPr>
            <p:cNvSpPr/>
            <p:nvPr>
              <p:custDataLst>
                <p:tags r:id="rId6"/>
              </p:custDataLst>
            </p:nvPr>
          </p:nvSpPr>
          <p:spPr bwMode="auto">
            <a:xfrm>
              <a:off x="0" y="0"/>
              <a:ext cx="9144000" cy="635000"/>
            </a:xfrm>
            <a:prstGeom prst="rect">
              <a:avLst/>
            </a:prstGeom>
            <a:solidFill>
              <a:srgbClr val="F6F7F8"/>
            </a:solidFill>
            <a:ln w="25400" cap="flat" cmpd="sng" algn="ctr">
              <a:noFill/>
              <a:prstDash val="solid"/>
              <a:round/>
              <a:headEnd type="none" w="med" len="med"/>
              <a:tailEnd type="triangle" w="med" len="med"/>
            </a:ln>
            <a:effectLst/>
            <a:extLst>
              <a:ext uri="{91240B29-F687-4F45-9708-019B960494DF}">
                <a14:hiddenLine xmlns:a14="http://schemas.microsoft.com/office/drawing/2010/main" w="25400" cap="flat" cmpd="sng" algn="ctr">
                  <a:solidFill>
                    <a:srgbClr val="CC0000"/>
                  </a:solidFill>
                  <a:prstDash val="solid"/>
                  <a:round/>
                  <a:headEnd type="none" w="med" len="med"/>
                  <a:tailEnd type="triangle" w="med" len="med"/>
                </a14:hiddenLine>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Arial Narrow" pitchFamily="34" charset="0"/>
              </a:endParaRPr>
            </a:p>
          </p:txBody>
        </p:sp>
        <p:sp>
          <p:nvSpPr>
            <p:cNvPr id="9" name="ColorBlock">
              <a:extLst>
                <a:ext uri="{FF2B5EF4-FFF2-40B4-BE49-F238E27FC236}">
                  <a16:creationId xmlns:a16="http://schemas.microsoft.com/office/drawing/2014/main" id="{BB2CFFE4-599F-EA55-5119-E19F41D2A780}"/>
                </a:ext>
              </a:extLst>
            </p:cNvPr>
            <p:cNvSpPr/>
            <p:nvPr>
              <p:custDataLst>
                <p:tags r:id="rId7"/>
              </p:custDataLst>
            </p:nvPr>
          </p:nvSpPr>
          <p:spPr bwMode="auto">
            <a:xfrm>
              <a:off x="0" y="0"/>
              <a:ext cx="190500" cy="635000"/>
            </a:xfrm>
            <a:prstGeom prst="rect">
              <a:avLst/>
            </a:prstGeom>
            <a:solidFill>
              <a:srgbClr val="639EF4"/>
            </a:solidFill>
            <a:ln w="25400" cap="flat" cmpd="sng" algn="ctr">
              <a:noFill/>
              <a:prstDash val="solid"/>
              <a:round/>
              <a:headEnd type="none" w="med" len="med"/>
              <a:tailEnd type="triangle" w="med" len="med"/>
            </a:ln>
            <a:effectLst/>
            <a:extLst>
              <a:ext uri="{91240B29-F687-4F45-9708-019B960494DF}">
                <a14:hiddenLine xmlns:a14="http://schemas.microsoft.com/office/drawing/2010/main" w="25400" cap="flat" cmpd="sng" algn="ctr">
                  <a:solidFill>
                    <a:srgbClr val="CC0000"/>
                  </a:solidFill>
                  <a:prstDash val="solid"/>
                  <a:round/>
                  <a:headEnd type="none" w="med" len="med"/>
                  <a:tailEnd type="triangle" w="med" len="med"/>
                </a14:hiddenLine>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Arial Narrow" pitchFamily="34" charset="0"/>
              </a:endParaRPr>
            </a:p>
          </p:txBody>
        </p:sp>
        <p:sp>
          <p:nvSpPr>
            <p:cNvPr id="10" name="TypeText">
              <a:extLst>
                <a:ext uri="{FF2B5EF4-FFF2-40B4-BE49-F238E27FC236}">
                  <a16:creationId xmlns:a16="http://schemas.microsoft.com/office/drawing/2014/main" id="{95B66053-8894-F5FE-AF17-64E92B6777EE}"/>
                </a:ext>
              </a:extLst>
            </p:cNvPr>
            <p:cNvSpPr txBox="1"/>
            <p:nvPr>
              <p:custDataLst>
                <p:tags r:id="rId8"/>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主观题</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TipText">
              <a:extLst>
                <a:ext uri="{FF2B5EF4-FFF2-40B4-BE49-F238E27FC236}">
                  <a16:creationId xmlns:a16="http://schemas.microsoft.com/office/drawing/2014/main" id="{D29A4F2B-CE2B-0340-1B18-423DC181D6A5}"/>
                </a:ext>
              </a:extLst>
            </p:cNvPr>
            <p:cNvSpPr txBox="1"/>
            <p:nvPr>
              <p:custDataLst>
                <p:tags r:id="rId9"/>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10</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endParaRPr lang="zh-CN" altLang="en-US" sz="2000" dirty="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pic>
        <p:nvPicPr>
          <p:cNvPr id="5" name="图片 4">
            <a:extLst>
              <a:ext uri="{FF2B5EF4-FFF2-40B4-BE49-F238E27FC236}">
                <a16:creationId xmlns:a16="http://schemas.microsoft.com/office/drawing/2014/main" id="{D2B9706C-7777-D0B2-D61A-E5FD73078BCE}"/>
              </a:ext>
            </a:extLst>
          </p:cNvPr>
          <p:cNvPicPr>
            <a:picLocks/>
          </p:cNvPicPr>
          <p:nvPr>
            <p:custDataLst>
              <p:tags r:id="rId5"/>
            </p:custDataLst>
          </p:nvPr>
        </p:nvPicPr>
        <p:blipFill>
          <a:blip r:embed="rId11">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618617282"/>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0E5C43-2E54-4609-9FEF-F98A96E01474}"/>
              </a:ext>
            </a:extLst>
          </p:cNvPr>
          <p:cNvSpPr>
            <a:spLocks noGrp="1"/>
          </p:cNvSpPr>
          <p:nvPr>
            <p:ph type="title"/>
          </p:nvPr>
        </p:nvSpPr>
        <p:spPr/>
        <p:txBody>
          <a:bodyPr>
            <a:normAutofit/>
          </a:bodyPr>
          <a:lstStyle/>
          <a:p>
            <a:r>
              <a:rPr lang="zh-CN" altLang="en-US" dirty="0"/>
              <a:t>练习题：</a:t>
            </a:r>
            <a:r>
              <a:rPr lang="en-US" altLang="zh-CN" dirty="0"/>
              <a:t> </a:t>
            </a:r>
            <a:r>
              <a:rPr lang="zh-CN" altLang="en-US" dirty="0"/>
              <a:t>紧密循环</a:t>
            </a:r>
            <a:r>
              <a:rPr lang="en-US" altLang="zh-CN" dirty="0"/>
              <a:t>cache</a:t>
            </a:r>
            <a:r>
              <a:rPr lang="zh-CN" altLang="en-US" dirty="0"/>
              <a:t>命中率计算</a:t>
            </a:r>
          </a:p>
        </p:txBody>
      </p:sp>
      <p:sp>
        <p:nvSpPr>
          <p:cNvPr id="3" name="内容占位符 2">
            <a:extLst>
              <a:ext uri="{FF2B5EF4-FFF2-40B4-BE49-F238E27FC236}">
                <a16:creationId xmlns:a16="http://schemas.microsoft.com/office/drawing/2014/main" id="{D1F9BC1C-DCC3-4BDD-9467-3B692550B44E}"/>
              </a:ext>
            </a:extLst>
          </p:cNvPr>
          <p:cNvSpPr>
            <a:spLocks noGrp="1"/>
          </p:cNvSpPr>
          <p:nvPr>
            <p:ph idx="1"/>
          </p:nvPr>
        </p:nvSpPr>
        <p:spPr/>
        <p:txBody>
          <a:bodyPr/>
          <a:lstStyle/>
          <a:p>
            <a:r>
              <a:rPr lang="zh-CN" altLang="en-US" dirty="0"/>
              <a:t>硬件假设：</a:t>
            </a:r>
            <a:endParaRPr lang="en-US" altLang="zh-CN" dirty="0"/>
          </a:p>
          <a:p>
            <a:pPr lvl="1"/>
            <a:r>
              <a:rPr lang="zh-CN" altLang="en-US" dirty="0"/>
              <a:t>块大小：</a:t>
            </a:r>
            <a:r>
              <a:rPr lang="en-US" altLang="zh-CN" dirty="0"/>
              <a:t>16</a:t>
            </a:r>
            <a:r>
              <a:rPr lang="zh-CN" altLang="en-US" dirty="0"/>
              <a:t>字节</a:t>
            </a:r>
            <a:endParaRPr lang="en-US" altLang="zh-CN" dirty="0"/>
          </a:p>
          <a:p>
            <a:pPr lvl="1"/>
            <a:r>
              <a:rPr lang="en-US" altLang="zh-CN" dirty="0" err="1"/>
              <a:t>Sizeof</a:t>
            </a:r>
            <a:r>
              <a:rPr lang="en-US" altLang="zh-CN" dirty="0"/>
              <a:t>(int)=4</a:t>
            </a:r>
          </a:p>
          <a:p>
            <a:pPr lvl="1"/>
            <a:r>
              <a:rPr lang="en-US" altLang="zh-CN" dirty="0"/>
              <a:t>Cache</a:t>
            </a:r>
            <a:r>
              <a:rPr lang="zh-CN" altLang="en-US" dirty="0"/>
              <a:t>大小</a:t>
            </a:r>
            <a:r>
              <a:rPr lang="en-US" altLang="zh-CN" dirty="0"/>
              <a:t>1024</a:t>
            </a:r>
            <a:r>
              <a:rPr lang="zh-CN" altLang="en-US" dirty="0"/>
              <a:t>字节</a:t>
            </a:r>
            <a:endParaRPr lang="en-US" altLang="zh-CN" dirty="0"/>
          </a:p>
          <a:p>
            <a:r>
              <a:rPr lang="zh-CN" altLang="en-US" dirty="0"/>
              <a:t>计算：</a:t>
            </a:r>
            <a:endParaRPr lang="en-US" altLang="zh-CN" dirty="0"/>
          </a:p>
          <a:p>
            <a:pPr marL="800011" lvl="1" indent="-457200">
              <a:buFont typeface="+mj-lt"/>
              <a:buAutoNum type="alphaUcPeriod"/>
            </a:pPr>
            <a:r>
              <a:rPr lang="zh-CN" altLang="en-US" dirty="0"/>
              <a:t>读总数</a:t>
            </a:r>
            <a:endParaRPr lang="en-US" altLang="zh-CN" dirty="0"/>
          </a:p>
          <a:p>
            <a:pPr marL="800011" lvl="1" indent="-457200">
              <a:buFont typeface="+mj-lt"/>
              <a:buAutoNum type="alphaUcPeriod"/>
            </a:pPr>
            <a:r>
              <a:rPr lang="en-US" altLang="zh-CN" dirty="0"/>
              <a:t>Cache</a:t>
            </a:r>
            <a:r>
              <a:rPr lang="zh-CN" altLang="en-US" dirty="0"/>
              <a:t>不命中的读总数</a:t>
            </a:r>
            <a:endParaRPr lang="en-US" altLang="zh-CN" dirty="0"/>
          </a:p>
          <a:p>
            <a:pPr marL="800011" lvl="1" indent="-457200">
              <a:buFont typeface="+mj-lt"/>
              <a:buAutoNum type="alphaUcPeriod"/>
            </a:pPr>
            <a:r>
              <a:rPr lang="zh-CN" altLang="en-US" dirty="0"/>
              <a:t>不命中率</a:t>
            </a:r>
          </a:p>
        </p:txBody>
      </p:sp>
      <p:sp>
        <p:nvSpPr>
          <p:cNvPr id="5" name="矩形 4">
            <a:extLst>
              <a:ext uri="{FF2B5EF4-FFF2-40B4-BE49-F238E27FC236}">
                <a16:creationId xmlns:a16="http://schemas.microsoft.com/office/drawing/2014/main" id="{A4B574FC-517E-440E-AAFF-D65C2E46FF48}"/>
              </a:ext>
            </a:extLst>
          </p:cNvPr>
          <p:cNvSpPr/>
          <p:nvPr/>
        </p:nvSpPr>
        <p:spPr>
          <a:xfrm>
            <a:off x="5652120" y="2204864"/>
            <a:ext cx="3240360" cy="3024336"/>
          </a:xfrm>
          <a:prstGeom prst="rect">
            <a:avLst/>
          </a:prstGeom>
          <a:scene3d>
            <a:camera prst="orthographicFront"/>
            <a:lightRig rig="threePt" dir="t"/>
          </a:scene3d>
          <a:sp3d>
            <a:bevelT prst="relaxedInset"/>
          </a:sp3d>
        </p:spPr>
        <p:style>
          <a:lnRef idx="1">
            <a:schemeClr val="accent1"/>
          </a:lnRef>
          <a:fillRef idx="2">
            <a:schemeClr val="accent1"/>
          </a:fillRef>
          <a:effectRef idx="1">
            <a:schemeClr val="accent1"/>
          </a:effectRef>
          <a:fontRef idx="minor">
            <a:schemeClr val="dk1"/>
          </a:fontRef>
        </p:style>
        <p:txBody>
          <a:bodyPr rtlCol="0" anchor="ctr"/>
          <a:lstStyle/>
          <a:p>
            <a:pPr>
              <a:tabLst>
                <a:tab pos="457200" algn="l"/>
              </a:tabLst>
            </a:pPr>
            <a:r>
              <a:rPr lang="en-US" altLang="zh-CN" sz="1100" dirty="0">
                <a:latin typeface="Courier New" charset="0"/>
              </a:rPr>
              <a:t>Struct </a:t>
            </a:r>
            <a:r>
              <a:rPr lang="en-US" altLang="zh-CN" sz="1100" dirty="0" err="1">
                <a:latin typeface="Courier New" charset="0"/>
              </a:rPr>
              <a:t>algae_position</a:t>
            </a:r>
            <a:r>
              <a:rPr lang="en-US" altLang="zh-CN" sz="1100" dirty="0">
                <a:latin typeface="Courier New" charset="0"/>
              </a:rPr>
              <a:t>{</a:t>
            </a:r>
          </a:p>
          <a:p>
            <a:pPr>
              <a:tabLst>
                <a:tab pos="457200" algn="l"/>
              </a:tabLst>
            </a:pPr>
            <a:r>
              <a:rPr lang="en-US" altLang="zh-CN" sz="1100" dirty="0">
                <a:latin typeface="Courier New" charset="0"/>
              </a:rPr>
              <a:t>	int </a:t>
            </a:r>
            <a:r>
              <a:rPr lang="en-US" altLang="zh-CN" sz="1100" dirty="0" err="1">
                <a:latin typeface="Courier New" charset="0"/>
              </a:rPr>
              <a:t>x,y</a:t>
            </a:r>
            <a:r>
              <a:rPr lang="en-US" altLang="zh-CN" sz="1100" dirty="0">
                <a:latin typeface="Courier New" charset="0"/>
              </a:rPr>
              <a:t>;</a:t>
            </a:r>
          </a:p>
          <a:p>
            <a:pPr>
              <a:tabLst>
                <a:tab pos="457200" algn="l"/>
              </a:tabLst>
            </a:pPr>
            <a:r>
              <a:rPr lang="en-US" altLang="zh-CN" sz="1100" dirty="0">
                <a:latin typeface="Courier New" charset="0"/>
              </a:rPr>
              <a:t>}</a:t>
            </a:r>
          </a:p>
          <a:p>
            <a:pPr>
              <a:tabLst>
                <a:tab pos="457200" algn="l"/>
              </a:tabLst>
            </a:pPr>
            <a:r>
              <a:rPr lang="en-US" altLang="zh-CN" sz="1100" dirty="0">
                <a:latin typeface="Courier New" charset="0"/>
              </a:rPr>
              <a:t>Struct </a:t>
            </a:r>
            <a:r>
              <a:rPr lang="en-US" altLang="zh-CN" sz="1100" dirty="0" err="1">
                <a:latin typeface="Courier New" charset="0"/>
              </a:rPr>
              <a:t>algae_position</a:t>
            </a:r>
            <a:r>
              <a:rPr lang="en-US" altLang="zh-CN" sz="1100" dirty="0">
                <a:latin typeface="Courier New" charset="0"/>
              </a:rPr>
              <a:t> grid[16][16];</a:t>
            </a:r>
          </a:p>
          <a:p>
            <a:pPr>
              <a:tabLst>
                <a:tab pos="457200" algn="l"/>
              </a:tabLst>
            </a:pPr>
            <a:r>
              <a:rPr lang="en-US" altLang="zh-CN" sz="1100" dirty="0">
                <a:latin typeface="Courier New" charset="0"/>
              </a:rPr>
              <a:t>Int </a:t>
            </a:r>
            <a:r>
              <a:rPr lang="en-US" altLang="zh-CN" sz="1100" dirty="0" err="1">
                <a:latin typeface="Courier New" charset="0"/>
              </a:rPr>
              <a:t>total_x</a:t>
            </a:r>
            <a:r>
              <a:rPr lang="en-US" altLang="zh-CN" sz="1100" dirty="0">
                <a:latin typeface="Courier New" charset="0"/>
              </a:rPr>
              <a:t>=0, </a:t>
            </a:r>
            <a:r>
              <a:rPr lang="en-US" altLang="zh-CN" sz="1100" dirty="0" err="1">
                <a:latin typeface="Courier New" charset="0"/>
              </a:rPr>
              <a:t>total_y</a:t>
            </a:r>
            <a:r>
              <a:rPr lang="en-US" altLang="zh-CN" sz="1100" dirty="0">
                <a:latin typeface="Courier New" charset="0"/>
              </a:rPr>
              <a:t>=0;</a:t>
            </a:r>
          </a:p>
          <a:p>
            <a:pPr>
              <a:tabLst>
                <a:tab pos="457200" algn="l"/>
              </a:tabLst>
            </a:pPr>
            <a:r>
              <a:rPr lang="en-US" altLang="zh-CN" sz="1100" dirty="0">
                <a:latin typeface="Courier New" charset="0"/>
              </a:rPr>
              <a:t>Int </a:t>
            </a:r>
            <a:r>
              <a:rPr lang="en-US" altLang="zh-CN" sz="1100" dirty="0" err="1">
                <a:latin typeface="Courier New" charset="0"/>
              </a:rPr>
              <a:t>I,j</a:t>
            </a:r>
            <a:r>
              <a:rPr lang="en-US" altLang="zh-CN" sz="1100" dirty="0">
                <a:latin typeface="Courier New" charset="0"/>
              </a:rPr>
              <a:t>;</a:t>
            </a:r>
          </a:p>
          <a:p>
            <a:pPr>
              <a:tabLst>
                <a:tab pos="457200" algn="l"/>
              </a:tabLst>
            </a:pPr>
            <a:endParaRPr lang="en-US" altLang="zh-CN" sz="1100" dirty="0">
              <a:latin typeface="Courier New" charset="0"/>
            </a:endParaRPr>
          </a:p>
          <a:p>
            <a:pPr>
              <a:tabLst>
                <a:tab pos="457200" algn="l"/>
              </a:tabLst>
            </a:pPr>
            <a:r>
              <a:rPr lang="en-US" altLang="zh-CN" sz="1100" dirty="0">
                <a:latin typeface="Courier New" charset="0"/>
              </a:rPr>
              <a:t>For(</a:t>
            </a:r>
            <a:r>
              <a:rPr lang="en-US" altLang="zh-CN" sz="1100" dirty="0" err="1">
                <a:latin typeface="Courier New" charset="0"/>
              </a:rPr>
              <a:t>i</a:t>
            </a:r>
            <a:r>
              <a:rPr lang="en-US" altLang="zh-CN" sz="1100" dirty="0">
                <a:latin typeface="Courier New" charset="0"/>
              </a:rPr>
              <a:t>=0;i&lt;16;i++){</a:t>
            </a:r>
          </a:p>
          <a:p>
            <a:pPr>
              <a:tabLst>
                <a:tab pos="457200" algn="l"/>
              </a:tabLst>
            </a:pPr>
            <a:r>
              <a:rPr lang="en-US" altLang="zh-CN" sz="1100" dirty="0">
                <a:latin typeface="Courier New" charset="0"/>
              </a:rPr>
              <a:t>	for(j=0;j&lt;16;j++){</a:t>
            </a:r>
          </a:p>
          <a:p>
            <a:pPr>
              <a:tabLst>
                <a:tab pos="457200" algn="l"/>
              </a:tabLst>
            </a:pPr>
            <a:r>
              <a:rPr lang="en-US" altLang="zh-CN" sz="1100" dirty="0">
                <a:latin typeface="Courier New" charset="0"/>
              </a:rPr>
              <a:t>	    </a:t>
            </a:r>
            <a:r>
              <a:rPr lang="en-US" altLang="zh-CN" sz="1100" dirty="0" err="1">
                <a:latin typeface="Courier New" charset="0"/>
              </a:rPr>
              <a:t>total_x</a:t>
            </a:r>
            <a:r>
              <a:rPr lang="en-US" altLang="zh-CN" sz="1100" dirty="0">
                <a:latin typeface="Courier New" charset="0"/>
              </a:rPr>
              <a:t>+=grid[</a:t>
            </a:r>
            <a:r>
              <a:rPr lang="en-US" altLang="zh-CN" sz="1100" dirty="0" err="1">
                <a:latin typeface="Courier New" charset="0"/>
              </a:rPr>
              <a:t>i</a:t>
            </a:r>
            <a:r>
              <a:rPr lang="en-US" altLang="zh-CN" sz="1100" dirty="0">
                <a:latin typeface="Courier New" charset="0"/>
              </a:rPr>
              <a:t>][j].x;</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a:t>
            </a:r>
          </a:p>
          <a:p>
            <a:pPr>
              <a:tabLst>
                <a:tab pos="457200" algn="l"/>
              </a:tabLst>
            </a:pPr>
            <a:r>
              <a:rPr lang="en-US" altLang="zh-CN" sz="1100" dirty="0">
                <a:latin typeface="Courier New" charset="0"/>
              </a:rPr>
              <a:t>For(</a:t>
            </a:r>
            <a:r>
              <a:rPr lang="en-US" altLang="zh-CN" sz="1100" dirty="0" err="1">
                <a:latin typeface="Courier New" charset="0"/>
              </a:rPr>
              <a:t>i</a:t>
            </a:r>
            <a:r>
              <a:rPr lang="en-US" altLang="zh-CN" sz="1100" dirty="0">
                <a:latin typeface="Courier New" charset="0"/>
              </a:rPr>
              <a:t>=0;i&lt;16;i++){</a:t>
            </a:r>
          </a:p>
          <a:p>
            <a:pPr>
              <a:tabLst>
                <a:tab pos="457200" algn="l"/>
              </a:tabLst>
            </a:pPr>
            <a:r>
              <a:rPr lang="en-US" altLang="zh-CN" sz="1100" dirty="0">
                <a:latin typeface="Courier New" charset="0"/>
              </a:rPr>
              <a:t>	for(j=0;j&lt;16;j++){</a:t>
            </a:r>
          </a:p>
          <a:p>
            <a:pPr>
              <a:tabLst>
                <a:tab pos="457200" algn="l"/>
              </a:tabLst>
            </a:pPr>
            <a:r>
              <a:rPr lang="en-US" altLang="zh-CN" sz="1100" dirty="0">
                <a:latin typeface="Courier New" charset="0"/>
              </a:rPr>
              <a:t>	    </a:t>
            </a:r>
            <a:r>
              <a:rPr lang="en-US" altLang="zh-CN" sz="1100" dirty="0" err="1">
                <a:latin typeface="Courier New" charset="0"/>
              </a:rPr>
              <a:t>total_y</a:t>
            </a:r>
            <a:r>
              <a:rPr lang="en-US" altLang="zh-CN" sz="1100" dirty="0">
                <a:latin typeface="Courier New" charset="0"/>
              </a:rPr>
              <a:t>+=grid[</a:t>
            </a:r>
            <a:r>
              <a:rPr lang="en-US" altLang="zh-CN" sz="1100" dirty="0" err="1">
                <a:latin typeface="Courier New" charset="0"/>
              </a:rPr>
              <a:t>i</a:t>
            </a:r>
            <a:r>
              <a:rPr lang="en-US" altLang="zh-CN" sz="1100" dirty="0">
                <a:latin typeface="Courier New" charset="0"/>
              </a:rPr>
              <a:t>][j].y;</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a:t>
            </a:r>
          </a:p>
        </p:txBody>
      </p:sp>
      <p:sp>
        <p:nvSpPr>
          <p:cNvPr id="7" name="文本框 6">
            <a:extLst>
              <a:ext uri="{FF2B5EF4-FFF2-40B4-BE49-F238E27FC236}">
                <a16:creationId xmlns:a16="http://schemas.microsoft.com/office/drawing/2014/main" id="{3AFBB8D2-12CC-2F61-0937-3F72E1168E11}"/>
              </a:ext>
            </a:extLst>
          </p:cNvPr>
          <p:cNvSpPr txBox="1"/>
          <p:nvPr/>
        </p:nvSpPr>
        <p:spPr>
          <a:xfrm>
            <a:off x="722596" y="4875297"/>
            <a:ext cx="4603804" cy="1015663"/>
          </a:xfrm>
          <a:prstGeom prst="rect">
            <a:avLst/>
          </a:prstGeom>
          <a:noFill/>
        </p:spPr>
        <p:txBody>
          <a:bodyPr wrap="square">
            <a:spAutoFit/>
          </a:bodyPr>
          <a:lstStyle/>
          <a:p>
            <a:pPr marL="457200" indent="-457200">
              <a:buSzPct val="100000"/>
              <a:buFont typeface="+mj-lt"/>
              <a:buAutoNum type="alphaUcPeriod"/>
            </a:pPr>
            <a:r>
              <a:rPr lang="zh-CN" altLang="en-US" sz="2000" b="0" dirty="0"/>
              <a:t>读总数为：</a:t>
            </a:r>
            <a:r>
              <a:rPr lang="en-US" altLang="zh-CN" sz="2000" b="0" dirty="0"/>
              <a:t>512</a:t>
            </a:r>
          </a:p>
          <a:p>
            <a:pPr marL="457200" indent="-457200">
              <a:buSzPct val="100000"/>
              <a:buFont typeface="+mj-lt"/>
              <a:buAutoNum type="alphaUcPeriod"/>
            </a:pPr>
            <a:r>
              <a:rPr lang="zh-CN" altLang="en-US" sz="2000" b="0" dirty="0"/>
              <a:t>缓存不命中的读总数：</a:t>
            </a:r>
            <a:r>
              <a:rPr lang="en-US" altLang="zh-CN" sz="2000" b="0" dirty="0"/>
              <a:t>256</a:t>
            </a:r>
          </a:p>
          <a:p>
            <a:pPr marL="457200" indent="-457200">
              <a:buSzPct val="100000"/>
              <a:buFont typeface="+mj-lt"/>
              <a:buAutoNum type="alphaUcPeriod"/>
            </a:pPr>
            <a:r>
              <a:rPr lang="zh-CN" altLang="en-US" sz="2000" b="0" dirty="0"/>
              <a:t>不命中率：</a:t>
            </a:r>
            <a:r>
              <a:rPr lang="en-US" altLang="zh-CN" sz="2000" b="0" dirty="0"/>
              <a:t>256/512=50%</a:t>
            </a:r>
            <a:endParaRPr lang="zh-CN" altLang="en-US" sz="2000" b="0" dirty="0"/>
          </a:p>
        </p:txBody>
      </p:sp>
    </p:spTree>
    <p:extLst>
      <p:ext uri="{BB962C8B-B14F-4D97-AF65-F5344CB8AC3E}">
        <p14:creationId xmlns:p14="http://schemas.microsoft.com/office/powerpoint/2010/main" val="24690695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6198" name="Rectangle 6"/>
          <p:cNvSpPr>
            <a:spLocks noGrp="1" noChangeArrowheads="1"/>
          </p:cNvSpPr>
          <p:nvPr>
            <p:ph type="title"/>
          </p:nvPr>
        </p:nvSpPr>
        <p:spPr>
          <a:xfrm>
            <a:off x="195653" y="305049"/>
            <a:ext cx="7592093" cy="762000"/>
          </a:xfrm>
        </p:spPr>
        <p:txBody>
          <a:bodyPr/>
          <a:lstStyle/>
          <a:p>
            <a:r>
              <a:rPr lang="en-US" dirty="0"/>
              <a:t>Caches</a:t>
            </a:r>
          </a:p>
        </p:txBody>
      </p:sp>
      <p:sp>
        <p:nvSpPr>
          <p:cNvPr id="4" name="内容占位符 2">
            <a:extLst>
              <a:ext uri="{FF2B5EF4-FFF2-40B4-BE49-F238E27FC236}">
                <a16:creationId xmlns:a16="http://schemas.microsoft.com/office/drawing/2014/main" id="{5CD91903-0028-A54B-DC20-499BF9B3B67A}"/>
              </a:ext>
            </a:extLst>
          </p:cNvPr>
          <p:cNvSpPr txBox="1">
            <a:spLocks/>
          </p:cNvSpPr>
          <p:nvPr/>
        </p:nvSpPr>
        <p:spPr bwMode="auto">
          <a:xfrm>
            <a:off x="195653" y="1113874"/>
            <a:ext cx="8794666" cy="565576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342900" indent="-342900" algn="l" rtl="0" eaLnBrk="1" fontAlgn="base" hangingPunct="1">
              <a:spcBef>
                <a:spcPct val="20000"/>
              </a:spcBef>
              <a:spcAft>
                <a:spcPct val="0"/>
              </a:spcAft>
              <a:buClr>
                <a:srgbClr val="99000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99000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pPr>
              <a:spcBef>
                <a:spcPts val="600"/>
              </a:spcBef>
              <a:spcAft>
                <a:spcPts val="600"/>
              </a:spcAft>
            </a:pPr>
            <a:r>
              <a:rPr lang="zh-CN" altLang="en-US" kern="0"/>
              <a:t>高速缓存</a:t>
            </a:r>
            <a:r>
              <a:rPr lang="en-US" altLang="zh-CN" kern="0"/>
              <a:t>(cache)</a:t>
            </a:r>
            <a:r>
              <a:rPr lang="zh-CN" altLang="en-US" kern="0"/>
              <a:t>：是一个小而快速的存储设备，作为存储在更大、更慢下一级设备中的数据对象的缓冲区域</a:t>
            </a:r>
            <a:endParaRPr lang="en-US" altLang="zh-CN" kern="0"/>
          </a:p>
          <a:p>
            <a:pPr>
              <a:spcBef>
                <a:spcPts val="600"/>
              </a:spcBef>
              <a:spcAft>
                <a:spcPts val="600"/>
              </a:spcAft>
            </a:pPr>
            <a:r>
              <a:rPr lang="zh-CN" altLang="en-US" kern="0"/>
              <a:t>缓存</a:t>
            </a:r>
            <a:r>
              <a:rPr lang="en-US" altLang="zh-CN" kern="0"/>
              <a:t>(caching)</a:t>
            </a:r>
            <a:r>
              <a:rPr lang="zh-CN" altLang="en-US" kern="0"/>
              <a:t>：使用高速缓存的过程</a:t>
            </a:r>
            <a:endParaRPr lang="en-US" altLang="zh-CN" kern="0"/>
          </a:p>
          <a:p>
            <a:pPr>
              <a:spcBef>
                <a:spcPts val="600"/>
              </a:spcBef>
              <a:spcAft>
                <a:spcPts val="600"/>
              </a:spcAft>
            </a:pPr>
            <a:r>
              <a:rPr lang="zh-CN" altLang="en-US" kern="0"/>
              <a:t>存储器层次的中心思想：</a:t>
            </a:r>
            <a:endParaRPr lang="en-US" altLang="zh-CN" kern="0"/>
          </a:p>
          <a:p>
            <a:pPr lvl="1">
              <a:spcBef>
                <a:spcPts val="600"/>
              </a:spcBef>
              <a:spcAft>
                <a:spcPts val="600"/>
              </a:spcAft>
            </a:pPr>
            <a:r>
              <a:rPr lang="zh-CN" altLang="en-US" b="0" kern="0"/>
              <a:t>对于每个</a:t>
            </a:r>
            <a:r>
              <a:rPr lang="en-US" altLang="zh-CN" b="0" i="1" kern="0"/>
              <a:t>k</a:t>
            </a:r>
            <a:r>
              <a:rPr lang="zh-CN" altLang="en-US" b="0" kern="0"/>
              <a:t>，位于</a:t>
            </a:r>
            <a:r>
              <a:rPr lang="en-US" altLang="zh-CN" sz="2100" b="0" i="1" kern="0"/>
              <a:t>k</a:t>
            </a:r>
            <a:r>
              <a:rPr lang="zh-CN" altLang="en-US" b="0" kern="0"/>
              <a:t>层的更快更小的存储设备作为位于</a:t>
            </a:r>
            <a:r>
              <a:rPr lang="en-US" altLang="zh-CN" sz="2100" b="0" i="1" kern="0"/>
              <a:t>k</a:t>
            </a:r>
            <a:r>
              <a:rPr lang="en-US" altLang="zh-CN" b="0" kern="0"/>
              <a:t>+1</a:t>
            </a:r>
            <a:r>
              <a:rPr lang="zh-CN" altLang="en-US" b="0" kern="0"/>
              <a:t>层的更大更慢存储设备的缓存</a:t>
            </a:r>
            <a:endParaRPr lang="en-US" altLang="zh-CN" b="0" kern="0"/>
          </a:p>
          <a:p>
            <a:pPr>
              <a:spcBef>
                <a:spcPts val="600"/>
              </a:spcBef>
              <a:spcAft>
                <a:spcPts val="600"/>
              </a:spcAft>
            </a:pPr>
            <a:r>
              <a:rPr lang="zh-CN" altLang="en-US" kern="0"/>
              <a:t>存储层次的工作原理：</a:t>
            </a:r>
            <a:endParaRPr lang="en-US" altLang="zh-CN" kern="0"/>
          </a:p>
          <a:p>
            <a:pPr lvl="1">
              <a:spcBef>
                <a:spcPts val="600"/>
              </a:spcBef>
              <a:spcAft>
                <a:spcPts val="600"/>
              </a:spcAft>
            </a:pPr>
            <a:r>
              <a:rPr lang="en-US" altLang="zh-CN" b="0" kern="0"/>
              <a:t>Power law(80/20</a:t>
            </a:r>
            <a:r>
              <a:rPr lang="zh-CN" altLang="en-US" b="0" kern="0"/>
              <a:t>原则</a:t>
            </a:r>
            <a:r>
              <a:rPr lang="en-US" altLang="zh-CN" b="0" kern="0"/>
              <a:t>)</a:t>
            </a:r>
            <a:r>
              <a:rPr lang="zh-CN" altLang="en-US" b="0" kern="0"/>
              <a:t>，</a:t>
            </a:r>
            <a:r>
              <a:rPr lang="en-US" altLang="zh-CN" b="0" i="1" kern="0"/>
              <a:t> k</a:t>
            </a:r>
            <a:r>
              <a:rPr lang="en-US" altLang="zh-CN" b="0" kern="0"/>
              <a:t>+1</a:t>
            </a:r>
            <a:r>
              <a:rPr lang="zh-CN" altLang="en-US" b="0" kern="0"/>
              <a:t>层数据中部分数据属于频繁访问的热数据，大部分数据属于不频繁访问的冷数据</a:t>
            </a:r>
            <a:endParaRPr lang="en-US" altLang="zh-CN" b="0" kern="0"/>
          </a:p>
          <a:p>
            <a:pPr lvl="1">
              <a:spcBef>
                <a:spcPts val="600"/>
              </a:spcBef>
              <a:spcAft>
                <a:spcPts val="600"/>
              </a:spcAft>
            </a:pPr>
            <a:r>
              <a:rPr lang="zh-CN" altLang="en-US" b="0" kern="0"/>
              <a:t>程序局部性特点倾向于访问</a:t>
            </a:r>
            <a:r>
              <a:rPr lang="en-US" altLang="zh-CN" b="0" i="1" kern="0"/>
              <a:t>k</a:t>
            </a:r>
            <a:r>
              <a:rPr lang="zh-CN" altLang="en-US" b="0" kern="0"/>
              <a:t>层的数据，速度快于</a:t>
            </a:r>
            <a:r>
              <a:rPr lang="en-US" altLang="zh-CN" b="0" i="1" kern="0"/>
              <a:t>k</a:t>
            </a:r>
            <a:r>
              <a:rPr lang="en-US" altLang="zh-CN" b="0" kern="0"/>
              <a:t>+1</a:t>
            </a:r>
            <a:r>
              <a:rPr lang="zh-CN" altLang="en-US" b="0" kern="0"/>
              <a:t>层数据访问</a:t>
            </a:r>
            <a:endParaRPr lang="en-US" altLang="zh-CN" b="0" kern="0"/>
          </a:p>
          <a:p>
            <a:pPr lvl="1">
              <a:spcBef>
                <a:spcPts val="600"/>
              </a:spcBef>
              <a:spcAft>
                <a:spcPts val="600"/>
              </a:spcAft>
            </a:pPr>
            <a:r>
              <a:rPr lang="en-US" altLang="zh-CN" b="0" i="1" kern="0"/>
              <a:t>k</a:t>
            </a:r>
            <a:r>
              <a:rPr lang="en-US" altLang="zh-CN" b="0" kern="0"/>
              <a:t>+1</a:t>
            </a:r>
            <a:r>
              <a:rPr lang="zh-CN" altLang="en-US" b="0" kern="0"/>
              <a:t>层数据访问更慢，但可以提供更大的容量</a:t>
            </a:r>
            <a:endParaRPr lang="en-US" altLang="zh-CN" b="0" kern="0"/>
          </a:p>
          <a:p>
            <a:pPr>
              <a:spcBef>
                <a:spcPts val="600"/>
              </a:spcBef>
              <a:spcAft>
                <a:spcPts val="600"/>
              </a:spcAft>
            </a:pPr>
            <a:r>
              <a:rPr lang="zh-CN" altLang="en-US" i="1" kern="0">
                <a:solidFill>
                  <a:srgbClr val="FF0000"/>
                </a:solidFill>
              </a:rPr>
              <a:t>重要思想</a:t>
            </a:r>
            <a:r>
              <a:rPr lang="en-US" altLang="zh-CN" i="1" kern="0">
                <a:solidFill>
                  <a:srgbClr val="FF0000"/>
                </a:solidFill>
              </a:rPr>
              <a:t>:  </a:t>
            </a:r>
            <a:r>
              <a:rPr lang="zh-CN" altLang="en-US" kern="0"/>
              <a:t>存储层次创建一个大的存储池，成本接近底层存储，性能接近上层存储</a:t>
            </a:r>
            <a:endParaRPr lang="en-US" altLang="zh-CN" kern="0"/>
          </a:p>
          <a:p>
            <a:pPr lvl="1">
              <a:spcBef>
                <a:spcPts val="600"/>
              </a:spcBef>
              <a:spcAft>
                <a:spcPts val="600"/>
              </a:spcAft>
            </a:pPr>
            <a:endParaRPr lang="en-US" altLang="zh-CN" b="0" kern="0"/>
          </a:p>
          <a:p>
            <a:pPr>
              <a:spcBef>
                <a:spcPts val="600"/>
              </a:spcBef>
              <a:spcAft>
                <a:spcPts val="600"/>
              </a:spcAft>
            </a:pPr>
            <a:endParaRPr lang="zh-CN" altLang="en-US" kern="0" dirty="0"/>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FC021B-918E-4E03-A0B8-822626857AB3}"/>
              </a:ext>
            </a:extLst>
          </p:cNvPr>
          <p:cNvSpPr>
            <a:spLocks noGrp="1"/>
          </p:cNvSpPr>
          <p:nvPr>
            <p:ph type="title"/>
          </p:nvPr>
        </p:nvSpPr>
        <p:spPr>
          <a:xfrm>
            <a:off x="70593" y="155038"/>
            <a:ext cx="7592093" cy="762000"/>
          </a:xfrm>
        </p:spPr>
        <p:txBody>
          <a:bodyPr>
            <a:normAutofit/>
          </a:bodyPr>
          <a:lstStyle/>
          <a:p>
            <a:r>
              <a:rPr lang="zh-CN" altLang="en-US" dirty="0"/>
              <a:t>练习题</a:t>
            </a:r>
          </a:p>
        </p:txBody>
      </p:sp>
      <p:sp>
        <p:nvSpPr>
          <p:cNvPr id="3" name="内容占位符 2">
            <a:extLst>
              <a:ext uri="{FF2B5EF4-FFF2-40B4-BE49-F238E27FC236}">
                <a16:creationId xmlns:a16="http://schemas.microsoft.com/office/drawing/2014/main" id="{C59CC843-9C9D-4287-ACBF-C5E98A2D16D9}"/>
              </a:ext>
            </a:extLst>
          </p:cNvPr>
          <p:cNvSpPr>
            <a:spLocks noGrp="1"/>
          </p:cNvSpPr>
          <p:nvPr>
            <p:ph idx="1"/>
          </p:nvPr>
        </p:nvSpPr>
        <p:spPr>
          <a:xfrm>
            <a:off x="457200" y="837033"/>
            <a:ext cx="8229600" cy="2096211"/>
          </a:xfrm>
        </p:spPr>
        <p:txBody>
          <a:bodyPr>
            <a:normAutofit lnSpcReduction="10000"/>
          </a:bodyPr>
          <a:lstStyle/>
          <a:p>
            <a:pPr marL="457200" indent="-457200">
              <a:buSzPct val="100000"/>
              <a:buFont typeface="+mj-lt"/>
              <a:buAutoNum type="alphaUcPeriod"/>
            </a:pPr>
            <a:r>
              <a:rPr lang="zh-CN" altLang="en-US" sz="2000" dirty="0"/>
              <a:t>读总数为：</a:t>
            </a:r>
            <a:r>
              <a:rPr lang="en-US" altLang="zh-CN" sz="2000" dirty="0"/>
              <a:t>512</a:t>
            </a:r>
          </a:p>
          <a:p>
            <a:pPr marL="457200" indent="-457200">
              <a:buSzPct val="100000"/>
              <a:buFont typeface="+mj-lt"/>
              <a:buAutoNum type="alphaUcPeriod"/>
            </a:pPr>
            <a:r>
              <a:rPr lang="zh-CN" altLang="en-US" sz="2000" dirty="0"/>
              <a:t>缓存不命中的读总数：</a:t>
            </a:r>
            <a:endParaRPr lang="en-US" altLang="zh-CN" sz="2000" dirty="0"/>
          </a:p>
          <a:p>
            <a:pPr lvl="1"/>
            <a:r>
              <a:rPr lang="zh-CN" altLang="en-US" dirty="0"/>
              <a:t>每次</a:t>
            </a:r>
            <a:r>
              <a:rPr lang="en-US" altLang="zh-CN" dirty="0"/>
              <a:t>j</a:t>
            </a:r>
            <a:r>
              <a:rPr lang="zh-CN" altLang="en-US" dirty="0"/>
              <a:t>循环前</a:t>
            </a:r>
            <a:r>
              <a:rPr lang="en-US" altLang="zh-CN" dirty="0"/>
              <a:t>1024</a:t>
            </a:r>
            <a:r>
              <a:rPr lang="zh-CN" altLang="en-US" dirty="0"/>
              <a:t>字节产生</a:t>
            </a:r>
            <a:r>
              <a:rPr lang="en-US" altLang="zh-CN" dirty="0"/>
              <a:t>8</a:t>
            </a:r>
            <a:r>
              <a:rPr lang="zh-CN" altLang="en-US" dirty="0"/>
              <a:t>个不命中</a:t>
            </a:r>
            <a:endParaRPr lang="en-US" altLang="zh-CN" dirty="0"/>
          </a:p>
          <a:p>
            <a:pPr lvl="1"/>
            <a:r>
              <a:rPr lang="zh-CN" altLang="en-US" dirty="0"/>
              <a:t>后</a:t>
            </a:r>
            <a:r>
              <a:rPr lang="en-US" altLang="zh-CN" dirty="0"/>
              <a:t>1024</a:t>
            </a:r>
            <a:r>
              <a:rPr lang="zh-CN" altLang="en-US" dirty="0"/>
              <a:t>字节与前一半循环映射冲突，产生</a:t>
            </a:r>
            <a:r>
              <a:rPr lang="en-US" altLang="zh-CN" dirty="0"/>
              <a:t>8</a:t>
            </a:r>
            <a:r>
              <a:rPr lang="zh-CN" altLang="en-US" dirty="0"/>
              <a:t>个不命中</a:t>
            </a:r>
            <a:endParaRPr lang="en-US" altLang="zh-CN" dirty="0"/>
          </a:p>
          <a:p>
            <a:pPr lvl="1"/>
            <a:r>
              <a:rPr lang="en-US" altLang="zh-CN" dirty="0"/>
              <a:t>16</a:t>
            </a:r>
            <a:r>
              <a:rPr lang="zh-CN" altLang="en-US" dirty="0"/>
              <a:t>次循环共</a:t>
            </a:r>
            <a:r>
              <a:rPr lang="en-US" altLang="zh-CN" dirty="0"/>
              <a:t>16*16=256</a:t>
            </a:r>
            <a:r>
              <a:rPr lang="zh-CN" altLang="en-US" dirty="0"/>
              <a:t>次不命中</a:t>
            </a:r>
            <a:endParaRPr lang="en-US" altLang="zh-CN" dirty="0"/>
          </a:p>
          <a:p>
            <a:pPr marL="457200" indent="-457200">
              <a:buSzPct val="100000"/>
              <a:buFont typeface="+mj-lt"/>
              <a:buAutoNum type="alphaUcPeriod"/>
            </a:pPr>
            <a:r>
              <a:rPr lang="zh-CN" altLang="en-US" sz="2000" dirty="0"/>
              <a:t>不命中率：</a:t>
            </a:r>
            <a:r>
              <a:rPr lang="en-US" altLang="zh-CN" sz="2000" dirty="0"/>
              <a:t>256/512=50%</a:t>
            </a:r>
            <a:endParaRPr lang="zh-CN" altLang="en-US" sz="2000" dirty="0"/>
          </a:p>
        </p:txBody>
      </p:sp>
      <p:sp>
        <p:nvSpPr>
          <p:cNvPr id="6" name="矩形 5">
            <a:extLst>
              <a:ext uri="{FF2B5EF4-FFF2-40B4-BE49-F238E27FC236}">
                <a16:creationId xmlns:a16="http://schemas.microsoft.com/office/drawing/2014/main" id="{7581178C-1D15-45A3-8495-833D1D2C7F53}"/>
              </a:ext>
            </a:extLst>
          </p:cNvPr>
          <p:cNvSpPr/>
          <p:nvPr/>
        </p:nvSpPr>
        <p:spPr>
          <a:xfrm>
            <a:off x="1291211" y="5486482"/>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[0][0].y</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58545603-F182-43FC-9DA5-B45DD8DB7463}"/>
              </a:ext>
            </a:extLst>
          </p:cNvPr>
          <p:cNvSpPr/>
          <p:nvPr/>
        </p:nvSpPr>
        <p:spPr>
          <a:xfrm>
            <a:off x="461104" y="5486482"/>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[0][0].x</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A335B19A-A667-4741-A453-BC0477ECE90C}"/>
              </a:ext>
            </a:extLst>
          </p:cNvPr>
          <p:cNvSpPr/>
          <p:nvPr/>
        </p:nvSpPr>
        <p:spPr>
          <a:xfrm>
            <a:off x="2956279" y="5486482"/>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[0][1].y</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7BF0C963-4869-4128-975F-C5640816F4EF}"/>
              </a:ext>
            </a:extLst>
          </p:cNvPr>
          <p:cNvSpPr/>
          <p:nvPr/>
        </p:nvSpPr>
        <p:spPr>
          <a:xfrm>
            <a:off x="2126172" y="5486482"/>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[0][1].x</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E527796B-12D5-49F0-9B17-4A99B913C646}"/>
              </a:ext>
            </a:extLst>
          </p:cNvPr>
          <p:cNvSpPr/>
          <p:nvPr/>
        </p:nvSpPr>
        <p:spPr>
          <a:xfrm>
            <a:off x="463849" y="4874414"/>
            <a:ext cx="3327391"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Cache block(B=16)</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FEF238BB-30C2-46D2-B781-16BE187FB807}"/>
              </a:ext>
            </a:extLst>
          </p:cNvPr>
          <p:cNvSpPr/>
          <p:nvPr/>
        </p:nvSpPr>
        <p:spPr>
          <a:xfrm>
            <a:off x="5448406" y="4874414"/>
            <a:ext cx="3327391"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Cache block(B=16)</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413800AB-8F15-4957-819F-9F0DC58A9509}"/>
              </a:ext>
            </a:extLst>
          </p:cNvPr>
          <p:cNvSpPr/>
          <p:nvPr/>
        </p:nvSpPr>
        <p:spPr>
          <a:xfrm>
            <a:off x="1696103" y="4505082"/>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B</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44195825-9323-44AF-9D9B-9F68B4AAB01E}"/>
              </a:ext>
            </a:extLst>
          </p:cNvPr>
          <p:cNvSpPr/>
          <p:nvPr/>
        </p:nvSpPr>
        <p:spPr>
          <a:xfrm>
            <a:off x="6756875" y="4513109"/>
            <a:ext cx="710451"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B</a:t>
            </a:r>
            <a:r>
              <a:rPr lang="en-US" altLang="zh-CN" dirty="0">
                <a:latin typeface="Times New Roman" panose="02020603050405020304" pitchFamily="18" charset="0"/>
                <a:cs typeface="Times New Roman" panose="02020603050405020304" pitchFamily="18" charset="0"/>
              </a:rPr>
              <a:t>[63]</a:t>
            </a:r>
            <a:endParaRPr lang="zh-CN" altLang="en-US" dirty="0">
              <a:latin typeface="Times New Roman" panose="02020603050405020304" pitchFamily="18" charset="0"/>
              <a:cs typeface="Times New Roman" panose="02020603050405020304" pitchFamily="18" charset="0"/>
            </a:endParaRPr>
          </a:p>
        </p:txBody>
      </p:sp>
      <p:sp>
        <p:nvSpPr>
          <p:cNvPr id="14" name="左大括号 13">
            <a:extLst>
              <a:ext uri="{FF2B5EF4-FFF2-40B4-BE49-F238E27FC236}">
                <a16:creationId xmlns:a16="http://schemas.microsoft.com/office/drawing/2014/main" id="{714C86EE-F1BD-4C15-9600-E407BCA14120}"/>
              </a:ext>
            </a:extLst>
          </p:cNvPr>
          <p:cNvSpPr/>
          <p:nvPr/>
        </p:nvSpPr>
        <p:spPr>
          <a:xfrm rot="5400000">
            <a:off x="4413290" y="1804857"/>
            <a:ext cx="342039" cy="5164477"/>
          </a:xfrm>
          <a:prstGeom prst="leftBrace">
            <a:avLst>
              <a:gd name="adj1" fmla="val 8333"/>
              <a:gd name="adj2" fmla="val 50216"/>
            </a:avLst>
          </a:prstGeom>
        </p:spPr>
        <p:style>
          <a:lnRef idx="2">
            <a:schemeClr val="accent2"/>
          </a:lnRef>
          <a:fillRef idx="0">
            <a:schemeClr val="accent2"/>
          </a:fillRef>
          <a:effectRef idx="1">
            <a:schemeClr val="accent2"/>
          </a:effectRef>
          <a:fontRef idx="minor">
            <a:schemeClr val="tx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0DB13ACC-3C56-4D9E-A31B-6C0B94EE59AF}"/>
              </a:ext>
            </a:extLst>
          </p:cNvPr>
          <p:cNvSpPr/>
          <p:nvPr/>
        </p:nvSpPr>
        <p:spPr>
          <a:xfrm>
            <a:off x="4030311" y="3821006"/>
            <a:ext cx="1107997"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1024</a:t>
            </a:r>
            <a:r>
              <a:rPr lang="zh-CN" altLang="en-US" i="1" dirty="0">
                <a:latin typeface="Times New Roman" panose="02020603050405020304" pitchFamily="18" charset="0"/>
                <a:cs typeface="Times New Roman" panose="02020603050405020304" pitchFamily="18" charset="0"/>
              </a:rPr>
              <a:t>字节</a:t>
            </a:r>
            <a:endParaRPr lang="zh-CN" altLang="en-US" dirty="0">
              <a:latin typeface="Times New Roman" panose="02020603050405020304" pitchFamily="18" charset="0"/>
              <a:cs typeface="Times New Roman" panose="02020603050405020304" pitchFamily="18" charset="0"/>
            </a:endParaRPr>
          </a:p>
        </p:txBody>
      </p:sp>
      <p:sp>
        <p:nvSpPr>
          <p:cNvPr id="16" name="矩形 15">
            <a:extLst>
              <a:ext uri="{FF2B5EF4-FFF2-40B4-BE49-F238E27FC236}">
                <a16:creationId xmlns:a16="http://schemas.microsoft.com/office/drawing/2014/main" id="{CD4C3DE8-5724-4BA0-8AE5-CFCE7734F7CC}"/>
              </a:ext>
            </a:extLst>
          </p:cNvPr>
          <p:cNvSpPr/>
          <p:nvPr/>
        </p:nvSpPr>
        <p:spPr>
          <a:xfrm>
            <a:off x="6276157" y="5486482"/>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i="1" dirty="0">
                <a:solidFill>
                  <a:schemeClr val="tx1"/>
                </a:solidFill>
                <a:latin typeface="Times New Roman" panose="02020603050405020304" pitchFamily="18" charset="0"/>
                <a:cs typeface="Times New Roman" panose="02020603050405020304" pitchFamily="18" charset="0"/>
              </a:rPr>
              <a:t>grid</a:t>
            </a:r>
            <a:r>
              <a:rPr lang="en-US" altLang="zh-CN" sz="900" dirty="0">
                <a:solidFill>
                  <a:schemeClr val="tx1"/>
                </a:solidFill>
                <a:latin typeface="Times New Roman" panose="02020603050405020304" pitchFamily="18" charset="0"/>
                <a:cs typeface="Times New Roman" panose="02020603050405020304" pitchFamily="18" charset="0"/>
              </a:rPr>
              <a:t>[7][14].y</a:t>
            </a:r>
            <a:endParaRPr lang="zh-CN" altLang="en-US" sz="900" dirty="0">
              <a:solidFill>
                <a:schemeClr val="tx1"/>
              </a:solidFill>
              <a:latin typeface="Times New Roman" panose="02020603050405020304" pitchFamily="18" charset="0"/>
              <a:cs typeface="Times New Roman" panose="02020603050405020304" pitchFamily="18" charset="0"/>
            </a:endParaRPr>
          </a:p>
        </p:txBody>
      </p:sp>
      <p:sp>
        <p:nvSpPr>
          <p:cNvPr id="17" name="矩形 16">
            <a:extLst>
              <a:ext uri="{FF2B5EF4-FFF2-40B4-BE49-F238E27FC236}">
                <a16:creationId xmlns:a16="http://schemas.microsoft.com/office/drawing/2014/main" id="{57742AED-E9F1-477F-8940-312E3FAFEEF1}"/>
              </a:ext>
            </a:extLst>
          </p:cNvPr>
          <p:cNvSpPr/>
          <p:nvPr/>
        </p:nvSpPr>
        <p:spPr>
          <a:xfrm>
            <a:off x="5446050" y="5486482"/>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i="1" dirty="0">
                <a:solidFill>
                  <a:schemeClr val="tx1"/>
                </a:solidFill>
                <a:latin typeface="Times New Roman" panose="02020603050405020304" pitchFamily="18" charset="0"/>
                <a:cs typeface="Times New Roman" panose="02020603050405020304" pitchFamily="18" charset="0"/>
              </a:rPr>
              <a:t>grid</a:t>
            </a:r>
            <a:r>
              <a:rPr lang="en-US" altLang="zh-CN" sz="900" dirty="0">
                <a:solidFill>
                  <a:schemeClr val="tx1"/>
                </a:solidFill>
                <a:latin typeface="Times New Roman" panose="02020603050405020304" pitchFamily="18" charset="0"/>
                <a:cs typeface="Times New Roman" panose="02020603050405020304" pitchFamily="18" charset="0"/>
              </a:rPr>
              <a:t>[7][14].x</a:t>
            </a:r>
            <a:endParaRPr lang="zh-CN" altLang="en-US" sz="900" dirty="0">
              <a:solidFill>
                <a:schemeClr val="tx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3A591389-D94B-4B6C-A43C-D995271C548A}"/>
              </a:ext>
            </a:extLst>
          </p:cNvPr>
          <p:cNvSpPr/>
          <p:nvPr/>
        </p:nvSpPr>
        <p:spPr>
          <a:xfrm>
            <a:off x="7941225" y="5486482"/>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i="1" dirty="0">
                <a:solidFill>
                  <a:schemeClr val="tx1"/>
                </a:solidFill>
                <a:latin typeface="Times New Roman" panose="02020603050405020304" pitchFamily="18" charset="0"/>
                <a:cs typeface="Times New Roman" panose="02020603050405020304" pitchFamily="18" charset="0"/>
              </a:rPr>
              <a:t>grid</a:t>
            </a:r>
            <a:r>
              <a:rPr lang="en-US" altLang="zh-CN" sz="900" dirty="0">
                <a:solidFill>
                  <a:schemeClr val="tx1"/>
                </a:solidFill>
                <a:latin typeface="Times New Roman" panose="02020603050405020304" pitchFamily="18" charset="0"/>
                <a:cs typeface="Times New Roman" panose="02020603050405020304" pitchFamily="18" charset="0"/>
              </a:rPr>
              <a:t>[7][15].y</a:t>
            </a:r>
            <a:endParaRPr lang="zh-CN" altLang="en-US" sz="900" dirty="0">
              <a:solidFill>
                <a:schemeClr val="tx1"/>
              </a:solidFill>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4376F1D9-006A-4FE2-A17C-6DA99BA11B67}"/>
              </a:ext>
            </a:extLst>
          </p:cNvPr>
          <p:cNvSpPr/>
          <p:nvPr/>
        </p:nvSpPr>
        <p:spPr>
          <a:xfrm>
            <a:off x="7111118" y="5486482"/>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i="1" dirty="0">
                <a:solidFill>
                  <a:schemeClr val="tx1"/>
                </a:solidFill>
                <a:latin typeface="Times New Roman" panose="02020603050405020304" pitchFamily="18" charset="0"/>
                <a:cs typeface="Times New Roman" panose="02020603050405020304" pitchFamily="18" charset="0"/>
              </a:rPr>
              <a:t>grid</a:t>
            </a:r>
            <a:r>
              <a:rPr lang="en-US" altLang="zh-CN" sz="900" dirty="0">
                <a:solidFill>
                  <a:schemeClr val="tx1"/>
                </a:solidFill>
                <a:latin typeface="Times New Roman" panose="02020603050405020304" pitchFamily="18" charset="0"/>
                <a:cs typeface="Times New Roman" panose="02020603050405020304" pitchFamily="18" charset="0"/>
              </a:rPr>
              <a:t>[7][15].x</a:t>
            </a:r>
            <a:endParaRPr lang="zh-CN" altLang="en-US" sz="900" dirty="0">
              <a:solidFill>
                <a:schemeClr val="tx1"/>
              </a:solidFill>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F92A47D1-CD3E-4765-B6A1-1AEF3DE1CEF9}"/>
              </a:ext>
            </a:extLst>
          </p:cNvPr>
          <p:cNvSpPr/>
          <p:nvPr/>
        </p:nvSpPr>
        <p:spPr>
          <a:xfrm>
            <a:off x="4331558" y="4882441"/>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B923B474-E4DF-433B-AA58-58AC21AEC4DD}"/>
              </a:ext>
            </a:extLst>
          </p:cNvPr>
          <p:cNvSpPr/>
          <p:nvPr/>
        </p:nvSpPr>
        <p:spPr>
          <a:xfrm>
            <a:off x="4331558" y="5471614"/>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CBB08BE1-782E-476E-B718-84C1DF0583C9}"/>
              </a:ext>
            </a:extLst>
          </p:cNvPr>
          <p:cNvSpPr/>
          <p:nvPr/>
        </p:nvSpPr>
        <p:spPr>
          <a:xfrm>
            <a:off x="1291211" y="5840946"/>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[8][0].y</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23" name="矩形 22">
            <a:extLst>
              <a:ext uri="{FF2B5EF4-FFF2-40B4-BE49-F238E27FC236}">
                <a16:creationId xmlns:a16="http://schemas.microsoft.com/office/drawing/2014/main" id="{E74F1F81-D49F-4717-84D4-AB86AB8334E8}"/>
              </a:ext>
            </a:extLst>
          </p:cNvPr>
          <p:cNvSpPr/>
          <p:nvPr/>
        </p:nvSpPr>
        <p:spPr>
          <a:xfrm>
            <a:off x="461104" y="5840946"/>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[8][0].x</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150D0142-87C8-45DC-BA52-CAF9A4B040A6}"/>
              </a:ext>
            </a:extLst>
          </p:cNvPr>
          <p:cNvSpPr/>
          <p:nvPr/>
        </p:nvSpPr>
        <p:spPr>
          <a:xfrm>
            <a:off x="2956279" y="5840946"/>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[8][1].y</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132562A8-EC4B-434B-9990-A176D3B133B7}"/>
              </a:ext>
            </a:extLst>
          </p:cNvPr>
          <p:cNvSpPr/>
          <p:nvPr/>
        </p:nvSpPr>
        <p:spPr>
          <a:xfrm>
            <a:off x="2126172" y="5840946"/>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[8][1].x</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39BBDEE9-EF10-48B4-A5DC-6ED1D8348A16}"/>
              </a:ext>
            </a:extLst>
          </p:cNvPr>
          <p:cNvSpPr/>
          <p:nvPr/>
        </p:nvSpPr>
        <p:spPr>
          <a:xfrm>
            <a:off x="6276157" y="5840946"/>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i="1" dirty="0">
                <a:solidFill>
                  <a:schemeClr val="tx1"/>
                </a:solidFill>
                <a:latin typeface="Times New Roman" panose="02020603050405020304" pitchFamily="18" charset="0"/>
                <a:cs typeface="Times New Roman" panose="02020603050405020304" pitchFamily="18" charset="0"/>
              </a:rPr>
              <a:t>grid</a:t>
            </a:r>
            <a:r>
              <a:rPr lang="en-US" altLang="zh-CN" sz="800" dirty="0">
                <a:solidFill>
                  <a:schemeClr val="tx1"/>
                </a:solidFill>
                <a:latin typeface="Times New Roman" panose="02020603050405020304" pitchFamily="18" charset="0"/>
                <a:cs typeface="Times New Roman" panose="02020603050405020304" pitchFamily="18" charset="0"/>
              </a:rPr>
              <a:t>[15][14].y</a:t>
            </a:r>
            <a:endParaRPr lang="zh-CN" altLang="en-US" sz="800" dirty="0">
              <a:solidFill>
                <a:schemeClr val="tx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BFE24AD0-197C-4A0E-89F7-C86DC1EB9924}"/>
              </a:ext>
            </a:extLst>
          </p:cNvPr>
          <p:cNvSpPr/>
          <p:nvPr/>
        </p:nvSpPr>
        <p:spPr>
          <a:xfrm>
            <a:off x="5446050" y="5840946"/>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i="1" dirty="0">
                <a:solidFill>
                  <a:schemeClr val="tx1"/>
                </a:solidFill>
                <a:latin typeface="Times New Roman" panose="02020603050405020304" pitchFamily="18" charset="0"/>
                <a:cs typeface="Times New Roman" panose="02020603050405020304" pitchFamily="18" charset="0"/>
              </a:rPr>
              <a:t>grid</a:t>
            </a:r>
            <a:r>
              <a:rPr lang="en-US" altLang="zh-CN" sz="800" dirty="0">
                <a:solidFill>
                  <a:schemeClr val="tx1"/>
                </a:solidFill>
                <a:latin typeface="Times New Roman" panose="02020603050405020304" pitchFamily="18" charset="0"/>
                <a:cs typeface="Times New Roman" panose="02020603050405020304" pitchFamily="18" charset="0"/>
              </a:rPr>
              <a:t>[15][14].x</a:t>
            </a:r>
            <a:endParaRPr lang="zh-CN" altLang="en-US" sz="800" dirty="0">
              <a:solidFill>
                <a:schemeClr val="tx1"/>
              </a:solidFill>
              <a:latin typeface="Times New Roman" panose="02020603050405020304" pitchFamily="18" charset="0"/>
              <a:cs typeface="Times New Roman" panose="02020603050405020304" pitchFamily="18" charset="0"/>
            </a:endParaRPr>
          </a:p>
        </p:txBody>
      </p:sp>
      <p:sp>
        <p:nvSpPr>
          <p:cNvPr id="28" name="矩形 27">
            <a:extLst>
              <a:ext uri="{FF2B5EF4-FFF2-40B4-BE49-F238E27FC236}">
                <a16:creationId xmlns:a16="http://schemas.microsoft.com/office/drawing/2014/main" id="{2899285A-9AF8-4887-A670-7EA729F53F61}"/>
              </a:ext>
            </a:extLst>
          </p:cNvPr>
          <p:cNvSpPr/>
          <p:nvPr/>
        </p:nvSpPr>
        <p:spPr>
          <a:xfrm>
            <a:off x="7941225" y="5840946"/>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i="1" dirty="0">
                <a:solidFill>
                  <a:schemeClr val="tx1"/>
                </a:solidFill>
                <a:latin typeface="Times New Roman" panose="02020603050405020304" pitchFamily="18" charset="0"/>
                <a:cs typeface="Times New Roman" panose="02020603050405020304" pitchFamily="18" charset="0"/>
              </a:rPr>
              <a:t>grid</a:t>
            </a:r>
            <a:r>
              <a:rPr lang="en-US" altLang="zh-CN" sz="800" dirty="0">
                <a:solidFill>
                  <a:schemeClr val="tx1"/>
                </a:solidFill>
                <a:latin typeface="Times New Roman" panose="02020603050405020304" pitchFamily="18" charset="0"/>
                <a:cs typeface="Times New Roman" panose="02020603050405020304" pitchFamily="18" charset="0"/>
              </a:rPr>
              <a:t>[15][15].y</a:t>
            </a:r>
            <a:endParaRPr lang="zh-CN" altLang="en-US" sz="800" dirty="0">
              <a:solidFill>
                <a:schemeClr val="tx1"/>
              </a:solidFill>
              <a:latin typeface="Times New Roman" panose="02020603050405020304" pitchFamily="18" charset="0"/>
              <a:cs typeface="Times New Roman" panose="02020603050405020304" pitchFamily="18" charset="0"/>
            </a:endParaRPr>
          </a:p>
        </p:txBody>
      </p:sp>
      <p:sp>
        <p:nvSpPr>
          <p:cNvPr id="29" name="矩形 28">
            <a:extLst>
              <a:ext uri="{FF2B5EF4-FFF2-40B4-BE49-F238E27FC236}">
                <a16:creationId xmlns:a16="http://schemas.microsoft.com/office/drawing/2014/main" id="{0D3225E8-B62E-47CE-A391-A5449FC67395}"/>
              </a:ext>
            </a:extLst>
          </p:cNvPr>
          <p:cNvSpPr/>
          <p:nvPr/>
        </p:nvSpPr>
        <p:spPr>
          <a:xfrm>
            <a:off x="7111118" y="5840946"/>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i="1" dirty="0">
                <a:solidFill>
                  <a:schemeClr val="tx1"/>
                </a:solidFill>
                <a:latin typeface="Times New Roman" panose="02020603050405020304" pitchFamily="18" charset="0"/>
                <a:cs typeface="Times New Roman" panose="02020603050405020304" pitchFamily="18" charset="0"/>
              </a:rPr>
              <a:t>grid</a:t>
            </a:r>
            <a:r>
              <a:rPr lang="en-US" altLang="zh-CN" sz="800" dirty="0">
                <a:solidFill>
                  <a:schemeClr val="tx1"/>
                </a:solidFill>
                <a:latin typeface="Times New Roman" panose="02020603050405020304" pitchFamily="18" charset="0"/>
                <a:cs typeface="Times New Roman" panose="02020603050405020304" pitchFamily="18" charset="0"/>
              </a:rPr>
              <a:t>[15][15].x</a:t>
            </a:r>
            <a:endParaRPr lang="zh-CN" altLang="en-US" sz="800" dirty="0">
              <a:solidFill>
                <a:schemeClr val="tx1"/>
              </a:solidFill>
              <a:latin typeface="Times New Roman" panose="02020603050405020304" pitchFamily="18" charset="0"/>
              <a:cs typeface="Times New Roman" panose="02020603050405020304" pitchFamily="18" charset="0"/>
            </a:endParaRPr>
          </a:p>
        </p:txBody>
      </p:sp>
      <p:sp>
        <p:nvSpPr>
          <p:cNvPr id="30" name="矩形 29">
            <a:extLst>
              <a:ext uri="{FF2B5EF4-FFF2-40B4-BE49-F238E27FC236}">
                <a16:creationId xmlns:a16="http://schemas.microsoft.com/office/drawing/2014/main" id="{B167B673-BDA7-4FF6-A18D-174EFFEBB87B}"/>
              </a:ext>
            </a:extLst>
          </p:cNvPr>
          <p:cNvSpPr/>
          <p:nvPr/>
        </p:nvSpPr>
        <p:spPr>
          <a:xfrm>
            <a:off x="4331558" y="5826078"/>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sp>
        <p:nvSpPr>
          <p:cNvPr id="31" name="矩形 30">
            <a:extLst>
              <a:ext uri="{FF2B5EF4-FFF2-40B4-BE49-F238E27FC236}">
                <a16:creationId xmlns:a16="http://schemas.microsoft.com/office/drawing/2014/main" id="{4657FE24-551F-4817-81E6-DD656DFC47C8}"/>
              </a:ext>
            </a:extLst>
          </p:cNvPr>
          <p:cNvSpPr/>
          <p:nvPr/>
        </p:nvSpPr>
        <p:spPr>
          <a:xfrm>
            <a:off x="5826980" y="2285194"/>
            <a:ext cx="3240360" cy="1250872"/>
          </a:xfrm>
          <a:prstGeom prst="rect">
            <a:avLst/>
          </a:prstGeom>
          <a:scene3d>
            <a:camera prst="orthographicFront"/>
            <a:lightRig rig="threePt" dir="t"/>
          </a:scene3d>
          <a:sp3d>
            <a:bevelT prst="relaxedInset"/>
          </a:sp3d>
        </p:spPr>
        <p:style>
          <a:lnRef idx="1">
            <a:schemeClr val="accent1"/>
          </a:lnRef>
          <a:fillRef idx="2">
            <a:schemeClr val="accent1"/>
          </a:fillRef>
          <a:effectRef idx="1">
            <a:schemeClr val="accent1"/>
          </a:effectRef>
          <a:fontRef idx="minor">
            <a:schemeClr val="dk1"/>
          </a:fontRef>
        </p:style>
        <p:txBody>
          <a:bodyPr rtlCol="0" anchor="ctr"/>
          <a:lstStyle/>
          <a:p>
            <a:pPr>
              <a:tabLst>
                <a:tab pos="457200" algn="l"/>
              </a:tabLst>
            </a:pPr>
            <a:r>
              <a:rPr lang="en-US" altLang="zh-CN" sz="1100" dirty="0">
                <a:latin typeface="Courier New" charset="0"/>
              </a:rPr>
              <a:t>For(</a:t>
            </a:r>
            <a:r>
              <a:rPr lang="en-US" altLang="zh-CN" sz="1100" dirty="0" err="1">
                <a:latin typeface="Courier New" charset="0"/>
              </a:rPr>
              <a:t>i</a:t>
            </a:r>
            <a:r>
              <a:rPr lang="en-US" altLang="zh-CN" sz="1100" dirty="0">
                <a:latin typeface="Courier New" charset="0"/>
              </a:rPr>
              <a:t>=0;i&lt;16;i++){</a:t>
            </a:r>
          </a:p>
          <a:p>
            <a:pPr>
              <a:tabLst>
                <a:tab pos="457200" algn="l"/>
              </a:tabLst>
            </a:pPr>
            <a:r>
              <a:rPr lang="en-US" altLang="zh-CN" sz="1100" dirty="0">
                <a:latin typeface="Courier New" charset="0"/>
              </a:rPr>
              <a:t>	for(j=0;j&lt;16;j++){</a:t>
            </a:r>
          </a:p>
          <a:p>
            <a:pPr>
              <a:tabLst>
                <a:tab pos="457200" algn="l"/>
              </a:tabLst>
            </a:pPr>
            <a:r>
              <a:rPr lang="en-US" altLang="zh-CN" sz="1100" dirty="0">
                <a:latin typeface="Courier New" charset="0"/>
              </a:rPr>
              <a:t>	    </a:t>
            </a:r>
            <a:r>
              <a:rPr lang="en-US" altLang="zh-CN" sz="1100" dirty="0" err="1">
                <a:latin typeface="Courier New" charset="0"/>
              </a:rPr>
              <a:t>total_x</a:t>
            </a:r>
            <a:r>
              <a:rPr lang="en-US" altLang="zh-CN" sz="1100" dirty="0">
                <a:latin typeface="Courier New" charset="0"/>
              </a:rPr>
              <a:t>+=grid[j][</a:t>
            </a:r>
            <a:r>
              <a:rPr lang="en-US" altLang="zh-CN" sz="1100" dirty="0" err="1">
                <a:latin typeface="Courier New" charset="0"/>
              </a:rPr>
              <a:t>i</a:t>
            </a:r>
            <a:r>
              <a:rPr lang="en-US" altLang="zh-CN" sz="1100" dirty="0">
                <a:latin typeface="Courier New" charset="0"/>
              </a:rPr>
              <a:t>].x;</a:t>
            </a:r>
          </a:p>
          <a:p>
            <a:pPr>
              <a:tabLst>
                <a:tab pos="457200" algn="l"/>
              </a:tabLst>
            </a:pPr>
            <a:r>
              <a:rPr lang="en-US" altLang="zh-CN" sz="1100" dirty="0">
                <a:latin typeface="Courier New" charset="0"/>
              </a:rPr>
              <a:t>	    </a:t>
            </a:r>
            <a:r>
              <a:rPr lang="en-US" altLang="zh-CN" sz="1100" dirty="0" err="1">
                <a:latin typeface="Courier New" charset="0"/>
              </a:rPr>
              <a:t>total_y</a:t>
            </a:r>
            <a:r>
              <a:rPr lang="en-US" altLang="zh-CN" sz="1100" dirty="0">
                <a:latin typeface="Courier New" charset="0"/>
              </a:rPr>
              <a:t>+=grid[j][</a:t>
            </a:r>
            <a:r>
              <a:rPr lang="en-US" altLang="zh-CN" sz="1100" dirty="0" err="1">
                <a:latin typeface="Courier New" charset="0"/>
              </a:rPr>
              <a:t>i</a:t>
            </a:r>
            <a:r>
              <a:rPr lang="en-US" altLang="zh-CN" sz="1100" dirty="0">
                <a:latin typeface="Courier New" charset="0"/>
              </a:rPr>
              <a:t>].y;</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a:t>
            </a:r>
          </a:p>
        </p:txBody>
      </p:sp>
    </p:spTree>
    <p:extLst>
      <p:ext uri="{BB962C8B-B14F-4D97-AF65-F5344CB8AC3E}">
        <p14:creationId xmlns:p14="http://schemas.microsoft.com/office/powerpoint/2010/main" val="421043856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FC021B-918E-4E03-A0B8-822626857AB3}"/>
              </a:ext>
            </a:extLst>
          </p:cNvPr>
          <p:cNvSpPr>
            <a:spLocks noGrp="1"/>
          </p:cNvSpPr>
          <p:nvPr>
            <p:ph type="title"/>
          </p:nvPr>
        </p:nvSpPr>
        <p:spPr>
          <a:xfrm>
            <a:off x="70593" y="154644"/>
            <a:ext cx="7592093" cy="762000"/>
          </a:xfrm>
        </p:spPr>
        <p:txBody>
          <a:bodyPr>
            <a:normAutofit/>
          </a:bodyPr>
          <a:lstStyle/>
          <a:p>
            <a:r>
              <a:rPr lang="zh-CN" altLang="en-US" dirty="0"/>
              <a:t>练习题</a:t>
            </a:r>
          </a:p>
        </p:txBody>
      </p:sp>
      <p:sp>
        <p:nvSpPr>
          <p:cNvPr id="3" name="内容占位符 2">
            <a:extLst>
              <a:ext uri="{FF2B5EF4-FFF2-40B4-BE49-F238E27FC236}">
                <a16:creationId xmlns:a16="http://schemas.microsoft.com/office/drawing/2014/main" id="{C59CC843-9C9D-4287-ACBF-C5E98A2D16D9}"/>
              </a:ext>
            </a:extLst>
          </p:cNvPr>
          <p:cNvSpPr>
            <a:spLocks noGrp="1"/>
          </p:cNvSpPr>
          <p:nvPr>
            <p:ph idx="1"/>
          </p:nvPr>
        </p:nvSpPr>
        <p:spPr>
          <a:xfrm>
            <a:off x="457200" y="837033"/>
            <a:ext cx="8229600" cy="2096211"/>
          </a:xfrm>
        </p:spPr>
        <p:txBody>
          <a:bodyPr>
            <a:normAutofit/>
          </a:bodyPr>
          <a:lstStyle/>
          <a:p>
            <a:pPr marL="457200" indent="-457200">
              <a:buFont typeface="+mj-lt"/>
              <a:buAutoNum type="alphaUcPeriod"/>
            </a:pPr>
            <a:r>
              <a:rPr lang="zh-CN" altLang="en-US" sz="1600" dirty="0"/>
              <a:t>读总数为：</a:t>
            </a:r>
            <a:r>
              <a:rPr lang="en-US" altLang="zh-CN" sz="1600" dirty="0"/>
              <a:t>512</a:t>
            </a:r>
          </a:p>
          <a:p>
            <a:pPr marL="457200" indent="-457200">
              <a:buFont typeface="+mj-lt"/>
              <a:buAutoNum type="alphaUcPeriod"/>
            </a:pPr>
            <a:r>
              <a:rPr lang="zh-CN" altLang="en-US" sz="1600" dirty="0"/>
              <a:t>缓存不命中的读总数：</a:t>
            </a:r>
            <a:endParaRPr lang="en-US" altLang="zh-CN" sz="1600" dirty="0"/>
          </a:p>
          <a:p>
            <a:pPr lvl="1"/>
            <a:r>
              <a:rPr lang="zh-CN" altLang="en-US" sz="1600" dirty="0"/>
              <a:t>顺序步长为</a:t>
            </a:r>
            <a:r>
              <a:rPr lang="en-US" altLang="zh-CN" sz="1600" dirty="0"/>
              <a:t>1</a:t>
            </a:r>
            <a:r>
              <a:rPr lang="zh-CN" altLang="en-US" sz="1600" dirty="0"/>
              <a:t>访问，不命中为强制不命中</a:t>
            </a:r>
            <a:endParaRPr lang="en-US" altLang="zh-CN" sz="1600" dirty="0"/>
          </a:p>
          <a:p>
            <a:pPr lvl="1"/>
            <a:r>
              <a:rPr lang="zh-CN" altLang="en-US" sz="1600" dirty="0"/>
              <a:t>不命中数为</a:t>
            </a:r>
            <a:r>
              <a:rPr lang="en-US" altLang="zh-CN" sz="1600" dirty="0"/>
              <a:t>64*2=128</a:t>
            </a:r>
          </a:p>
          <a:p>
            <a:pPr marL="457200" indent="-457200">
              <a:buFont typeface="+mj-lt"/>
              <a:buAutoNum type="alphaUcPeriod"/>
            </a:pPr>
            <a:r>
              <a:rPr lang="zh-CN" altLang="en-US" sz="1600" dirty="0"/>
              <a:t>不命中率：</a:t>
            </a:r>
            <a:r>
              <a:rPr lang="en-US" altLang="zh-CN" sz="1600" dirty="0"/>
              <a:t>128/512=25%</a:t>
            </a:r>
          </a:p>
          <a:p>
            <a:pPr marL="457200" indent="-457200">
              <a:buFont typeface="+mj-lt"/>
              <a:buAutoNum type="alphaUcPeriod"/>
            </a:pPr>
            <a:r>
              <a:rPr lang="zh-CN" altLang="en-US" sz="1600" dirty="0"/>
              <a:t>缓存加倍，与数据相同时，强制不命中数量不会改变</a:t>
            </a:r>
          </a:p>
        </p:txBody>
      </p:sp>
      <p:sp>
        <p:nvSpPr>
          <p:cNvPr id="6" name="矩形 5">
            <a:extLst>
              <a:ext uri="{FF2B5EF4-FFF2-40B4-BE49-F238E27FC236}">
                <a16:creationId xmlns:a16="http://schemas.microsoft.com/office/drawing/2014/main" id="{7581178C-1D15-45A3-8495-833D1D2C7F53}"/>
              </a:ext>
            </a:extLst>
          </p:cNvPr>
          <p:cNvSpPr/>
          <p:nvPr/>
        </p:nvSpPr>
        <p:spPr>
          <a:xfrm>
            <a:off x="1291211" y="5486482"/>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[0][0].y</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58545603-F182-43FC-9DA5-B45DD8DB7463}"/>
              </a:ext>
            </a:extLst>
          </p:cNvPr>
          <p:cNvSpPr/>
          <p:nvPr/>
        </p:nvSpPr>
        <p:spPr>
          <a:xfrm>
            <a:off x="461104" y="5486482"/>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[0][0].x</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A335B19A-A667-4741-A453-BC0477ECE90C}"/>
              </a:ext>
            </a:extLst>
          </p:cNvPr>
          <p:cNvSpPr/>
          <p:nvPr/>
        </p:nvSpPr>
        <p:spPr>
          <a:xfrm>
            <a:off x="2956279" y="5486482"/>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[0][1].y</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7BF0C963-4869-4128-975F-C5640816F4EF}"/>
              </a:ext>
            </a:extLst>
          </p:cNvPr>
          <p:cNvSpPr/>
          <p:nvPr/>
        </p:nvSpPr>
        <p:spPr>
          <a:xfrm>
            <a:off x="2126172" y="5486482"/>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[0][1].x</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10" name="矩形 9">
            <a:extLst>
              <a:ext uri="{FF2B5EF4-FFF2-40B4-BE49-F238E27FC236}">
                <a16:creationId xmlns:a16="http://schemas.microsoft.com/office/drawing/2014/main" id="{E527796B-12D5-49F0-9B17-4A99B913C646}"/>
              </a:ext>
            </a:extLst>
          </p:cNvPr>
          <p:cNvSpPr/>
          <p:nvPr/>
        </p:nvSpPr>
        <p:spPr>
          <a:xfrm>
            <a:off x="463849" y="4874414"/>
            <a:ext cx="3327391"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Cache block(B=16)</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FEF238BB-30C2-46D2-B781-16BE187FB807}"/>
              </a:ext>
            </a:extLst>
          </p:cNvPr>
          <p:cNvSpPr/>
          <p:nvPr/>
        </p:nvSpPr>
        <p:spPr>
          <a:xfrm>
            <a:off x="5448406" y="4874414"/>
            <a:ext cx="3327391" cy="36004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Cache block(B=16)</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413800AB-8F15-4957-819F-9F0DC58A9509}"/>
              </a:ext>
            </a:extLst>
          </p:cNvPr>
          <p:cNvSpPr/>
          <p:nvPr/>
        </p:nvSpPr>
        <p:spPr>
          <a:xfrm>
            <a:off x="1696103" y="4505082"/>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B</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44195825-9323-44AF-9D9B-9F68B4AAB01E}"/>
              </a:ext>
            </a:extLst>
          </p:cNvPr>
          <p:cNvSpPr/>
          <p:nvPr/>
        </p:nvSpPr>
        <p:spPr>
          <a:xfrm>
            <a:off x="6756875" y="4513109"/>
            <a:ext cx="710451"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B</a:t>
            </a:r>
            <a:r>
              <a:rPr lang="en-US" altLang="zh-CN" dirty="0">
                <a:latin typeface="Times New Roman" panose="02020603050405020304" pitchFamily="18" charset="0"/>
                <a:cs typeface="Times New Roman" panose="02020603050405020304" pitchFamily="18" charset="0"/>
              </a:rPr>
              <a:t>[63]</a:t>
            </a:r>
            <a:endParaRPr lang="zh-CN" altLang="en-US" dirty="0">
              <a:latin typeface="Times New Roman" panose="02020603050405020304" pitchFamily="18" charset="0"/>
              <a:cs typeface="Times New Roman" panose="02020603050405020304" pitchFamily="18" charset="0"/>
            </a:endParaRPr>
          </a:p>
        </p:txBody>
      </p:sp>
      <p:sp>
        <p:nvSpPr>
          <p:cNvPr id="14" name="左大括号 13">
            <a:extLst>
              <a:ext uri="{FF2B5EF4-FFF2-40B4-BE49-F238E27FC236}">
                <a16:creationId xmlns:a16="http://schemas.microsoft.com/office/drawing/2014/main" id="{714C86EE-F1BD-4C15-9600-E407BCA14120}"/>
              </a:ext>
            </a:extLst>
          </p:cNvPr>
          <p:cNvSpPr/>
          <p:nvPr/>
        </p:nvSpPr>
        <p:spPr>
          <a:xfrm rot="5400000">
            <a:off x="4413290" y="1804857"/>
            <a:ext cx="342039" cy="5164477"/>
          </a:xfrm>
          <a:prstGeom prst="leftBrace">
            <a:avLst>
              <a:gd name="adj1" fmla="val 8333"/>
              <a:gd name="adj2" fmla="val 50216"/>
            </a:avLst>
          </a:prstGeom>
        </p:spPr>
        <p:style>
          <a:lnRef idx="2">
            <a:schemeClr val="accent2"/>
          </a:lnRef>
          <a:fillRef idx="0">
            <a:schemeClr val="accent2"/>
          </a:fillRef>
          <a:effectRef idx="1">
            <a:schemeClr val="accent2"/>
          </a:effectRef>
          <a:fontRef idx="minor">
            <a:schemeClr val="tx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0DB13ACC-3C56-4D9E-A31B-6C0B94EE59AF}"/>
              </a:ext>
            </a:extLst>
          </p:cNvPr>
          <p:cNvSpPr/>
          <p:nvPr/>
        </p:nvSpPr>
        <p:spPr>
          <a:xfrm>
            <a:off x="4030311" y="3821006"/>
            <a:ext cx="1107997"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1024</a:t>
            </a:r>
            <a:r>
              <a:rPr lang="zh-CN" altLang="en-US" i="1" dirty="0">
                <a:latin typeface="Times New Roman" panose="02020603050405020304" pitchFamily="18" charset="0"/>
                <a:cs typeface="Times New Roman" panose="02020603050405020304" pitchFamily="18" charset="0"/>
              </a:rPr>
              <a:t>字节</a:t>
            </a:r>
            <a:endParaRPr lang="zh-CN" altLang="en-US" dirty="0">
              <a:latin typeface="Times New Roman" panose="02020603050405020304" pitchFamily="18" charset="0"/>
              <a:cs typeface="Times New Roman" panose="02020603050405020304" pitchFamily="18" charset="0"/>
            </a:endParaRPr>
          </a:p>
        </p:txBody>
      </p:sp>
      <p:sp>
        <p:nvSpPr>
          <p:cNvPr id="16" name="矩形 15">
            <a:extLst>
              <a:ext uri="{FF2B5EF4-FFF2-40B4-BE49-F238E27FC236}">
                <a16:creationId xmlns:a16="http://schemas.microsoft.com/office/drawing/2014/main" id="{CD4C3DE8-5724-4BA0-8AE5-CFCE7734F7CC}"/>
              </a:ext>
            </a:extLst>
          </p:cNvPr>
          <p:cNvSpPr/>
          <p:nvPr/>
        </p:nvSpPr>
        <p:spPr>
          <a:xfrm>
            <a:off x="6276157" y="5486482"/>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i="1" dirty="0">
                <a:solidFill>
                  <a:schemeClr val="tx1"/>
                </a:solidFill>
                <a:latin typeface="Times New Roman" panose="02020603050405020304" pitchFamily="18" charset="0"/>
                <a:cs typeface="Times New Roman" panose="02020603050405020304" pitchFamily="18" charset="0"/>
              </a:rPr>
              <a:t>grid</a:t>
            </a:r>
            <a:r>
              <a:rPr lang="en-US" altLang="zh-CN" sz="900" dirty="0">
                <a:solidFill>
                  <a:schemeClr val="tx1"/>
                </a:solidFill>
                <a:latin typeface="Times New Roman" panose="02020603050405020304" pitchFamily="18" charset="0"/>
                <a:cs typeface="Times New Roman" panose="02020603050405020304" pitchFamily="18" charset="0"/>
              </a:rPr>
              <a:t>[7][14].y</a:t>
            </a:r>
            <a:endParaRPr lang="zh-CN" altLang="en-US" sz="900" dirty="0">
              <a:solidFill>
                <a:schemeClr val="tx1"/>
              </a:solidFill>
              <a:latin typeface="Times New Roman" panose="02020603050405020304" pitchFamily="18" charset="0"/>
              <a:cs typeface="Times New Roman" panose="02020603050405020304" pitchFamily="18" charset="0"/>
            </a:endParaRPr>
          </a:p>
        </p:txBody>
      </p:sp>
      <p:sp>
        <p:nvSpPr>
          <p:cNvPr id="17" name="矩形 16">
            <a:extLst>
              <a:ext uri="{FF2B5EF4-FFF2-40B4-BE49-F238E27FC236}">
                <a16:creationId xmlns:a16="http://schemas.microsoft.com/office/drawing/2014/main" id="{57742AED-E9F1-477F-8940-312E3FAFEEF1}"/>
              </a:ext>
            </a:extLst>
          </p:cNvPr>
          <p:cNvSpPr/>
          <p:nvPr/>
        </p:nvSpPr>
        <p:spPr>
          <a:xfrm>
            <a:off x="5446050" y="5486482"/>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i="1" dirty="0">
                <a:solidFill>
                  <a:schemeClr val="tx1"/>
                </a:solidFill>
                <a:latin typeface="Times New Roman" panose="02020603050405020304" pitchFamily="18" charset="0"/>
                <a:cs typeface="Times New Roman" panose="02020603050405020304" pitchFamily="18" charset="0"/>
              </a:rPr>
              <a:t>grid</a:t>
            </a:r>
            <a:r>
              <a:rPr lang="en-US" altLang="zh-CN" sz="900" dirty="0">
                <a:solidFill>
                  <a:schemeClr val="tx1"/>
                </a:solidFill>
                <a:latin typeface="Times New Roman" panose="02020603050405020304" pitchFamily="18" charset="0"/>
                <a:cs typeface="Times New Roman" panose="02020603050405020304" pitchFamily="18" charset="0"/>
              </a:rPr>
              <a:t>[7][14].x</a:t>
            </a:r>
            <a:endParaRPr lang="zh-CN" altLang="en-US" sz="900" dirty="0">
              <a:solidFill>
                <a:schemeClr val="tx1"/>
              </a:solidFill>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3A591389-D94B-4B6C-A43C-D995271C548A}"/>
              </a:ext>
            </a:extLst>
          </p:cNvPr>
          <p:cNvSpPr/>
          <p:nvPr/>
        </p:nvSpPr>
        <p:spPr>
          <a:xfrm>
            <a:off x="7941225" y="5486482"/>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i="1" dirty="0">
                <a:solidFill>
                  <a:schemeClr val="tx1"/>
                </a:solidFill>
                <a:latin typeface="Times New Roman" panose="02020603050405020304" pitchFamily="18" charset="0"/>
                <a:cs typeface="Times New Roman" panose="02020603050405020304" pitchFamily="18" charset="0"/>
              </a:rPr>
              <a:t>grid</a:t>
            </a:r>
            <a:r>
              <a:rPr lang="en-US" altLang="zh-CN" sz="900" dirty="0">
                <a:solidFill>
                  <a:schemeClr val="tx1"/>
                </a:solidFill>
                <a:latin typeface="Times New Roman" panose="02020603050405020304" pitchFamily="18" charset="0"/>
                <a:cs typeface="Times New Roman" panose="02020603050405020304" pitchFamily="18" charset="0"/>
              </a:rPr>
              <a:t>[7][15].y</a:t>
            </a:r>
            <a:endParaRPr lang="zh-CN" altLang="en-US" sz="900" dirty="0">
              <a:solidFill>
                <a:schemeClr val="tx1"/>
              </a:solidFill>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4376F1D9-006A-4FE2-A17C-6DA99BA11B67}"/>
              </a:ext>
            </a:extLst>
          </p:cNvPr>
          <p:cNvSpPr/>
          <p:nvPr/>
        </p:nvSpPr>
        <p:spPr>
          <a:xfrm>
            <a:off x="7111118" y="5486482"/>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i="1" dirty="0">
                <a:solidFill>
                  <a:schemeClr val="tx1"/>
                </a:solidFill>
                <a:latin typeface="Times New Roman" panose="02020603050405020304" pitchFamily="18" charset="0"/>
                <a:cs typeface="Times New Roman" panose="02020603050405020304" pitchFamily="18" charset="0"/>
              </a:rPr>
              <a:t>grid</a:t>
            </a:r>
            <a:r>
              <a:rPr lang="en-US" altLang="zh-CN" sz="900" dirty="0">
                <a:solidFill>
                  <a:schemeClr val="tx1"/>
                </a:solidFill>
                <a:latin typeface="Times New Roman" panose="02020603050405020304" pitchFamily="18" charset="0"/>
                <a:cs typeface="Times New Roman" panose="02020603050405020304" pitchFamily="18" charset="0"/>
              </a:rPr>
              <a:t>[7][15].x</a:t>
            </a:r>
            <a:endParaRPr lang="zh-CN" altLang="en-US" sz="900" dirty="0">
              <a:solidFill>
                <a:schemeClr val="tx1"/>
              </a:solidFill>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F92A47D1-CD3E-4765-B6A1-1AEF3DE1CEF9}"/>
              </a:ext>
            </a:extLst>
          </p:cNvPr>
          <p:cNvSpPr/>
          <p:nvPr/>
        </p:nvSpPr>
        <p:spPr>
          <a:xfrm>
            <a:off x="4331558" y="4882441"/>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B923B474-E4DF-433B-AA58-58AC21AEC4DD}"/>
              </a:ext>
            </a:extLst>
          </p:cNvPr>
          <p:cNvSpPr/>
          <p:nvPr/>
        </p:nvSpPr>
        <p:spPr>
          <a:xfrm>
            <a:off x="4331558" y="5471614"/>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sp>
        <p:nvSpPr>
          <p:cNvPr id="22" name="矩形 21">
            <a:extLst>
              <a:ext uri="{FF2B5EF4-FFF2-40B4-BE49-F238E27FC236}">
                <a16:creationId xmlns:a16="http://schemas.microsoft.com/office/drawing/2014/main" id="{CBB08BE1-782E-476E-B718-84C1DF0583C9}"/>
              </a:ext>
            </a:extLst>
          </p:cNvPr>
          <p:cNvSpPr/>
          <p:nvPr/>
        </p:nvSpPr>
        <p:spPr>
          <a:xfrm>
            <a:off x="1291211" y="5840946"/>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[8][0].y</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23" name="矩形 22">
            <a:extLst>
              <a:ext uri="{FF2B5EF4-FFF2-40B4-BE49-F238E27FC236}">
                <a16:creationId xmlns:a16="http://schemas.microsoft.com/office/drawing/2014/main" id="{E74F1F81-D49F-4717-84D4-AB86AB8334E8}"/>
              </a:ext>
            </a:extLst>
          </p:cNvPr>
          <p:cNvSpPr/>
          <p:nvPr/>
        </p:nvSpPr>
        <p:spPr>
          <a:xfrm>
            <a:off x="461104" y="5840946"/>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[8][0].x</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24" name="矩形 23">
            <a:extLst>
              <a:ext uri="{FF2B5EF4-FFF2-40B4-BE49-F238E27FC236}">
                <a16:creationId xmlns:a16="http://schemas.microsoft.com/office/drawing/2014/main" id="{150D0142-87C8-45DC-BA52-CAF9A4B040A6}"/>
              </a:ext>
            </a:extLst>
          </p:cNvPr>
          <p:cNvSpPr/>
          <p:nvPr/>
        </p:nvSpPr>
        <p:spPr>
          <a:xfrm>
            <a:off x="2956279" y="5840946"/>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[8][1].y</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132562A8-EC4B-434B-9990-A176D3B133B7}"/>
              </a:ext>
            </a:extLst>
          </p:cNvPr>
          <p:cNvSpPr/>
          <p:nvPr/>
        </p:nvSpPr>
        <p:spPr>
          <a:xfrm>
            <a:off x="2126172" y="5840946"/>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i="1" dirty="0">
                <a:solidFill>
                  <a:schemeClr val="tx1"/>
                </a:solidFill>
                <a:latin typeface="Times New Roman" panose="02020603050405020304" pitchFamily="18" charset="0"/>
                <a:cs typeface="Times New Roman" panose="02020603050405020304" pitchFamily="18" charset="0"/>
              </a:rPr>
              <a:t>grid</a:t>
            </a:r>
            <a:r>
              <a:rPr lang="en-US" altLang="zh-CN" sz="1000" dirty="0">
                <a:solidFill>
                  <a:schemeClr val="tx1"/>
                </a:solidFill>
                <a:latin typeface="Times New Roman" panose="02020603050405020304" pitchFamily="18" charset="0"/>
                <a:cs typeface="Times New Roman" panose="02020603050405020304" pitchFamily="18" charset="0"/>
              </a:rPr>
              <a:t>[8][1].x</a:t>
            </a:r>
            <a:endParaRPr lang="zh-CN" altLang="en-US" sz="1000" dirty="0">
              <a:solidFill>
                <a:schemeClr val="tx1"/>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39BBDEE9-EF10-48B4-A5DC-6ED1D8348A16}"/>
              </a:ext>
            </a:extLst>
          </p:cNvPr>
          <p:cNvSpPr/>
          <p:nvPr/>
        </p:nvSpPr>
        <p:spPr>
          <a:xfrm>
            <a:off x="6276157" y="5840946"/>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i="1" dirty="0">
                <a:solidFill>
                  <a:schemeClr val="tx1"/>
                </a:solidFill>
                <a:latin typeface="Times New Roman" panose="02020603050405020304" pitchFamily="18" charset="0"/>
                <a:cs typeface="Times New Roman" panose="02020603050405020304" pitchFamily="18" charset="0"/>
              </a:rPr>
              <a:t>grid</a:t>
            </a:r>
            <a:r>
              <a:rPr lang="en-US" altLang="zh-CN" sz="800" dirty="0">
                <a:solidFill>
                  <a:schemeClr val="tx1"/>
                </a:solidFill>
                <a:latin typeface="Times New Roman" panose="02020603050405020304" pitchFamily="18" charset="0"/>
                <a:cs typeface="Times New Roman" panose="02020603050405020304" pitchFamily="18" charset="0"/>
              </a:rPr>
              <a:t>[15][14].y</a:t>
            </a:r>
            <a:endParaRPr lang="zh-CN" altLang="en-US" sz="800" dirty="0">
              <a:solidFill>
                <a:schemeClr val="tx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BFE24AD0-197C-4A0E-89F7-C86DC1EB9924}"/>
              </a:ext>
            </a:extLst>
          </p:cNvPr>
          <p:cNvSpPr/>
          <p:nvPr/>
        </p:nvSpPr>
        <p:spPr>
          <a:xfrm>
            <a:off x="5446050" y="5840946"/>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i="1" dirty="0">
                <a:solidFill>
                  <a:schemeClr val="tx1"/>
                </a:solidFill>
                <a:latin typeface="Times New Roman" panose="02020603050405020304" pitchFamily="18" charset="0"/>
                <a:cs typeface="Times New Roman" panose="02020603050405020304" pitchFamily="18" charset="0"/>
              </a:rPr>
              <a:t>grid</a:t>
            </a:r>
            <a:r>
              <a:rPr lang="en-US" altLang="zh-CN" sz="800" dirty="0">
                <a:solidFill>
                  <a:schemeClr val="tx1"/>
                </a:solidFill>
                <a:latin typeface="Times New Roman" panose="02020603050405020304" pitchFamily="18" charset="0"/>
                <a:cs typeface="Times New Roman" panose="02020603050405020304" pitchFamily="18" charset="0"/>
              </a:rPr>
              <a:t>[15][14].x</a:t>
            </a:r>
            <a:endParaRPr lang="zh-CN" altLang="en-US" sz="800" dirty="0">
              <a:solidFill>
                <a:schemeClr val="tx1"/>
              </a:solidFill>
              <a:latin typeface="Times New Roman" panose="02020603050405020304" pitchFamily="18" charset="0"/>
              <a:cs typeface="Times New Roman" panose="02020603050405020304" pitchFamily="18" charset="0"/>
            </a:endParaRPr>
          </a:p>
        </p:txBody>
      </p:sp>
      <p:sp>
        <p:nvSpPr>
          <p:cNvPr id="28" name="矩形 27">
            <a:extLst>
              <a:ext uri="{FF2B5EF4-FFF2-40B4-BE49-F238E27FC236}">
                <a16:creationId xmlns:a16="http://schemas.microsoft.com/office/drawing/2014/main" id="{2899285A-9AF8-4887-A670-7EA729F53F61}"/>
              </a:ext>
            </a:extLst>
          </p:cNvPr>
          <p:cNvSpPr/>
          <p:nvPr/>
        </p:nvSpPr>
        <p:spPr>
          <a:xfrm>
            <a:off x="7941225" y="5840946"/>
            <a:ext cx="834961" cy="360040"/>
          </a:xfrm>
          <a:prstGeom prst="rect">
            <a:avLst/>
          </a:prstGeom>
          <a:solidFill>
            <a:schemeClr val="accent6">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i="1" dirty="0">
                <a:solidFill>
                  <a:schemeClr val="tx1"/>
                </a:solidFill>
                <a:latin typeface="Times New Roman" panose="02020603050405020304" pitchFamily="18" charset="0"/>
                <a:cs typeface="Times New Roman" panose="02020603050405020304" pitchFamily="18" charset="0"/>
              </a:rPr>
              <a:t>grid</a:t>
            </a:r>
            <a:r>
              <a:rPr lang="en-US" altLang="zh-CN" sz="800" dirty="0">
                <a:solidFill>
                  <a:schemeClr val="tx1"/>
                </a:solidFill>
                <a:latin typeface="Times New Roman" panose="02020603050405020304" pitchFamily="18" charset="0"/>
                <a:cs typeface="Times New Roman" panose="02020603050405020304" pitchFamily="18" charset="0"/>
              </a:rPr>
              <a:t>[15][15].y</a:t>
            </a:r>
            <a:endParaRPr lang="zh-CN" altLang="en-US" sz="800" dirty="0">
              <a:solidFill>
                <a:schemeClr val="tx1"/>
              </a:solidFill>
              <a:latin typeface="Times New Roman" panose="02020603050405020304" pitchFamily="18" charset="0"/>
              <a:cs typeface="Times New Roman" panose="02020603050405020304" pitchFamily="18" charset="0"/>
            </a:endParaRPr>
          </a:p>
        </p:txBody>
      </p:sp>
      <p:sp>
        <p:nvSpPr>
          <p:cNvPr id="29" name="矩形 28">
            <a:extLst>
              <a:ext uri="{FF2B5EF4-FFF2-40B4-BE49-F238E27FC236}">
                <a16:creationId xmlns:a16="http://schemas.microsoft.com/office/drawing/2014/main" id="{0D3225E8-B62E-47CE-A391-A5449FC67395}"/>
              </a:ext>
            </a:extLst>
          </p:cNvPr>
          <p:cNvSpPr/>
          <p:nvPr/>
        </p:nvSpPr>
        <p:spPr>
          <a:xfrm>
            <a:off x="7111118" y="5840946"/>
            <a:ext cx="834961" cy="360040"/>
          </a:xfrm>
          <a:prstGeom prst="rect">
            <a:avLst/>
          </a:prstGeom>
          <a:solidFill>
            <a:schemeClr val="accent1">
              <a:lumMod val="40000"/>
              <a:lumOff val="6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i="1" dirty="0">
                <a:solidFill>
                  <a:schemeClr val="tx1"/>
                </a:solidFill>
                <a:latin typeface="Times New Roman" panose="02020603050405020304" pitchFamily="18" charset="0"/>
                <a:cs typeface="Times New Roman" panose="02020603050405020304" pitchFamily="18" charset="0"/>
              </a:rPr>
              <a:t>grid</a:t>
            </a:r>
            <a:r>
              <a:rPr lang="en-US" altLang="zh-CN" sz="800" dirty="0">
                <a:solidFill>
                  <a:schemeClr val="tx1"/>
                </a:solidFill>
                <a:latin typeface="Times New Roman" panose="02020603050405020304" pitchFamily="18" charset="0"/>
                <a:cs typeface="Times New Roman" panose="02020603050405020304" pitchFamily="18" charset="0"/>
              </a:rPr>
              <a:t>[15][15].x</a:t>
            </a:r>
            <a:endParaRPr lang="zh-CN" altLang="en-US" sz="800" dirty="0">
              <a:solidFill>
                <a:schemeClr val="tx1"/>
              </a:solidFill>
              <a:latin typeface="Times New Roman" panose="02020603050405020304" pitchFamily="18" charset="0"/>
              <a:cs typeface="Times New Roman" panose="02020603050405020304" pitchFamily="18" charset="0"/>
            </a:endParaRPr>
          </a:p>
        </p:txBody>
      </p:sp>
      <p:sp>
        <p:nvSpPr>
          <p:cNvPr id="30" name="矩形 29">
            <a:extLst>
              <a:ext uri="{FF2B5EF4-FFF2-40B4-BE49-F238E27FC236}">
                <a16:creationId xmlns:a16="http://schemas.microsoft.com/office/drawing/2014/main" id="{B167B673-BDA7-4FF6-A18D-174EFFEBB87B}"/>
              </a:ext>
            </a:extLst>
          </p:cNvPr>
          <p:cNvSpPr/>
          <p:nvPr/>
        </p:nvSpPr>
        <p:spPr>
          <a:xfrm>
            <a:off x="4331558" y="5826078"/>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sp>
        <p:nvSpPr>
          <p:cNvPr id="31" name="矩形 30">
            <a:extLst>
              <a:ext uri="{FF2B5EF4-FFF2-40B4-BE49-F238E27FC236}">
                <a16:creationId xmlns:a16="http://schemas.microsoft.com/office/drawing/2014/main" id="{4657FE24-551F-4817-81E6-DD656DFC47C8}"/>
              </a:ext>
            </a:extLst>
          </p:cNvPr>
          <p:cNvSpPr/>
          <p:nvPr/>
        </p:nvSpPr>
        <p:spPr>
          <a:xfrm>
            <a:off x="5833047" y="1232943"/>
            <a:ext cx="3240360" cy="1250872"/>
          </a:xfrm>
          <a:prstGeom prst="rect">
            <a:avLst/>
          </a:prstGeom>
          <a:scene3d>
            <a:camera prst="orthographicFront"/>
            <a:lightRig rig="threePt" dir="t"/>
          </a:scene3d>
          <a:sp3d>
            <a:bevelT prst="relaxedInset"/>
          </a:sp3d>
        </p:spPr>
        <p:style>
          <a:lnRef idx="1">
            <a:schemeClr val="accent1"/>
          </a:lnRef>
          <a:fillRef idx="2">
            <a:schemeClr val="accent1"/>
          </a:fillRef>
          <a:effectRef idx="1">
            <a:schemeClr val="accent1"/>
          </a:effectRef>
          <a:fontRef idx="minor">
            <a:schemeClr val="dk1"/>
          </a:fontRef>
        </p:style>
        <p:txBody>
          <a:bodyPr rtlCol="0" anchor="ctr"/>
          <a:lstStyle/>
          <a:p>
            <a:pPr>
              <a:tabLst>
                <a:tab pos="457200" algn="l"/>
              </a:tabLst>
            </a:pPr>
            <a:r>
              <a:rPr lang="en-US" altLang="zh-CN" sz="1100" dirty="0">
                <a:latin typeface="Courier New" charset="0"/>
              </a:rPr>
              <a:t>For(</a:t>
            </a:r>
            <a:r>
              <a:rPr lang="en-US" altLang="zh-CN" sz="1100" dirty="0" err="1">
                <a:latin typeface="Courier New" charset="0"/>
              </a:rPr>
              <a:t>i</a:t>
            </a:r>
            <a:r>
              <a:rPr lang="en-US" altLang="zh-CN" sz="1100" dirty="0">
                <a:latin typeface="Courier New" charset="0"/>
              </a:rPr>
              <a:t>=0;i&lt;16;i++){</a:t>
            </a:r>
          </a:p>
          <a:p>
            <a:pPr>
              <a:tabLst>
                <a:tab pos="457200" algn="l"/>
              </a:tabLst>
            </a:pPr>
            <a:r>
              <a:rPr lang="en-US" altLang="zh-CN" sz="1100" dirty="0">
                <a:latin typeface="Courier New" charset="0"/>
              </a:rPr>
              <a:t>	for(j=0;j&lt;16;j++){</a:t>
            </a:r>
          </a:p>
          <a:p>
            <a:pPr>
              <a:tabLst>
                <a:tab pos="457200" algn="l"/>
              </a:tabLst>
            </a:pPr>
            <a:r>
              <a:rPr lang="en-US" altLang="zh-CN" sz="1100" dirty="0">
                <a:latin typeface="Courier New" charset="0"/>
              </a:rPr>
              <a:t>	    </a:t>
            </a:r>
            <a:r>
              <a:rPr lang="en-US" altLang="zh-CN" sz="1100" dirty="0" err="1">
                <a:latin typeface="Courier New" charset="0"/>
              </a:rPr>
              <a:t>total_x</a:t>
            </a:r>
            <a:r>
              <a:rPr lang="en-US" altLang="zh-CN" sz="1100" dirty="0">
                <a:latin typeface="Courier New" charset="0"/>
              </a:rPr>
              <a:t>+=grid[</a:t>
            </a:r>
            <a:r>
              <a:rPr lang="en-US" altLang="zh-CN" sz="1100" dirty="0" err="1">
                <a:latin typeface="Courier New" charset="0"/>
              </a:rPr>
              <a:t>i</a:t>
            </a:r>
            <a:r>
              <a:rPr lang="en-US" altLang="zh-CN" sz="1100" dirty="0">
                <a:latin typeface="Courier New" charset="0"/>
              </a:rPr>
              <a:t>][j].x;</a:t>
            </a:r>
          </a:p>
          <a:p>
            <a:pPr>
              <a:tabLst>
                <a:tab pos="457200" algn="l"/>
              </a:tabLst>
            </a:pPr>
            <a:r>
              <a:rPr lang="en-US" altLang="zh-CN" sz="1100" dirty="0">
                <a:latin typeface="Courier New" charset="0"/>
              </a:rPr>
              <a:t>	    </a:t>
            </a:r>
            <a:r>
              <a:rPr lang="en-US" altLang="zh-CN" sz="1100" dirty="0" err="1">
                <a:latin typeface="Courier New" charset="0"/>
              </a:rPr>
              <a:t>total_y</a:t>
            </a:r>
            <a:r>
              <a:rPr lang="en-US" altLang="zh-CN" sz="1100" dirty="0">
                <a:latin typeface="Courier New" charset="0"/>
              </a:rPr>
              <a:t>+=grid[</a:t>
            </a:r>
            <a:r>
              <a:rPr lang="en-US" altLang="zh-CN" sz="1100" dirty="0" err="1">
                <a:latin typeface="Courier New" charset="0"/>
              </a:rPr>
              <a:t>i</a:t>
            </a:r>
            <a:r>
              <a:rPr lang="en-US" altLang="zh-CN" sz="1100" dirty="0">
                <a:latin typeface="Courier New" charset="0"/>
              </a:rPr>
              <a:t>][j].y;</a:t>
            </a:r>
          </a:p>
          <a:p>
            <a:pPr>
              <a:tabLst>
                <a:tab pos="457200" algn="l"/>
              </a:tabLst>
            </a:pPr>
            <a:r>
              <a:rPr lang="en-US" altLang="zh-CN" sz="1100" dirty="0">
                <a:latin typeface="Courier New" charset="0"/>
              </a:rPr>
              <a:t>	}</a:t>
            </a:r>
          </a:p>
          <a:p>
            <a:pPr>
              <a:tabLst>
                <a:tab pos="457200" algn="l"/>
              </a:tabLst>
            </a:pPr>
            <a:r>
              <a:rPr lang="en-US" altLang="zh-CN" sz="1100" dirty="0">
                <a:latin typeface="Courier New" charset="0"/>
              </a:rPr>
              <a:t>}</a:t>
            </a:r>
          </a:p>
        </p:txBody>
      </p:sp>
    </p:spTree>
    <p:extLst>
      <p:ext uri="{BB962C8B-B14F-4D97-AF65-F5344CB8AC3E}">
        <p14:creationId xmlns:p14="http://schemas.microsoft.com/office/powerpoint/2010/main" val="274355085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Summary	</a:t>
            </a:r>
          </a:p>
        </p:txBody>
      </p:sp>
      <p:sp>
        <p:nvSpPr>
          <p:cNvPr id="3" name="Content Placeholder 2"/>
          <p:cNvSpPr>
            <a:spLocks noGrp="1"/>
          </p:cNvSpPr>
          <p:nvPr>
            <p:ph idx="1"/>
          </p:nvPr>
        </p:nvSpPr>
        <p:spPr/>
        <p:txBody>
          <a:bodyPr/>
          <a:lstStyle/>
          <a:p>
            <a:r>
              <a:rPr lang="en-US" dirty="0"/>
              <a:t>Cache memories can have significant performance impact</a:t>
            </a:r>
          </a:p>
          <a:p>
            <a:endParaRPr lang="en-US" dirty="0"/>
          </a:p>
          <a:p>
            <a:r>
              <a:rPr lang="en-US" dirty="0"/>
              <a:t>You can write your programs to exploit this!</a:t>
            </a:r>
          </a:p>
          <a:p>
            <a:pPr lvl="1"/>
            <a:r>
              <a:rPr lang="en-US" dirty="0"/>
              <a:t>Focus on the inner loops, where bulk of computations and memory accesses occur. </a:t>
            </a:r>
          </a:p>
          <a:p>
            <a:pPr lvl="1"/>
            <a:r>
              <a:rPr lang="en-US" dirty="0"/>
              <a:t>Try to maximize spatial locality by reading data objects with sequentially with stride 1.</a:t>
            </a:r>
          </a:p>
          <a:p>
            <a:pPr lvl="1"/>
            <a:r>
              <a:rPr lang="en-US" dirty="0"/>
              <a:t>Try to maximize temporal locality by using a data object as often as possible once it’s read from memory. </a:t>
            </a:r>
          </a:p>
        </p:txBody>
      </p:sp>
    </p:spTree>
    <p:extLst>
      <p:ext uri="{BB962C8B-B14F-4D97-AF65-F5344CB8AC3E}">
        <p14:creationId xmlns:p14="http://schemas.microsoft.com/office/powerpoint/2010/main" val="375726308"/>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Up-Down Arrow 34"/>
          <p:cNvSpPr/>
          <p:nvPr/>
        </p:nvSpPr>
        <p:spPr bwMode="auto">
          <a:xfrm>
            <a:off x="6781800" y="2422253"/>
            <a:ext cx="685800" cy="1371600"/>
          </a:xfrm>
          <a:prstGeom prst="upDownArrow">
            <a:avLst/>
          </a:prstGeom>
          <a:solidFill>
            <a:schemeClr val="bg1">
              <a:lumMod val="75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a:endParaRPr lang="en-US" dirty="0">
              <a:latin typeface="Calibri" pitchFamily="34" charset="0"/>
            </a:endParaRPr>
          </a:p>
        </p:txBody>
      </p:sp>
      <p:sp>
        <p:nvSpPr>
          <p:cNvPr id="2" name="Title 1"/>
          <p:cNvSpPr>
            <a:spLocks noGrp="1"/>
          </p:cNvSpPr>
          <p:nvPr>
            <p:ph type="title"/>
          </p:nvPr>
        </p:nvSpPr>
        <p:spPr>
          <a:xfrm>
            <a:off x="-61913" y="182535"/>
            <a:ext cx="7591425" cy="762000"/>
          </a:xfrm>
        </p:spPr>
        <p:txBody>
          <a:bodyPr/>
          <a:lstStyle/>
          <a:p>
            <a:r>
              <a:rPr lang="en-US" dirty="0"/>
              <a:t>General Cache Concepts</a:t>
            </a:r>
          </a:p>
        </p:txBody>
      </p:sp>
      <p:sp>
        <p:nvSpPr>
          <p:cNvPr id="3" name="Rectangle 2"/>
          <p:cNvSpPr/>
          <p:nvPr/>
        </p:nvSpPr>
        <p:spPr bwMode="auto">
          <a:xfrm>
            <a:off x="5334000" y="3793853"/>
            <a:ext cx="3581400" cy="2057400"/>
          </a:xfrm>
          <a:prstGeom prst="rect">
            <a:avLst/>
          </a:prstGeom>
          <a:solidFill>
            <a:srgbClr val="DEDFF5"/>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800" dirty="0">
              <a:latin typeface="Calibri" pitchFamily="34" charset="0"/>
            </a:endParaRPr>
          </a:p>
        </p:txBody>
      </p:sp>
      <p:sp>
        <p:nvSpPr>
          <p:cNvPr id="4" name="Rectangle 3"/>
          <p:cNvSpPr/>
          <p:nvPr/>
        </p:nvSpPr>
        <p:spPr bwMode="auto">
          <a:xfrm>
            <a:off x="5334000" y="1799044"/>
            <a:ext cx="3581400" cy="6096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5" name="Rectangle 4"/>
          <p:cNvSpPr/>
          <p:nvPr/>
        </p:nvSpPr>
        <p:spPr bwMode="auto">
          <a:xfrm>
            <a:off x="5486400" y="3946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0</a:t>
            </a:r>
          </a:p>
        </p:txBody>
      </p:sp>
      <p:sp>
        <p:nvSpPr>
          <p:cNvPr id="6" name="Rectangle 5"/>
          <p:cNvSpPr/>
          <p:nvPr/>
        </p:nvSpPr>
        <p:spPr bwMode="auto">
          <a:xfrm>
            <a:off x="6324600" y="3946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a:t>
            </a:r>
          </a:p>
        </p:txBody>
      </p:sp>
      <p:sp>
        <p:nvSpPr>
          <p:cNvPr id="7" name="Rectangle 6"/>
          <p:cNvSpPr/>
          <p:nvPr/>
        </p:nvSpPr>
        <p:spPr bwMode="auto">
          <a:xfrm>
            <a:off x="7162800" y="3946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2</a:t>
            </a:r>
          </a:p>
        </p:txBody>
      </p:sp>
      <p:sp>
        <p:nvSpPr>
          <p:cNvPr id="8" name="Rectangle 7"/>
          <p:cNvSpPr/>
          <p:nvPr/>
        </p:nvSpPr>
        <p:spPr bwMode="auto">
          <a:xfrm>
            <a:off x="8001000" y="3946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3</a:t>
            </a:r>
          </a:p>
        </p:txBody>
      </p:sp>
      <p:sp>
        <p:nvSpPr>
          <p:cNvPr id="9" name="Rectangle 8"/>
          <p:cNvSpPr/>
          <p:nvPr/>
        </p:nvSpPr>
        <p:spPr bwMode="auto">
          <a:xfrm>
            <a:off x="5486400" y="4327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4</a:t>
            </a:r>
          </a:p>
        </p:txBody>
      </p:sp>
      <p:sp>
        <p:nvSpPr>
          <p:cNvPr id="10" name="Rectangle 9"/>
          <p:cNvSpPr/>
          <p:nvPr/>
        </p:nvSpPr>
        <p:spPr bwMode="auto">
          <a:xfrm>
            <a:off x="6324600" y="4327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5</a:t>
            </a:r>
          </a:p>
        </p:txBody>
      </p:sp>
      <p:sp>
        <p:nvSpPr>
          <p:cNvPr id="11" name="Rectangle 10"/>
          <p:cNvSpPr/>
          <p:nvPr/>
        </p:nvSpPr>
        <p:spPr bwMode="auto">
          <a:xfrm>
            <a:off x="7162800" y="4327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6</a:t>
            </a:r>
          </a:p>
        </p:txBody>
      </p:sp>
      <p:sp>
        <p:nvSpPr>
          <p:cNvPr id="12" name="Rectangle 11"/>
          <p:cNvSpPr/>
          <p:nvPr/>
        </p:nvSpPr>
        <p:spPr bwMode="auto">
          <a:xfrm>
            <a:off x="8001000" y="4327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7</a:t>
            </a:r>
          </a:p>
        </p:txBody>
      </p:sp>
      <p:sp>
        <p:nvSpPr>
          <p:cNvPr id="13" name="Rectangle 12"/>
          <p:cNvSpPr/>
          <p:nvPr/>
        </p:nvSpPr>
        <p:spPr bwMode="auto">
          <a:xfrm>
            <a:off x="5486400" y="4708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8</a:t>
            </a:r>
          </a:p>
        </p:txBody>
      </p:sp>
      <p:sp>
        <p:nvSpPr>
          <p:cNvPr id="14" name="Rectangle 13"/>
          <p:cNvSpPr/>
          <p:nvPr/>
        </p:nvSpPr>
        <p:spPr bwMode="auto">
          <a:xfrm>
            <a:off x="6324600" y="4708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9</a:t>
            </a:r>
          </a:p>
        </p:txBody>
      </p:sp>
      <p:sp>
        <p:nvSpPr>
          <p:cNvPr id="15" name="Rectangle 14"/>
          <p:cNvSpPr/>
          <p:nvPr/>
        </p:nvSpPr>
        <p:spPr bwMode="auto">
          <a:xfrm>
            <a:off x="7162800" y="4708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10</a:t>
            </a:r>
          </a:p>
        </p:txBody>
      </p:sp>
      <p:sp>
        <p:nvSpPr>
          <p:cNvPr id="16" name="Rectangle 15"/>
          <p:cNvSpPr/>
          <p:nvPr/>
        </p:nvSpPr>
        <p:spPr bwMode="auto">
          <a:xfrm>
            <a:off x="8001000" y="4708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11</a:t>
            </a:r>
          </a:p>
        </p:txBody>
      </p:sp>
      <p:sp>
        <p:nvSpPr>
          <p:cNvPr id="17" name="Rectangle 16"/>
          <p:cNvSpPr/>
          <p:nvPr/>
        </p:nvSpPr>
        <p:spPr bwMode="auto">
          <a:xfrm>
            <a:off x="5486400" y="5089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12</a:t>
            </a:r>
          </a:p>
        </p:txBody>
      </p:sp>
      <p:sp>
        <p:nvSpPr>
          <p:cNvPr id="18" name="Rectangle 17"/>
          <p:cNvSpPr/>
          <p:nvPr/>
        </p:nvSpPr>
        <p:spPr bwMode="auto">
          <a:xfrm>
            <a:off x="6324600" y="5089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13</a:t>
            </a:r>
          </a:p>
        </p:txBody>
      </p:sp>
      <p:sp>
        <p:nvSpPr>
          <p:cNvPr id="19" name="Rectangle 18"/>
          <p:cNvSpPr/>
          <p:nvPr/>
        </p:nvSpPr>
        <p:spPr bwMode="auto">
          <a:xfrm>
            <a:off x="7162800" y="5089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14</a:t>
            </a:r>
          </a:p>
        </p:txBody>
      </p:sp>
      <p:sp>
        <p:nvSpPr>
          <p:cNvPr id="20" name="Rectangle 19"/>
          <p:cNvSpPr/>
          <p:nvPr/>
        </p:nvSpPr>
        <p:spPr bwMode="auto">
          <a:xfrm>
            <a:off x="8001000" y="5089253"/>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15</a:t>
            </a:r>
          </a:p>
        </p:txBody>
      </p:sp>
      <p:cxnSp>
        <p:nvCxnSpPr>
          <p:cNvPr id="22" name="Straight Connector 21"/>
          <p:cNvCxnSpPr/>
          <p:nvPr/>
        </p:nvCxnSpPr>
        <p:spPr bwMode="auto">
          <a:xfrm>
            <a:off x="5715000" y="5622653"/>
            <a:ext cx="3048000" cy="1477"/>
          </a:xfrm>
          <a:prstGeom prst="line">
            <a:avLst/>
          </a:prstGeom>
          <a:noFill/>
          <a:ln w="88900" cap="rnd" cmpd="sng" algn="ctr">
            <a:solidFill>
              <a:schemeClr val="tx1"/>
            </a:solidFill>
            <a:prstDash val="sysDot"/>
            <a:round/>
            <a:headEnd type="none" w="med" len="med"/>
            <a:tailEnd type="none" w="med" len="med"/>
          </a:ln>
          <a:effectLst/>
        </p:spPr>
      </p:cxnSp>
      <p:sp>
        <p:nvSpPr>
          <p:cNvPr id="26" name="Rectangle 25"/>
          <p:cNvSpPr/>
          <p:nvPr/>
        </p:nvSpPr>
        <p:spPr bwMode="auto">
          <a:xfrm>
            <a:off x="5486400" y="1951444"/>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8</a:t>
            </a:r>
          </a:p>
        </p:txBody>
      </p:sp>
      <p:sp>
        <p:nvSpPr>
          <p:cNvPr id="27" name="Rectangle 26"/>
          <p:cNvSpPr/>
          <p:nvPr/>
        </p:nvSpPr>
        <p:spPr bwMode="auto">
          <a:xfrm>
            <a:off x="6324600" y="1951444"/>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9</a:t>
            </a:r>
          </a:p>
        </p:txBody>
      </p:sp>
      <p:sp>
        <p:nvSpPr>
          <p:cNvPr id="28" name="Rectangle 27"/>
          <p:cNvSpPr/>
          <p:nvPr/>
        </p:nvSpPr>
        <p:spPr bwMode="auto">
          <a:xfrm>
            <a:off x="7162800" y="1951444"/>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14</a:t>
            </a:r>
          </a:p>
        </p:txBody>
      </p:sp>
      <p:sp>
        <p:nvSpPr>
          <p:cNvPr id="29" name="Rectangle 28"/>
          <p:cNvSpPr/>
          <p:nvPr/>
        </p:nvSpPr>
        <p:spPr bwMode="auto">
          <a:xfrm>
            <a:off x="8001000" y="1951444"/>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3</a:t>
            </a:r>
          </a:p>
        </p:txBody>
      </p:sp>
      <p:sp>
        <p:nvSpPr>
          <p:cNvPr id="30" name="TextBox 29"/>
          <p:cNvSpPr txBox="1"/>
          <p:nvPr/>
        </p:nvSpPr>
        <p:spPr>
          <a:xfrm>
            <a:off x="5104693" y="1363886"/>
            <a:ext cx="949299" cy="461665"/>
          </a:xfrm>
          <a:prstGeom prst="rect">
            <a:avLst/>
          </a:prstGeom>
          <a:noFill/>
        </p:spPr>
        <p:txBody>
          <a:bodyPr wrap="none" rtlCol="0">
            <a:spAutoFit/>
          </a:bodyPr>
          <a:lstStyle/>
          <a:p>
            <a:r>
              <a:rPr lang="en-US" dirty="0">
                <a:latin typeface="Calibri" pitchFamily="34" charset="0"/>
              </a:rPr>
              <a:t>Cache</a:t>
            </a:r>
          </a:p>
        </p:txBody>
      </p:sp>
      <p:sp>
        <p:nvSpPr>
          <p:cNvPr id="31" name="TextBox 30"/>
          <p:cNvSpPr txBox="1"/>
          <p:nvPr/>
        </p:nvSpPr>
        <p:spPr>
          <a:xfrm>
            <a:off x="5155506" y="3260453"/>
            <a:ext cx="1280863" cy="461665"/>
          </a:xfrm>
          <a:prstGeom prst="rect">
            <a:avLst/>
          </a:prstGeom>
          <a:noFill/>
        </p:spPr>
        <p:txBody>
          <a:bodyPr wrap="none" rtlCol="0">
            <a:spAutoFit/>
          </a:bodyPr>
          <a:lstStyle/>
          <a:p>
            <a:r>
              <a:rPr lang="en-US" dirty="0">
                <a:latin typeface="Calibri" pitchFamily="34" charset="0"/>
              </a:rPr>
              <a:t>Memory</a:t>
            </a:r>
          </a:p>
        </p:txBody>
      </p:sp>
      <p:sp>
        <p:nvSpPr>
          <p:cNvPr id="32" name="Text Box 19"/>
          <p:cNvSpPr txBox="1">
            <a:spLocks noChangeArrowheads="1"/>
          </p:cNvSpPr>
          <p:nvPr/>
        </p:nvSpPr>
        <p:spPr bwMode="auto">
          <a:xfrm>
            <a:off x="5524722" y="6079853"/>
            <a:ext cx="3199956" cy="577082"/>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itchFamily="34" charset="0"/>
              </a:rPr>
              <a:t>Larger, slower, cheaper memory</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alibri" pitchFamily="34" charset="0"/>
              </a:rPr>
              <a:t>v</a:t>
            </a:r>
            <a:r>
              <a:rPr lang="en-GB" sz="1600" b="1" dirty="0">
                <a:latin typeface="Calibri" pitchFamily="34" charset="0"/>
              </a:rPr>
              <a:t>iewed as partitioned into “blocks”</a:t>
            </a:r>
          </a:p>
        </p:txBody>
      </p:sp>
      <p:sp>
        <p:nvSpPr>
          <p:cNvPr id="33" name="Text Box 22"/>
          <p:cNvSpPr txBox="1">
            <a:spLocks noChangeArrowheads="1"/>
          </p:cNvSpPr>
          <p:nvPr/>
        </p:nvSpPr>
        <p:spPr bwMode="auto">
          <a:xfrm>
            <a:off x="7371800" y="2638929"/>
            <a:ext cx="1772200" cy="818367"/>
          </a:xfrm>
          <a:prstGeom prst="rect">
            <a:avLst/>
          </a:prstGeom>
          <a:noFill/>
          <a:ln w="9525">
            <a:noFill/>
            <a:round/>
            <a:headEnd/>
            <a:tailEnd/>
          </a:ln>
        </p:spPr>
        <p:txBody>
          <a:bodyPr wrap="squar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itchFamily="34" charset="0"/>
              </a:rPr>
              <a:t>Data is copied in block-sized transfer units</a:t>
            </a:r>
          </a:p>
        </p:txBody>
      </p:sp>
      <p:sp>
        <p:nvSpPr>
          <p:cNvPr id="34" name="Text Box 29"/>
          <p:cNvSpPr txBox="1">
            <a:spLocks noChangeArrowheads="1"/>
          </p:cNvSpPr>
          <p:nvPr/>
        </p:nvSpPr>
        <p:spPr bwMode="auto">
          <a:xfrm>
            <a:off x="6078346" y="707172"/>
            <a:ext cx="2930908" cy="818367"/>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itchFamily="34" charset="0"/>
              </a:rPr>
              <a:t>Smaller, faster, more expensive</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itchFamily="34" charset="0"/>
              </a:rPr>
              <a:t>memory caches a  subset of</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itchFamily="34" charset="0"/>
              </a:rPr>
              <a:t>the blocks</a:t>
            </a:r>
          </a:p>
        </p:txBody>
      </p:sp>
      <p:sp>
        <p:nvSpPr>
          <p:cNvPr id="37" name="Rectangle 36"/>
          <p:cNvSpPr/>
          <p:nvPr/>
        </p:nvSpPr>
        <p:spPr bwMode="auto">
          <a:xfrm>
            <a:off x="5486400" y="4327253"/>
            <a:ext cx="762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4</a:t>
            </a:r>
          </a:p>
        </p:txBody>
      </p:sp>
      <p:sp>
        <p:nvSpPr>
          <p:cNvPr id="38" name="Rectangle 37"/>
          <p:cNvSpPr/>
          <p:nvPr/>
        </p:nvSpPr>
        <p:spPr bwMode="auto">
          <a:xfrm>
            <a:off x="6019800" y="2955653"/>
            <a:ext cx="762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4</a:t>
            </a:r>
          </a:p>
        </p:txBody>
      </p:sp>
      <p:sp>
        <p:nvSpPr>
          <p:cNvPr id="39" name="Rectangle 38"/>
          <p:cNvSpPr/>
          <p:nvPr/>
        </p:nvSpPr>
        <p:spPr bwMode="auto">
          <a:xfrm>
            <a:off x="5486400" y="1951444"/>
            <a:ext cx="762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4</a:t>
            </a:r>
          </a:p>
        </p:txBody>
      </p:sp>
      <p:sp>
        <p:nvSpPr>
          <p:cNvPr id="40" name="Rectangle 39"/>
          <p:cNvSpPr/>
          <p:nvPr/>
        </p:nvSpPr>
        <p:spPr bwMode="auto">
          <a:xfrm>
            <a:off x="7162800" y="4708253"/>
            <a:ext cx="762000" cy="304800"/>
          </a:xfrm>
          <a:prstGeom prst="rect">
            <a:avLst/>
          </a:prstGeom>
          <a:solidFill>
            <a:srgbClr val="A9E39D"/>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10</a:t>
            </a:r>
          </a:p>
        </p:txBody>
      </p:sp>
      <p:sp>
        <p:nvSpPr>
          <p:cNvPr id="41" name="Rectangle 40"/>
          <p:cNvSpPr/>
          <p:nvPr/>
        </p:nvSpPr>
        <p:spPr bwMode="auto">
          <a:xfrm>
            <a:off x="6019800" y="2955653"/>
            <a:ext cx="762000" cy="304800"/>
          </a:xfrm>
          <a:prstGeom prst="rect">
            <a:avLst/>
          </a:prstGeom>
          <a:solidFill>
            <a:srgbClr val="A9E39D"/>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10</a:t>
            </a:r>
          </a:p>
        </p:txBody>
      </p:sp>
      <p:sp>
        <p:nvSpPr>
          <p:cNvPr id="42" name="Rectangle 41"/>
          <p:cNvSpPr/>
          <p:nvPr/>
        </p:nvSpPr>
        <p:spPr bwMode="auto">
          <a:xfrm>
            <a:off x="7162800" y="1951444"/>
            <a:ext cx="762000" cy="304800"/>
          </a:xfrm>
          <a:prstGeom prst="rect">
            <a:avLst/>
          </a:prstGeom>
          <a:solidFill>
            <a:srgbClr val="A9E39D"/>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10</a:t>
            </a:r>
          </a:p>
        </p:txBody>
      </p:sp>
      <p:sp>
        <p:nvSpPr>
          <p:cNvPr id="23" name="Rectangle 3">
            <a:extLst>
              <a:ext uri="{FF2B5EF4-FFF2-40B4-BE49-F238E27FC236}">
                <a16:creationId xmlns:a16="http://schemas.microsoft.com/office/drawing/2014/main" id="{5A0AC529-43A3-EBDB-9AFB-AD3369A41513}"/>
              </a:ext>
            </a:extLst>
          </p:cNvPr>
          <p:cNvSpPr txBox="1">
            <a:spLocks noChangeArrowheads="1"/>
          </p:cNvSpPr>
          <p:nvPr/>
        </p:nvSpPr>
        <p:spPr bwMode="auto">
          <a:xfrm>
            <a:off x="165100" y="993775"/>
            <a:ext cx="4241800" cy="49403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99000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99000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pPr marL="268288" indent="-268288" defTabSz="717550">
              <a:lnSpc>
                <a:spcPct val="125000"/>
              </a:lnSpc>
              <a:spcBef>
                <a:spcPct val="30000"/>
              </a:spcBef>
            </a:pPr>
            <a:r>
              <a:rPr lang="en-US" altLang="zh-CN" sz="2000" kern="0" dirty="0">
                <a:latin typeface="微软雅黑" panose="020B0503020204020204" pitchFamily="34" charset="-122"/>
                <a:ea typeface="微软雅黑" panose="020B0503020204020204" pitchFamily="34" charset="-122"/>
              </a:rPr>
              <a:t>Cache</a:t>
            </a:r>
            <a:r>
              <a:rPr lang="zh-CN" altLang="en-US" sz="2000" kern="0" dirty="0">
                <a:latin typeface="微软雅黑" panose="020B0503020204020204" pitchFamily="34" charset="-122"/>
                <a:ea typeface="微软雅黑" panose="020B0503020204020204" pitchFamily="34" charset="-122"/>
              </a:rPr>
              <a:t>是一种小容量高速缓冲存储器，它由</a:t>
            </a:r>
            <a:r>
              <a:rPr lang="en-US" altLang="zh-CN" sz="2000" kern="0" dirty="0">
                <a:latin typeface="微软雅黑" panose="020B0503020204020204" pitchFamily="34" charset="-122"/>
                <a:ea typeface="微软雅黑" panose="020B0503020204020204" pitchFamily="34" charset="-122"/>
              </a:rPr>
              <a:t>SRAM</a:t>
            </a:r>
            <a:r>
              <a:rPr lang="zh-CN" altLang="en-US" sz="2000" kern="0" dirty="0">
                <a:latin typeface="微软雅黑" panose="020B0503020204020204" pitchFamily="34" charset="-122"/>
                <a:ea typeface="微软雅黑" panose="020B0503020204020204" pitchFamily="34" charset="-122"/>
              </a:rPr>
              <a:t>组成。</a:t>
            </a:r>
          </a:p>
          <a:p>
            <a:pPr marL="268288" indent="-268288" defTabSz="717550">
              <a:lnSpc>
                <a:spcPct val="125000"/>
              </a:lnSpc>
              <a:spcBef>
                <a:spcPct val="30000"/>
              </a:spcBef>
            </a:pPr>
            <a:r>
              <a:rPr lang="en-US" altLang="zh-CN" sz="2000" kern="0" dirty="0">
                <a:latin typeface="微软雅黑" panose="020B0503020204020204" pitchFamily="34" charset="-122"/>
                <a:ea typeface="微软雅黑" panose="020B0503020204020204" pitchFamily="34" charset="-122"/>
              </a:rPr>
              <a:t>Cache</a:t>
            </a:r>
            <a:r>
              <a:rPr lang="zh-CN" altLang="en-US" sz="2000" kern="0" dirty="0">
                <a:latin typeface="微软雅黑" panose="020B0503020204020204" pitchFamily="34" charset="-122"/>
                <a:ea typeface="微软雅黑" panose="020B0503020204020204" pitchFamily="34" charset="-122"/>
              </a:rPr>
              <a:t>直接制作在</a:t>
            </a:r>
            <a:r>
              <a:rPr lang="en-US" altLang="zh-CN" sz="2000" kern="0" dirty="0">
                <a:latin typeface="微软雅黑" panose="020B0503020204020204" pitchFamily="34" charset="-122"/>
                <a:ea typeface="微软雅黑" panose="020B0503020204020204" pitchFamily="34" charset="-122"/>
              </a:rPr>
              <a:t>CPU</a:t>
            </a:r>
            <a:r>
              <a:rPr lang="zh-CN" altLang="en-US" sz="2000" kern="0" dirty="0">
                <a:latin typeface="微软雅黑" panose="020B0503020204020204" pitchFamily="34" charset="-122"/>
                <a:ea typeface="微软雅黑" panose="020B0503020204020204" pitchFamily="34" charset="-122"/>
              </a:rPr>
              <a:t>芯片内，速度几乎与</a:t>
            </a:r>
            <a:r>
              <a:rPr lang="en-US" altLang="zh-CN" sz="2000" kern="0" dirty="0">
                <a:latin typeface="微软雅黑" panose="020B0503020204020204" pitchFamily="34" charset="-122"/>
                <a:ea typeface="微软雅黑" panose="020B0503020204020204" pitchFamily="34" charset="-122"/>
              </a:rPr>
              <a:t>CPU</a:t>
            </a:r>
            <a:r>
              <a:rPr lang="zh-CN" altLang="en-US" sz="2000" kern="0" dirty="0">
                <a:latin typeface="微软雅黑" panose="020B0503020204020204" pitchFamily="34" charset="-122"/>
                <a:ea typeface="微软雅黑" panose="020B0503020204020204" pitchFamily="34" charset="-122"/>
              </a:rPr>
              <a:t>一样快。</a:t>
            </a:r>
          </a:p>
          <a:p>
            <a:pPr marL="268288" indent="-268288" defTabSz="717550">
              <a:lnSpc>
                <a:spcPct val="125000"/>
              </a:lnSpc>
              <a:spcBef>
                <a:spcPct val="30000"/>
              </a:spcBef>
            </a:pPr>
            <a:r>
              <a:rPr lang="zh-CN" altLang="en-US" sz="2000" kern="0" dirty="0">
                <a:latin typeface="微软雅黑" panose="020B0503020204020204" pitchFamily="34" charset="-122"/>
                <a:ea typeface="微软雅黑" panose="020B0503020204020204" pitchFamily="34" charset="-122"/>
              </a:rPr>
              <a:t>程序运行时，</a:t>
            </a:r>
            <a:r>
              <a:rPr lang="en-US" altLang="zh-CN" sz="2000" kern="0" dirty="0">
                <a:latin typeface="微软雅黑" panose="020B0503020204020204" pitchFamily="34" charset="-122"/>
                <a:ea typeface="微软雅黑" panose="020B0503020204020204" pitchFamily="34" charset="-122"/>
              </a:rPr>
              <a:t>CPU</a:t>
            </a:r>
            <a:r>
              <a:rPr lang="zh-CN" altLang="en-US" sz="2000" kern="0" dirty="0">
                <a:latin typeface="微软雅黑" panose="020B0503020204020204" pitchFamily="34" charset="-122"/>
                <a:ea typeface="微软雅黑" panose="020B0503020204020204" pitchFamily="34" charset="-122"/>
              </a:rPr>
              <a:t>使用的一部分数据</a:t>
            </a:r>
            <a:r>
              <a:rPr lang="en-US" altLang="zh-CN" sz="2000" kern="0" dirty="0">
                <a:latin typeface="微软雅黑" panose="020B0503020204020204" pitchFamily="34" charset="-122"/>
                <a:ea typeface="微软雅黑" panose="020B0503020204020204" pitchFamily="34" charset="-122"/>
              </a:rPr>
              <a:t>/</a:t>
            </a:r>
            <a:r>
              <a:rPr lang="zh-CN" altLang="en-US" sz="2000" kern="0" dirty="0">
                <a:latin typeface="微软雅黑" panose="020B0503020204020204" pitchFamily="34" charset="-122"/>
                <a:ea typeface="微软雅黑" panose="020B0503020204020204" pitchFamily="34" charset="-122"/>
              </a:rPr>
              <a:t>指令会预先成批拷贝在</a:t>
            </a:r>
            <a:r>
              <a:rPr lang="en-US" altLang="zh-CN" sz="2000" kern="0" dirty="0">
                <a:latin typeface="微软雅黑" panose="020B0503020204020204" pitchFamily="34" charset="-122"/>
                <a:ea typeface="微软雅黑" panose="020B0503020204020204" pitchFamily="34" charset="-122"/>
              </a:rPr>
              <a:t>Cache</a:t>
            </a:r>
            <a:r>
              <a:rPr lang="zh-CN" altLang="en-US" sz="2000" kern="0" dirty="0">
                <a:latin typeface="微软雅黑" panose="020B0503020204020204" pitchFamily="34" charset="-122"/>
                <a:ea typeface="微软雅黑" panose="020B0503020204020204" pitchFamily="34" charset="-122"/>
              </a:rPr>
              <a:t>中，</a:t>
            </a:r>
            <a:r>
              <a:rPr lang="en-US" altLang="zh-CN" sz="2000" kern="0" dirty="0">
                <a:latin typeface="微软雅黑" panose="020B0503020204020204" pitchFamily="34" charset="-122"/>
                <a:ea typeface="微软雅黑" panose="020B0503020204020204" pitchFamily="34" charset="-122"/>
              </a:rPr>
              <a:t>Cache</a:t>
            </a:r>
            <a:r>
              <a:rPr lang="zh-CN" altLang="en-US" sz="2000" kern="0" dirty="0">
                <a:latin typeface="微软雅黑" panose="020B0503020204020204" pitchFamily="34" charset="-122"/>
                <a:ea typeface="微软雅黑" panose="020B0503020204020204" pitchFamily="34" charset="-122"/>
              </a:rPr>
              <a:t>的内容是主存储器中部分内容的映象。</a:t>
            </a:r>
            <a:endParaRPr lang="en-US" altLang="zh-CN" sz="2000" kern="0" dirty="0">
              <a:latin typeface="微软雅黑" panose="020B0503020204020204" pitchFamily="34" charset="-122"/>
              <a:ea typeface="微软雅黑" panose="020B0503020204020204" pitchFamily="34" charset="-122"/>
            </a:endParaRPr>
          </a:p>
          <a:p>
            <a:pPr marL="268288" indent="-268288" defTabSz="717550">
              <a:lnSpc>
                <a:spcPct val="125000"/>
              </a:lnSpc>
              <a:spcBef>
                <a:spcPct val="30000"/>
              </a:spcBef>
            </a:pPr>
            <a:r>
              <a:rPr lang="zh-CN" altLang="en-US" sz="2000" kern="0" dirty="0">
                <a:latin typeface="微软雅黑" panose="020B0503020204020204" pitchFamily="34" charset="-122"/>
                <a:ea typeface="微软雅黑" panose="020B0503020204020204" pitchFamily="34" charset="-122"/>
              </a:rPr>
              <a:t>当</a:t>
            </a:r>
            <a:r>
              <a:rPr lang="en-US" altLang="zh-CN" sz="2000" kern="0" dirty="0">
                <a:latin typeface="微软雅黑" panose="020B0503020204020204" pitchFamily="34" charset="-122"/>
                <a:ea typeface="微软雅黑" panose="020B0503020204020204" pitchFamily="34" charset="-122"/>
              </a:rPr>
              <a:t>CPU</a:t>
            </a:r>
            <a:r>
              <a:rPr lang="zh-CN" altLang="en-US" sz="2000" kern="0" dirty="0">
                <a:latin typeface="微软雅黑" panose="020B0503020204020204" pitchFamily="34" charset="-122"/>
                <a:ea typeface="微软雅黑" panose="020B0503020204020204" pitchFamily="34" charset="-122"/>
              </a:rPr>
              <a:t>需要从内存读</a:t>
            </a:r>
            <a:r>
              <a:rPr lang="en-US" altLang="zh-CN" sz="2000" kern="0" dirty="0">
                <a:latin typeface="微软雅黑" panose="020B0503020204020204" pitchFamily="34" charset="-122"/>
                <a:ea typeface="微软雅黑" panose="020B0503020204020204" pitchFamily="34" charset="-122"/>
              </a:rPr>
              <a:t>(</a:t>
            </a:r>
            <a:r>
              <a:rPr lang="zh-CN" altLang="en-US" sz="2000" kern="0" dirty="0">
                <a:latin typeface="微软雅黑" panose="020B0503020204020204" pitchFamily="34" charset="-122"/>
                <a:ea typeface="微软雅黑" panose="020B0503020204020204" pitchFamily="34" charset="-122"/>
              </a:rPr>
              <a:t>写</a:t>
            </a:r>
            <a:r>
              <a:rPr lang="en-US" altLang="zh-CN" sz="2000" kern="0" dirty="0">
                <a:latin typeface="微软雅黑" panose="020B0503020204020204" pitchFamily="34" charset="-122"/>
                <a:ea typeface="微软雅黑" panose="020B0503020204020204" pitchFamily="34" charset="-122"/>
              </a:rPr>
              <a:t>)</a:t>
            </a:r>
            <a:r>
              <a:rPr lang="zh-CN" altLang="en-US" sz="2000" kern="0" dirty="0">
                <a:latin typeface="微软雅黑" panose="020B0503020204020204" pitchFamily="34" charset="-122"/>
                <a:ea typeface="微软雅黑" panose="020B0503020204020204" pitchFamily="34" charset="-122"/>
              </a:rPr>
              <a:t>数据或指令时，先检查</a:t>
            </a:r>
            <a:r>
              <a:rPr lang="en-US" altLang="zh-CN" sz="2000" kern="0" dirty="0">
                <a:latin typeface="微软雅黑" panose="020B0503020204020204" pitchFamily="34" charset="-122"/>
                <a:ea typeface="微软雅黑" panose="020B0503020204020204" pitchFamily="34" charset="-122"/>
              </a:rPr>
              <a:t>Cache</a:t>
            </a:r>
            <a:r>
              <a:rPr lang="zh-CN" altLang="en-US" sz="2000" kern="0" dirty="0">
                <a:latin typeface="微软雅黑" panose="020B0503020204020204" pitchFamily="34" charset="-122"/>
                <a:ea typeface="微软雅黑" panose="020B0503020204020204" pitchFamily="34" charset="-122"/>
              </a:rPr>
              <a:t>，若有，就直接从</a:t>
            </a:r>
            <a:r>
              <a:rPr lang="en-US" altLang="zh-CN" sz="2000" kern="0" dirty="0">
                <a:latin typeface="微软雅黑" panose="020B0503020204020204" pitchFamily="34" charset="-122"/>
                <a:ea typeface="微软雅黑" panose="020B0503020204020204" pitchFamily="34" charset="-122"/>
              </a:rPr>
              <a:t>Cache</a:t>
            </a:r>
            <a:r>
              <a:rPr lang="zh-CN" altLang="en-US" sz="2000" kern="0" dirty="0">
                <a:latin typeface="微软雅黑" panose="020B0503020204020204" pitchFamily="34" charset="-122"/>
                <a:ea typeface="微软雅黑" panose="020B0503020204020204" pitchFamily="34" charset="-122"/>
              </a:rPr>
              <a:t>中读取，而不用访问主存储器。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par>
                                <p:cTn id="19" presetID="1" presetClass="exit" presetSubtype="0" fill="hold" grpId="1" nodeType="withEffect">
                                  <p:stCondLst>
                                    <p:cond delay="0"/>
                                  </p:stCondLst>
                                  <p:childTnLst>
                                    <p:set>
                                      <p:cBhvr>
                                        <p:cTn id="20" dur="1" fill="hold">
                                          <p:stCondLst>
                                            <p:cond delay="0"/>
                                          </p:stCondLst>
                                        </p:cTn>
                                        <p:tgtEl>
                                          <p:spTgt spid="38"/>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2"/>
                                        </p:tgtEl>
                                        <p:attrNameLst>
                                          <p:attrName>style.visibility</p:attrName>
                                        </p:attrNameLst>
                                      </p:cBhvr>
                                      <p:to>
                                        <p:strVal val="visible"/>
                                      </p:to>
                                    </p:set>
                                  </p:childTnLst>
                                </p:cTn>
                              </p:par>
                              <p:par>
                                <p:cTn id="33" presetID="1" presetClass="exit" presetSubtype="0" fill="hold" grpId="1" nodeType="withEffect">
                                  <p:stCondLst>
                                    <p:cond delay="0"/>
                                  </p:stCondLst>
                                  <p:childTnLst>
                                    <p:set>
                                      <p:cBhvr>
                                        <p:cTn id="34" dur="1" fill="hold">
                                          <p:stCondLst>
                                            <p:cond delay="0"/>
                                          </p:stCondLst>
                                        </p:cTn>
                                        <p:tgtEl>
                                          <p:spTgt spid="41"/>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23">
                                            <p:txEl>
                                              <p:pRg st="0" end="0"/>
                                            </p:txEl>
                                          </p:spTgt>
                                        </p:tgtEl>
                                        <p:attrNameLst>
                                          <p:attrName>style.visibility</p:attrName>
                                        </p:attrNameLst>
                                      </p:cBhvr>
                                      <p:to>
                                        <p:strVal val="visible"/>
                                      </p:to>
                                    </p:set>
                                    <p:animEffect transition="in" filter="blinds(horizontal)">
                                      <p:cBhvr>
                                        <p:cTn id="39" dur="500"/>
                                        <p:tgtEl>
                                          <p:spTgt spid="23">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3" presetClass="entr" presetSubtype="10" fill="hold" nodeType="clickEffect">
                                  <p:stCondLst>
                                    <p:cond delay="0"/>
                                  </p:stCondLst>
                                  <p:childTnLst>
                                    <p:set>
                                      <p:cBhvr>
                                        <p:cTn id="43" dur="1" fill="hold">
                                          <p:stCondLst>
                                            <p:cond delay="0"/>
                                          </p:stCondLst>
                                        </p:cTn>
                                        <p:tgtEl>
                                          <p:spTgt spid="23">
                                            <p:txEl>
                                              <p:pRg st="1" end="1"/>
                                            </p:txEl>
                                          </p:spTgt>
                                        </p:tgtEl>
                                        <p:attrNameLst>
                                          <p:attrName>style.visibility</p:attrName>
                                        </p:attrNameLst>
                                      </p:cBhvr>
                                      <p:to>
                                        <p:strVal val="visible"/>
                                      </p:to>
                                    </p:set>
                                    <p:animEffect transition="in" filter="blinds(horizontal)">
                                      <p:cBhvr>
                                        <p:cTn id="44" dur="500"/>
                                        <p:tgtEl>
                                          <p:spTgt spid="23">
                                            <p:txEl>
                                              <p:pRg st="1" end="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3" presetClass="entr" presetSubtype="10" fill="hold" nodeType="clickEffect">
                                  <p:stCondLst>
                                    <p:cond delay="0"/>
                                  </p:stCondLst>
                                  <p:childTnLst>
                                    <p:set>
                                      <p:cBhvr>
                                        <p:cTn id="48" dur="1" fill="hold">
                                          <p:stCondLst>
                                            <p:cond delay="0"/>
                                          </p:stCondLst>
                                        </p:cTn>
                                        <p:tgtEl>
                                          <p:spTgt spid="23">
                                            <p:txEl>
                                              <p:pRg st="2" end="2"/>
                                            </p:txEl>
                                          </p:spTgt>
                                        </p:tgtEl>
                                        <p:attrNameLst>
                                          <p:attrName>style.visibility</p:attrName>
                                        </p:attrNameLst>
                                      </p:cBhvr>
                                      <p:to>
                                        <p:strVal val="visible"/>
                                      </p:to>
                                    </p:set>
                                    <p:animEffect transition="in" filter="blinds(horizontal)">
                                      <p:cBhvr>
                                        <p:cTn id="49" dur="500"/>
                                        <p:tgtEl>
                                          <p:spTgt spid="23">
                                            <p:txEl>
                                              <p:pRg st="2" end="2"/>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3" presetClass="entr" presetSubtype="10" fill="hold" nodeType="clickEffect">
                                  <p:stCondLst>
                                    <p:cond delay="0"/>
                                  </p:stCondLst>
                                  <p:childTnLst>
                                    <p:set>
                                      <p:cBhvr>
                                        <p:cTn id="53" dur="1" fill="hold">
                                          <p:stCondLst>
                                            <p:cond delay="0"/>
                                          </p:stCondLst>
                                        </p:cTn>
                                        <p:tgtEl>
                                          <p:spTgt spid="23">
                                            <p:txEl>
                                              <p:pRg st="3" end="3"/>
                                            </p:txEl>
                                          </p:spTgt>
                                        </p:tgtEl>
                                        <p:attrNameLst>
                                          <p:attrName>style.visibility</p:attrName>
                                        </p:attrNameLst>
                                      </p:cBhvr>
                                      <p:to>
                                        <p:strVal val="visible"/>
                                      </p:to>
                                    </p:set>
                                    <p:animEffect transition="in" filter="blinds(horizontal)">
                                      <p:cBhvr>
                                        <p:cTn id="54" dur="500"/>
                                        <p:tgtEl>
                                          <p:spTgt spid="2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7" grpId="0" animBg="1"/>
      <p:bldP spid="38" grpId="0" animBg="1"/>
      <p:bldP spid="38" grpId="1" animBg="1"/>
      <p:bldP spid="39" grpId="0" animBg="1"/>
      <p:bldP spid="40" grpId="0" animBg="1"/>
      <p:bldP spid="41" grpId="0" animBg="1"/>
      <p:bldP spid="41" grpId="1" animBg="1"/>
      <p:bldP spid="4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Up-Down Arrow 42"/>
          <p:cNvSpPr/>
          <p:nvPr/>
        </p:nvSpPr>
        <p:spPr bwMode="auto">
          <a:xfrm>
            <a:off x="2849496" y="1046309"/>
            <a:ext cx="685800" cy="990600"/>
          </a:xfrm>
          <a:prstGeom prst="upDownArrow">
            <a:avLst/>
          </a:prstGeom>
          <a:solidFill>
            <a:schemeClr val="bg1">
              <a:lumMod val="75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a:endParaRPr lang="en-US" dirty="0">
              <a:latin typeface="Calibri" pitchFamily="34" charset="0"/>
            </a:endParaRPr>
          </a:p>
        </p:txBody>
      </p:sp>
      <p:sp>
        <p:nvSpPr>
          <p:cNvPr id="35" name="Up-Down Arrow 34"/>
          <p:cNvSpPr/>
          <p:nvPr/>
        </p:nvSpPr>
        <p:spPr bwMode="auto">
          <a:xfrm>
            <a:off x="2849496" y="2646509"/>
            <a:ext cx="685800" cy="1371600"/>
          </a:xfrm>
          <a:prstGeom prst="upDownArrow">
            <a:avLst/>
          </a:prstGeom>
          <a:solidFill>
            <a:schemeClr val="bg1">
              <a:lumMod val="75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a:endParaRPr lang="en-US" dirty="0">
              <a:latin typeface="Calibri" pitchFamily="34" charset="0"/>
            </a:endParaRPr>
          </a:p>
        </p:txBody>
      </p:sp>
      <p:sp>
        <p:nvSpPr>
          <p:cNvPr id="2" name="Title 1"/>
          <p:cNvSpPr>
            <a:spLocks noGrp="1"/>
          </p:cNvSpPr>
          <p:nvPr>
            <p:ph type="title"/>
          </p:nvPr>
        </p:nvSpPr>
        <p:spPr/>
        <p:txBody>
          <a:bodyPr/>
          <a:lstStyle/>
          <a:p>
            <a:r>
              <a:rPr lang="en-US" dirty="0"/>
              <a:t>General Cache Concepts: Hit</a:t>
            </a:r>
          </a:p>
        </p:txBody>
      </p:sp>
      <p:sp>
        <p:nvSpPr>
          <p:cNvPr id="3" name="Rectangle 2"/>
          <p:cNvSpPr/>
          <p:nvPr/>
        </p:nvSpPr>
        <p:spPr bwMode="auto">
          <a:xfrm>
            <a:off x="1401696" y="4018109"/>
            <a:ext cx="3581400" cy="20574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800" dirty="0">
              <a:latin typeface="Calibri" pitchFamily="34" charset="0"/>
            </a:endParaRPr>
          </a:p>
        </p:txBody>
      </p:sp>
      <p:sp>
        <p:nvSpPr>
          <p:cNvPr id="4" name="Rectangle 3"/>
          <p:cNvSpPr/>
          <p:nvPr/>
        </p:nvSpPr>
        <p:spPr bwMode="auto">
          <a:xfrm>
            <a:off x="1401696" y="2023300"/>
            <a:ext cx="3581400" cy="6096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5" name="Rectangle 4"/>
          <p:cNvSpPr/>
          <p:nvPr/>
        </p:nvSpPr>
        <p:spPr bwMode="auto">
          <a:xfrm>
            <a:off x="1554096" y="4170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0</a:t>
            </a:r>
          </a:p>
        </p:txBody>
      </p:sp>
      <p:sp>
        <p:nvSpPr>
          <p:cNvPr id="6" name="Rectangle 5"/>
          <p:cNvSpPr/>
          <p:nvPr/>
        </p:nvSpPr>
        <p:spPr bwMode="auto">
          <a:xfrm>
            <a:off x="2392296" y="4170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a:t>
            </a:r>
          </a:p>
        </p:txBody>
      </p:sp>
      <p:sp>
        <p:nvSpPr>
          <p:cNvPr id="7" name="Rectangle 6"/>
          <p:cNvSpPr/>
          <p:nvPr/>
        </p:nvSpPr>
        <p:spPr bwMode="auto">
          <a:xfrm>
            <a:off x="3230496" y="4170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2</a:t>
            </a:r>
          </a:p>
        </p:txBody>
      </p:sp>
      <p:sp>
        <p:nvSpPr>
          <p:cNvPr id="8" name="Rectangle 7"/>
          <p:cNvSpPr/>
          <p:nvPr/>
        </p:nvSpPr>
        <p:spPr bwMode="auto">
          <a:xfrm>
            <a:off x="4068696" y="4170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3</a:t>
            </a:r>
          </a:p>
        </p:txBody>
      </p:sp>
      <p:sp>
        <p:nvSpPr>
          <p:cNvPr id="9" name="Rectangle 8"/>
          <p:cNvSpPr/>
          <p:nvPr/>
        </p:nvSpPr>
        <p:spPr bwMode="auto">
          <a:xfrm>
            <a:off x="1554096" y="4551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4</a:t>
            </a:r>
          </a:p>
        </p:txBody>
      </p:sp>
      <p:sp>
        <p:nvSpPr>
          <p:cNvPr id="10" name="Rectangle 9"/>
          <p:cNvSpPr/>
          <p:nvPr/>
        </p:nvSpPr>
        <p:spPr bwMode="auto">
          <a:xfrm>
            <a:off x="2392296" y="4551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5</a:t>
            </a:r>
          </a:p>
        </p:txBody>
      </p:sp>
      <p:sp>
        <p:nvSpPr>
          <p:cNvPr id="11" name="Rectangle 10"/>
          <p:cNvSpPr/>
          <p:nvPr/>
        </p:nvSpPr>
        <p:spPr bwMode="auto">
          <a:xfrm>
            <a:off x="3230496" y="4551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6</a:t>
            </a:r>
          </a:p>
        </p:txBody>
      </p:sp>
      <p:sp>
        <p:nvSpPr>
          <p:cNvPr id="12" name="Rectangle 11"/>
          <p:cNvSpPr/>
          <p:nvPr/>
        </p:nvSpPr>
        <p:spPr bwMode="auto">
          <a:xfrm>
            <a:off x="4068696" y="4551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7</a:t>
            </a:r>
          </a:p>
        </p:txBody>
      </p:sp>
      <p:sp>
        <p:nvSpPr>
          <p:cNvPr id="13" name="Rectangle 12"/>
          <p:cNvSpPr/>
          <p:nvPr/>
        </p:nvSpPr>
        <p:spPr bwMode="auto">
          <a:xfrm>
            <a:off x="1554096" y="4932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8</a:t>
            </a:r>
          </a:p>
        </p:txBody>
      </p:sp>
      <p:sp>
        <p:nvSpPr>
          <p:cNvPr id="14" name="Rectangle 13"/>
          <p:cNvSpPr/>
          <p:nvPr/>
        </p:nvSpPr>
        <p:spPr bwMode="auto">
          <a:xfrm>
            <a:off x="2392296" y="4932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9</a:t>
            </a:r>
          </a:p>
        </p:txBody>
      </p:sp>
      <p:sp>
        <p:nvSpPr>
          <p:cNvPr id="15" name="Rectangle 14"/>
          <p:cNvSpPr/>
          <p:nvPr/>
        </p:nvSpPr>
        <p:spPr bwMode="auto">
          <a:xfrm>
            <a:off x="3230496" y="4932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10</a:t>
            </a:r>
          </a:p>
        </p:txBody>
      </p:sp>
      <p:sp>
        <p:nvSpPr>
          <p:cNvPr id="16" name="Rectangle 15"/>
          <p:cNvSpPr/>
          <p:nvPr/>
        </p:nvSpPr>
        <p:spPr bwMode="auto">
          <a:xfrm>
            <a:off x="4068696" y="4932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11</a:t>
            </a:r>
          </a:p>
        </p:txBody>
      </p:sp>
      <p:sp>
        <p:nvSpPr>
          <p:cNvPr id="17" name="Rectangle 16"/>
          <p:cNvSpPr/>
          <p:nvPr/>
        </p:nvSpPr>
        <p:spPr bwMode="auto">
          <a:xfrm>
            <a:off x="1554096" y="5313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12</a:t>
            </a:r>
          </a:p>
        </p:txBody>
      </p:sp>
      <p:sp>
        <p:nvSpPr>
          <p:cNvPr id="18" name="Rectangle 17"/>
          <p:cNvSpPr/>
          <p:nvPr/>
        </p:nvSpPr>
        <p:spPr bwMode="auto">
          <a:xfrm>
            <a:off x="2392296" y="5313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13</a:t>
            </a:r>
          </a:p>
        </p:txBody>
      </p:sp>
      <p:sp>
        <p:nvSpPr>
          <p:cNvPr id="19" name="Rectangle 18"/>
          <p:cNvSpPr/>
          <p:nvPr/>
        </p:nvSpPr>
        <p:spPr bwMode="auto">
          <a:xfrm>
            <a:off x="3230496" y="5313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14</a:t>
            </a:r>
          </a:p>
        </p:txBody>
      </p:sp>
      <p:sp>
        <p:nvSpPr>
          <p:cNvPr id="20" name="Rectangle 19"/>
          <p:cNvSpPr/>
          <p:nvPr/>
        </p:nvSpPr>
        <p:spPr bwMode="auto">
          <a:xfrm>
            <a:off x="4068696" y="5313509"/>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15</a:t>
            </a:r>
          </a:p>
        </p:txBody>
      </p:sp>
      <p:cxnSp>
        <p:nvCxnSpPr>
          <p:cNvPr id="22" name="Straight Connector 21"/>
          <p:cNvCxnSpPr/>
          <p:nvPr/>
        </p:nvCxnSpPr>
        <p:spPr bwMode="auto">
          <a:xfrm>
            <a:off x="1782696" y="5846909"/>
            <a:ext cx="3048000" cy="1477"/>
          </a:xfrm>
          <a:prstGeom prst="line">
            <a:avLst/>
          </a:prstGeom>
          <a:noFill/>
          <a:ln w="88900" cap="rnd" cmpd="sng" algn="ctr">
            <a:solidFill>
              <a:schemeClr val="tx1"/>
            </a:solidFill>
            <a:prstDash val="sysDot"/>
            <a:round/>
            <a:headEnd type="none" w="med" len="med"/>
            <a:tailEnd type="none" w="med" len="med"/>
          </a:ln>
          <a:effectLst/>
        </p:spPr>
      </p:cxnSp>
      <p:sp>
        <p:nvSpPr>
          <p:cNvPr id="26" name="Rectangle 25"/>
          <p:cNvSpPr/>
          <p:nvPr/>
        </p:nvSpPr>
        <p:spPr bwMode="auto">
          <a:xfrm>
            <a:off x="1554096" y="21757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8</a:t>
            </a:r>
          </a:p>
        </p:txBody>
      </p:sp>
      <p:sp>
        <p:nvSpPr>
          <p:cNvPr id="27" name="Rectangle 26"/>
          <p:cNvSpPr/>
          <p:nvPr/>
        </p:nvSpPr>
        <p:spPr bwMode="auto">
          <a:xfrm>
            <a:off x="2392296" y="21757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9</a:t>
            </a:r>
          </a:p>
        </p:txBody>
      </p:sp>
      <p:sp>
        <p:nvSpPr>
          <p:cNvPr id="28" name="Rectangle 27"/>
          <p:cNvSpPr/>
          <p:nvPr/>
        </p:nvSpPr>
        <p:spPr bwMode="auto">
          <a:xfrm>
            <a:off x="3230496" y="21757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14</a:t>
            </a:r>
          </a:p>
        </p:txBody>
      </p:sp>
      <p:sp>
        <p:nvSpPr>
          <p:cNvPr id="29" name="Rectangle 28"/>
          <p:cNvSpPr/>
          <p:nvPr/>
        </p:nvSpPr>
        <p:spPr bwMode="auto">
          <a:xfrm>
            <a:off x="4068696" y="21757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3</a:t>
            </a:r>
          </a:p>
        </p:txBody>
      </p:sp>
      <p:sp>
        <p:nvSpPr>
          <p:cNvPr id="30" name="TextBox 29"/>
          <p:cNvSpPr txBox="1"/>
          <p:nvPr/>
        </p:nvSpPr>
        <p:spPr>
          <a:xfrm>
            <a:off x="285460" y="2099500"/>
            <a:ext cx="949299" cy="461665"/>
          </a:xfrm>
          <a:prstGeom prst="rect">
            <a:avLst/>
          </a:prstGeom>
          <a:noFill/>
        </p:spPr>
        <p:txBody>
          <a:bodyPr wrap="none" rtlCol="0">
            <a:spAutoFit/>
          </a:bodyPr>
          <a:lstStyle/>
          <a:p>
            <a:r>
              <a:rPr lang="en-US" dirty="0">
                <a:latin typeface="Calibri" pitchFamily="34" charset="0"/>
              </a:rPr>
              <a:t>Cache</a:t>
            </a:r>
          </a:p>
        </p:txBody>
      </p:sp>
      <p:sp>
        <p:nvSpPr>
          <p:cNvPr id="31" name="TextBox 30"/>
          <p:cNvSpPr txBox="1"/>
          <p:nvPr/>
        </p:nvSpPr>
        <p:spPr>
          <a:xfrm>
            <a:off x="-46104" y="4094309"/>
            <a:ext cx="1280863" cy="461665"/>
          </a:xfrm>
          <a:prstGeom prst="rect">
            <a:avLst/>
          </a:prstGeom>
          <a:noFill/>
        </p:spPr>
        <p:txBody>
          <a:bodyPr wrap="none" rtlCol="0">
            <a:spAutoFit/>
          </a:bodyPr>
          <a:lstStyle/>
          <a:p>
            <a:r>
              <a:rPr lang="en-US" dirty="0">
                <a:latin typeface="Calibri" pitchFamily="34" charset="0"/>
              </a:rPr>
              <a:t>Memory</a:t>
            </a:r>
          </a:p>
        </p:txBody>
      </p:sp>
      <p:sp>
        <p:nvSpPr>
          <p:cNvPr id="44" name="Text Box 29"/>
          <p:cNvSpPr txBox="1">
            <a:spLocks noChangeArrowheads="1"/>
          </p:cNvSpPr>
          <p:nvPr/>
        </p:nvSpPr>
        <p:spPr bwMode="auto">
          <a:xfrm>
            <a:off x="5416455" y="1331792"/>
            <a:ext cx="2826906" cy="396135"/>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Data in block b is needed</a:t>
            </a:r>
          </a:p>
        </p:txBody>
      </p:sp>
      <p:sp>
        <p:nvSpPr>
          <p:cNvPr id="46" name="Rectangle 45"/>
          <p:cNvSpPr/>
          <p:nvPr/>
        </p:nvSpPr>
        <p:spPr>
          <a:xfrm>
            <a:off x="3493869" y="1370426"/>
            <a:ext cx="1184427" cy="338554"/>
          </a:xfrm>
          <a:prstGeom prst="rect">
            <a:avLst/>
          </a:prstGeom>
        </p:spPr>
        <p:txBody>
          <a:bodyPr wrap="none">
            <a:spAutoFit/>
          </a:bodyPr>
          <a:lstStyle/>
          <a:p>
            <a:pPr algn="ctr"/>
            <a:r>
              <a:rPr lang="en-US" sz="1600" dirty="0">
                <a:latin typeface="Calibri" pitchFamily="34" charset="0"/>
              </a:rPr>
              <a:t>Request: 14</a:t>
            </a:r>
          </a:p>
        </p:txBody>
      </p:sp>
      <p:sp>
        <p:nvSpPr>
          <p:cNvPr id="47" name="Rectangle 46"/>
          <p:cNvSpPr/>
          <p:nvPr/>
        </p:nvSpPr>
        <p:spPr bwMode="auto">
          <a:xfrm>
            <a:off x="3230496" y="2176431"/>
            <a:ext cx="762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14</a:t>
            </a:r>
          </a:p>
        </p:txBody>
      </p:sp>
      <p:sp>
        <p:nvSpPr>
          <p:cNvPr id="48" name="Text Box 29"/>
          <p:cNvSpPr txBox="1">
            <a:spLocks noChangeArrowheads="1"/>
          </p:cNvSpPr>
          <p:nvPr/>
        </p:nvSpPr>
        <p:spPr bwMode="auto">
          <a:xfrm>
            <a:off x="5432790" y="1960709"/>
            <a:ext cx="2154670" cy="697756"/>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Block b is in cache:</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i="1" dirty="0">
                <a:solidFill>
                  <a:srgbClr val="C00000"/>
                </a:solidFill>
                <a:latin typeface="Calibri" pitchFamily="34" charset="0"/>
              </a:rPr>
              <a:t>Hit!</a:t>
            </a:r>
            <a:r>
              <a:rPr lang="zh-CN" altLang="en-US" sz="2000" i="1" dirty="0">
                <a:solidFill>
                  <a:srgbClr val="C00000"/>
                </a:solidFill>
                <a:latin typeface="Calibri" pitchFamily="34" charset="0"/>
              </a:rPr>
              <a:t>（命中）</a:t>
            </a:r>
            <a:endParaRPr lang="en-GB" sz="2000" b="1" i="1" dirty="0">
              <a:solidFill>
                <a:srgbClr val="C00000"/>
              </a:solidFill>
              <a:latin typeface="Calibri" pitchFamily="34" charset="0"/>
            </a:endParaRPr>
          </a:p>
        </p:txBody>
      </p:sp>
      <p:sp>
        <p:nvSpPr>
          <p:cNvPr id="25" name="文本框 24">
            <a:extLst>
              <a:ext uri="{FF2B5EF4-FFF2-40B4-BE49-F238E27FC236}">
                <a16:creationId xmlns:a16="http://schemas.microsoft.com/office/drawing/2014/main" id="{E373DC21-E195-F99E-7C26-5822B6FC5FAA}"/>
              </a:ext>
            </a:extLst>
          </p:cNvPr>
          <p:cNvSpPr txBox="1"/>
          <p:nvPr/>
        </p:nvSpPr>
        <p:spPr>
          <a:xfrm>
            <a:off x="5064371" y="4036236"/>
            <a:ext cx="3915506" cy="2554545"/>
          </a:xfrm>
          <a:prstGeom prst="rect">
            <a:avLst/>
          </a:prstGeom>
          <a:noFill/>
        </p:spPr>
        <p:txBody>
          <a:bodyPr wrap="square">
            <a:spAutoFit/>
          </a:bodyPr>
          <a:lstStyle/>
          <a:p>
            <a:r>
              <a:rPr kumimoji="1" lang="zh-CN" altLang="en-US" sz="2000" dirty="0">
                <a:latin typeface="楷体_GB2312" pitchFamily="49" charset="-122"/>
                <a:ea typeface="楷体_GB2312" pitchFamily="49" charset="-122"/>
              </a:rPr>
              <a:t>问：</a:t>
            </a:r>
            <a:r>
              <a:rPr kumimoji="1" lang="zh-CN" altLang="en-US" sz="2000" b="1" dirty="0">
                <a:latin typeface="楷体_GB2312" pitchFamily="49" charset="-122"/>
                <a:ea typeface="楷体_GB2312" pitchFamily="49" charset="-122"/>
              </a:rPr>
              <a:t>若主存的访问时间为</a:t>
            </a:r>
            <a:r>
              <a:rPr kumimoji="1" lang="en-US" altLang="zh-CN" sz="2000" b="1" dirty="0">
                <a:latin typeface="楷体_GB2312" pitchFamily="49" charset="-122"/>
                <a:ea typeface="楷体_GB2312" pitchFamily="49" charset="-122"/>
              </a:rPr>
              <a:t>60n</a:t>
            </a:r>
            <a:r>
              <a:rPr kumimoji="1" lang="zh-CN" altLang="en-US" sz="2000" b="1" dirty="0">
                <a:latin typeface="楷体_GB2312" pitchFamily="49" charset="-122"/>
                <a:ea typeface="楷体_GB2312" pitchFamily="49" charset="-122"/>
              </a:rPr>
              <a:t>秒，</a:t>
            </a:r>
            <a:r>
              <a:rPr kumimoji="1" lang="en-US" altLang="zh-CN" sz="2000" b="1" dirty="0">
                <a:latin typeface="楷体_GB2312" pitchFamily="49" charset="-122"/>
                <a:ea typeface="楷体_GB2312" pitchFamily="49" charset="-122"/>
              </a:rPr>
              <a:t>CACHE</a:t>
            </a:r>
            <a:r>
              <a:rPr kumimoji="1" lang="zh-CN" altLang="en-US" sz="2000" b="1" dirty="0">
                <a:latin typeface="楷体_GB2312" pitchFamily="49" charset="-122"/>
                <a:ea typeface="楷体_GB2312" pitchFamily="49" charset="-122"/>
              </a:rPr>
              <a:t>的访问时间为</a:t>
            </a:r>
            <a:r>
              <a:rPr kumimoji="1" lang="en-US" altLang="zh-CN" sz="2000" b="1" dirty="0">
                <a:latin typeface="楷体_GB2312" pitchFamily="49" charset="-122"/>
                <a:ea typeface="楷体_GB2312" pitchFamily="49" charset="-122"/>
              </a:rPr>
              <a:t>10n</a:t>
            </a:r>
            <a:r>
              <a:rPr kumimoji="1" lang="zh-CN" altLang="en-US" sz="2000" b="1" dirty="0">
                <a:latin typeface="楷体_GB2312" pitchFamily="49" charset="-122"/>
                <a:ea typeface="楷体_GB2312" pitchFamily="49" charset="-122"/>
              </a:rPr>
              <a:t>秒，在命中率为</a:t>
            </a:r>
            <a:r>
              <a:rPr kumimoji="1" lang="en-US" altLang="zh-CN" sz="2000" b="1" dirty="0">
                <a:latin typeface="楷体_GB2312" pitchFamily="49" charset="-122"/>
                <a:ea typeface="楷体_GB2312" pitchFamily="49" charset="-122"/>
              </a:rPr>
              <a:t>90﹪</a:t>
            </a:r>
            <a:r>
              <a:rPr kumimoji="1" lang="zh-CN" altLang="en-US" sz="2000" b="1" dirty="0">
                <a:latin typeface="楷体_GB2312" pitchFamily="49" charset="-122"/>
                <a:ea typeface="楷体_GB2312" pitchFamily="49" charset="-122"/>
              </a:rPr>
              <a:t>时，</a:t>
            </a:r>
            <a:r>
              <a:rPr kumimoji="1" lang="en-US" altLang="zh-CN" sz="2000" b="1" dirty="0">
                <a:latin typeface="楷体_GB2312" pitchFamily="49" charset="-122"/>
                <a:ea typeface="楷体_GB2312" pitchFamily="49" charset="-122"/>
              </a:rPr>
              <a:t>CPU</a:t>
            </a:r>
            <a:r>
              <a:rPr kumimoji="1" lang="zh-CN" altLang="en-US" sz="2000" b="1" dirty="0">
                <a:latin typeface="楷体_GB2312" pitchFamily="49" charset="-122"/>
                <a:ea typeface="楷体_GB2312" pitchFamily="49" charset="-122"/>
              </a:rPr>
              <a:t>访存的平均时间为多少？</a:t>
            </a:r>
            <a:endParaRPr kumimoji="1" lang="en-US" altLang="zh-CN" sz="2000" b="1" dirty="0">
              <a:latin typeface="楷体_GB2312" pitchFamily="49" charset="-122"/>
              <a:ea typeface="楷体_GB2312" pitchFamily="49" charset="-122"/>
            </a:endParaRPr>
          </a:p>
          <a:p>
            <a:pPr algn="l" eaLnBrk="1" hangingPunct="1">
              <a:buFontTx/>
              <a:buNone/>
            </a:pPr>
            <a:endParaRPr kumimoji="1" lang="en-US" altLang="zh-CN" sz="2000" b="1" dirty="0">
              <a:solidFill>
                <a:srgbClr val="0000FF"/>
              </a:solidFill>
              <a:latin typeface="楷体_GB2312" pitchFamily="49" charset="-122"/>
              <a:ea typeface="楷体_GB2312" pitchFamily="49" charset="-122"/>
            </a:endParaRPr>
          </a:p>
          <a:p>
            <a:pPr algn="l" eaLnBrk="1" hangingPunct="1">
              <a:buFontTx/>
              <a:buNone/>
            </a:pPr>
            <a:r>
              <a:rPr kumimoji="1" lang="zh-CN" altLang="en-US" sz="2000" b="1" dirty="0">
                <a:latin typeface="楷体_GB2312" pitchFamily="49" charset="-122"/>
                <a:ea typeface="楷体_GB2312" pitchFamily="49" charset="-122"/>
              </a:rPr>
              <a:t>解：</a:t>
            </a:r>
            <a:endParaRPr kumimoji="1" lang="en-US" altLang="zh-CN" sz="2000" b="1" dirty="0">
              <a:latin typeface="楷体_GB2312" pitchFamily="49" charset="-122"/>
              <a:ea typeface="楷体_GB2312" pitchFamily="49" charset="-122"/>
            </a:endParaRPr>
          </a:p>
          <a:p>
            <a:pPr algn="l" eaLnBrk="1" hangingPunct="1">
              <a:buFontTx/>
              <a:buNone/>
            </a:pPr>
            <a:r>
              <a:rPr kumimoji="1" lang="en-US" altLang="zh-CN" sz="2000" b="1" dirty="0">
                <a:latin typeface="楷体_GB2312" pitchFamily="49" charset="-122"/>
                <a:ea typeface="楷体_GB2312" pitchFamily="49" charset="-122"/>
              </a:rPr>
              <a:t>10ns×90﹪ + 60ns×10﹪</a:t>
            </a:r>
          </a:p>
          <a:p>
            <a:pPr algn="l" eaLnBrk="1" hangingPunct="1">
              <a:buFontTx/>
              <a:buNone/>
            </a:pPr>
            <a:r>
              <a:rPr kumimoji="1" lang="en-US" altLang="zh-CN" sz="2000" b="1" dirty="0">
                <a:latin typeface="楷体_GB2312" pitchFamily="49" charset="-122"/>
                <a:ea typeface="楷体_GB2312" pitchFamily="49" charset="-122"/>
              </a:rPr>
              <a:t>       = 15ns</a:t>
            </a:r>
          </a:p>
        </p:txBody>
      </p:sp>
      <p:sp>
        <p:nvSpPr>
          <p:cNvPr id="21" name="矩形 20">
            <a:extLst>
              <a:ext uri="{FF2B5EF4-FFF2-40B4-BE49-F238E27FC236}">
                <a16:creationId xmlns:a16="http://schemas.microsoft.com/office/drawing/2014/main" id="{1013313A-EF04-9B3C-391E-1E9C3D277271}"/>
              </a:ext>
            </a:extLst>
          </p:cNvPr>
          <p:cNvSpPr/>
          <p:nvPr/>
        </p:nvSpPr>
        <p:spPr bwMode="auto">
          <a:xfrm>
            <a:off x="9480062" y="4611077"/>
            <a:ext cx="914400" cy="914400"/>
          </a:xfrm>
          <a:prstGeom prst="rect">
            <a:avLst/>
          </a:prstGeom>
          <a:noFill/>
          <a:ln w="25400" cap="flat" cmpd="sng" algn="ctr">
            <a:solidFill>
              <a:srgbClr val="CC0000"/>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Arial Narrow"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ppt_x"/>
                                          </p:val>
                                        </p:tav>
                                        <p:tav tm="100000">
                                          <p:val>
                                            <p:strVal val="#ppt_x"/>
                                          </p:val>
                                        </p:tav>
                                      </p:tavLst>
                                    </p:anim>
                                    <p:anim calcmode="lin" valueType="num">
                                      <p:cBhvr additive="base">
                                        <p:cTn id="8" dur="500" fill="hold"/>
                                        <p:tgtEl>
                                          <p:spTgt spid="46"/>
                                        </p:tgtEl>
                                        <p:attrNameLst>
                                          <p:attrName>ppt_y</p:attrName>
                                        </p:attrNameLst>
                                      </p:cBhvr>
                                      <p:tavLst>
                                        <p:tav tm="0">
                                          <p:val>
                                            <p:strVal val="0-#ppt_h/2"/>
                                          </p:val>
                                        </p:tav>
                                        <p:tav tm="100000">
                                          <p:val>
                                            <p:strVal val="#ppt_y"/>
                                          </p:val>
                                        </p:tav>
                                      </p:tavLst>
                                    </p:anim>
                                  </p:childTnLst>
                                </p:cTn>
                              </p:par>
                              <p:par>
                                <p:cTn id="9" presetID="1" presetClass="entr" presetSubtype="0" fill="hold" grpId="0" nodeType="with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6" grpId="0"/>
      <p:bldP spid="47" grpId="0" animBg="1"/>
      <p:bldP spid="4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Up-Down Arrow 42"/>
          <p:cNvSpPr/>
          <p:nvPr/>
        </p:nvSpPr>
        <p:spPr bwMode="auto">
          <a:xfrm>
            <a:off x="3352800" y="1295400"/>
            <a:ext cx="685800" cy="990600"/>
          </a:xfrm>
          <a:prstGeom prst="upDownArrow">
            <a:avLst/>
          </a:prstGeom>
          <a:solidFill>
            <a:schemeClr val="bg1">
              <a:lumMod val="75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a:endParaRPr lang="en-US" dirty="0">
              <a:latin typeface="Calibri" pitchFamily="34" charset="0"/>
            </a:endParaRPr>
          </a:p>
        </p:txBody>
      </p:sp>
      <p:sp>
        <p:nvSpPr>
          <p:cNvPr id="35" name="Up-Down Arrow 34"/>
          <p:cNvSpPr/>
          <p:nvPr/>
        </p:nvSpPr>
        <p:spPr bwMode="auto">
          <a:xfrm>
            <a:off x="3352800" y="2895600"/>
            <a:ext cx="685800" cy="1371600"/>
          </a:xfrm>
          <a:prstGeom prst="upDownArrow">
            <a:avLst/>
          </a:prstGeom>
          <a:solidFill>
            <a:schemeClr val="bg1">
              <a:lumMod val="75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a:endParaRPr lang="en-US" dirty="0">
              <a:latin typeface="Calibri" pitchFamily="34" charset="0"/>
            </a:endParaRPr>
          </a:p>
        </p:txBody>
      </p:sp>
      <p:sp>
        <p:nvSpPr>
          <p:cNvPr id="2" name="Title 1"/>
          <p:cNvSpPr>
            <a:spLocks noGrp="1"/>
          </p:cNvSpPr>
          <p:nvPr>
            <p:ph type="title"/>
          </p:nvPr>
        </p:nvSpPr>
        <p:spPr/>
        <p:txBody>
          <a:bodyPr/>
          <a:lstStyle/>
          <a:p>
            <a:r>
              <a:rPr lang="en-US" dirty="0"/>
              <a:t>General Cache Concepts: Miss</a:t>
            </a:r>
          </a:p>
        </p:txBody>
      </p:sp>
      <p:sp>
        <p:nvSpPr>
          <p:cNvPr id="3" name="Rectangle 2"/>
          <p:cNvSpPr/>
          <p:nvPr/>
        </p:nvSpPr>
        <p:spPr bwMode="auto">
          <a:xfrm>
            <a:off x="1905000" y="4267200"/>
            <a:ext cx="3581400" cy="20574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800" dirty="0">
              <a:latin typeface="Calibri" pitchFamily="34" charset="0"/>
            </a:endParaRPr>
          </a:p>
        </p:txBody>
      </p:sp>
      <p:sp>
        <p:nvSpPr>
          <p:cNvPr id="4" name="Rectangle 3"/>
          <p:cNvSpPr/>
          <p:nvPr/>
        </p:nvSpPr>
        <p:spPr bwMode="auto">
          <a:xfrm>
            <a:off x="1905000" y="2272391"/>
            <a:ext cx="3581400" cy="6096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5" name="Rectangle 4"/>
          <p:cNvSpPr/>
          <p:nvPr/>
        </p:nvSpPr>
        <p:spPr bwMode="auto">
          <a:xfrm>
            <a:off x="2057400" y="4419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0</a:t>
            </a:r>
          </a:p>
        </p:txBody>
      </p:sp>
      <p:sp>
        <p:nvSpPr>
          <p:cNvPr id="6" name="Rectangle 5"/>
          <p:cNvSpPr/>
          <p:nvPr/>
        </p:nvSpPr>
        <p:spPr bwMode="auto">
          <a:xfrm>
            <a:off x="2895600" y="4419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a:t>
            </a:r>
          </a:p>
        </p:txBody>
      </p:sp>
      <p:sp>
        <p:nvSpPr>
          <p:cNvPr id="7" name="Rectangle 6"/>
          <p:cNvSpPr/>
          <p:nvPr/>
        </p:nvSpPr>
        <p:spPr bwMode="auto">
          <a:xfrm>
            <a:off x="3733800" y="4419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2</a:t>
            </a:r>
          </a:p>
        </p:txBody>
      </p:sp>
      <p:sp>
        <p:nvSpPr>
          <p:cNvPr id="8" name="Rectangle 7"/>
          <p:cNvSpPr/>
          <p:nvPr/>
        </p:nvSpPr>
        <p:spPr bwMode="auto">
          <a:xfrm>
            <a:off x="4572000" y="4419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3</a:t>
            </a:r>
          </a:p>
        </p:txBody>
      </p:sp>
      <p:sp>
        <p:nvSpPr>
          <p:cNvPr id="9" name="Rectangle 8"/>
          <p:cNvSpPr/>
          <p:nvPr/>
        </p:nvSpPr>
        <p:spPr bwMode="auto">
          <a:xfrm>
            <a:off x="2057400" y="4800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4</a:t>
            </a:r>
          </a:p>
        </p:txBody>
      </p:sp>
      <p:sp>
        <p:nvSpPr>
          <p:cNvPr id="10" name="Rectangle 9"/>
          <p:cNvSpPr/>
          <p:nvPr/>
        </p:nvSpPr>
        <p:spPr bwMode="auto">
          <a:xfrm>
            <a:off x="2895600" y="4800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5</a:t>
            </a:r>
          </a:p>
        </p:txBody>
      </p:sp>
      <p:sp>
        <p:nvSpPr>
          <p:cNvPr id="11" name="Rectangle 10"/>
          <p:cNvSpPr/>
          <p:nvPr/>
        </p:nvSpPr>
        <p:spPr bwMode="auto">
          <a:xfrm>
            <a:off x="3733800" y="4800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6</a:t>
            </a:r>
          </a:p>
        </p:txBody>
      </p:sp>
      <p:sp>
        <p:nvSpPr>
          <p:cNvPr id="12" name="Rectangle 11"/>
          <p:cNvSpPr/>
          <p:nvPr/>
        </p:nvSpPr>
        <p:spPr bwMode="auto">
          <a:xfrm>
            <a:off x="4572000" y="4800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7</a:t>
            </a:r>
          </a:p>
        </p:txBody>
      </p:sp>
      <p:sp>
        <p:nvSpPr>
          <p:cNvPr id="13" name="Rectangle 12"/>
          <p:cNvSpPr/>
          <p:nvPr/>
        </p:nvSpPr>
        <p:spPr bwMode="auto">
          <a:xfrm>
            <a:off x="2057400" y="5181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8</a:t>
            </a:r>
          </a:p>
        </p:txBody>
      </p:sp>
      <p:sp>
        <p:nvSpPr>
          <p:cNvPr id="14" name="Rectangle 13"/>
          <p:cNvSpPr/>
          <p:nvPr/>
        </p:nvSpPr>
        <p:spPr bwMode="auto">
          <a:xfrm>
            <a:off x="2895600" y="5181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9</a:t>
            </a:r>
          </a:p>
        </p:txBody>
      </p:sp>
      <p:sp>
        <p:nvSpPr>
          <p:cNvPr id="15" name="Rectangle 14"/>
          <p:cNvSpPr/>
          <p:nvPr/>
        </p:nvSpPr>
        <p:spPr bwMode="auto">
          <a:xfrm>
            <a:off x="3733800" y="5181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10</a:t>
            </a:r>
          </a:p>
        </p:txBody>
      </p:sp>
      <p:sp>
        <p:nvSpPr>
          <p:cNvPr id="16" name="Rectangle 15"/>
          <p:cNvSpPr/>
          <p:nvPr/>
        </p:nvSpPr>
        <p:spPr bwMode="auto">
          <a:xfrm>
            <a:off x="4572000" y="5181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11</a:t>
            </a:r>
          </a:p>
        </p:txBody>
      </p:sp>
      <p:sp>
        <p:nvSpPr>
          <p:cNvPr id="17" name="Rectangle 16"/>
          <p:cNvSpPr/>
          <p:nvPr/>
        </p:nvSpPr>
        <p:spPr bwMode="auto">
          <a:xfrm>
            <a:off x="2057400" y="5562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12</a:t>
            </a:r>
          </a:p>
        </p:txBody>
      </p:sp>
      <p:sp>
        <p:nvSpPr>
          <p:cNvPr id="18" name="Rectangle 17"/>
          <p:cNvSpPr/>
          <p:nvPr/>
        </p:nvSpPr>
        <p:spPr bwMode="auto">
          <a:xfrm>
            <a:off x="2895600" y="5562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13</a:t>
            </a:r>
          </a:p>
        </p:txBody>
      </p:sp>
      <p:sp>
        <p:nvSpPr>
          <p:cNvPr id="19" name="Rectangle 18"/>
          <p:cNvSpPr/>
          <p:nvPr/>
        </p:nvSpPr>
        <p:spPr bwMode="auto">
          <a:xfrm>
            <a:off x="3733800" y="5562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14</a:t>
            </a:r>
          </a:p>
        </p:txBody>
      </p:sp>
      <p:sp>
        <p:nvSpPr>
          <p:cNvPr id="20" name="Rectangle 19"/>
          <p:cNvSpPr/>
          <p:nvPr/>
        </p:nvSpPr>
        <p:spPr bwMode="auto">
          <a:xfrm>
            <a:off x="4572000" y="5562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15</a:t>
            </a:r>
          </a:p>
        </p:txBody>
      </p:sp>
      <p:cxnSp>
        <p:nvCxnSpPr>
          <p:cNvPr id="22" name="Straight Connector 21"/>
          <p:cNvCxnSpPr/>
          <p:nvPr/>
        </p:nvCxnSpPr>
        <p:spPr bwMode="auto">
          <a:xfrm>
            <a:off x="2286000" y="6096000"/>
            <a:ext cx="3048000" cy="1477"/>
          </a:xfrm>
          <a:prstGeom prst="line">
            <a:avLst/>
          </a:prstGeom>
          <a:noFill/>
          <a:ln w="88900" cap="rnd" cmpd="sng" algn="ctr">
            <a:solidFill>
              <a:schemeClr val="tx1"/>
            </a:solidFill>
            <a:prstDash val="sysDot"/>
            <a:round/>
            <a:headEnd type="none" w="med" len="med"/>
            <a:tailEnd type="none" w="med" len="med"/>
          </a:ln>
          <a:effectLst/>
        </p:spPr>
      </p:cxnSp>
      <p:sp>
        <p:nvSpPr>
          <p:cNvPr id="26" name="Rectangle 25"/>
          <p:cNvSpPr/>
          <p:nvPr/>
        </p:nvSpPr>
        <p:spPr bwMode="auto">
          <a:xfrm>
            <a:off x="2057400" y="2424791"/>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8</a:t>
            </a:r>
          </a:p>
        </p:txBody>
      </p:sp>
      <p:sp>
        <p:nvSpPr>
          <p:cNvPr id="27" name="Rectangle 26"/>
          <p:cNvSpPr/>
          <p:nvPr/>
        </p:nvSpPr>
        <p:spPr bwMode="auto">
          <a:xfrm>
            <a:off x="2895600" y="2424791"/>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9</a:t>
            </a:r>
          </a:p>
        </p:txBody>
      </p:sp>
      <p:sp>
        <p:nvSpPr>
          <p:cNvPr id="28" name="Rectangle 27"/>
          <p:cNvSpPr/>
          <p:nvPr/>
        </p:nvSpPr>
        <p:spPr bwMode="auto">
          <a:xfrm>
            <a:off x="3733800" y="2424791"/>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14</a:t>
            </a:r>
          </a:p>
        </p:txBody>
      </p:sp>
      <p:sp>
        <p:nvSpPr>
          <p:cNvPr id="29" name="Rectangle 28"/>
          <p:cNvSpPr/>
          <p:nvPr/>
        </p:nvSpPr>
        <p:spPr bwMode="auto">
          <a:xfrm>
            <a:off x="4572000" y="2424791"/>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3</a:t>
            </a:r>
          </a:p>
        </p:txBody>
      </p:sp>
      <p:sp>
        <p:nvSpPr>
          <p:cNvPr id="30" name="TextBox 29"/>
          <p:cNvSpPr txBox="1"/>
          <p:nvPr/>
        </p:nvSpPr>
        <p:spPr>
          <a:xfrm>
            <a:off x="788764" y="2348591"/>
            <a:ext cx="949299" cy="461665"/>
          </a:xfrm>
          <a:prstGeom prst="rect">
            <a:avLst/>
          </a:prstGeom>
          <a:noFill/>
        </p:spPr>
        <p:txBody>
          <a:bodyPr wrap="none" rtlCol="0">
            <a:spAutoFit/>
          </a:bodyPr>
          <a:lstStyle/>
          <a:p>
            <a:r>
              <a:rPr lang="en-US" dirty="0">
                <a:latin typeface="Calibri" pitchFamily="34" charset="0"/>
              </a:rPr>
              <a:t>Cache</a:t>
            </a:r>
          </a:p>
        </p:txBody>
      </p:sp>
      <p:sp>
        <p:nvSpPr>
          <p:cNvPr id="31" name="TextBox 30"/>
          <p:cNvSpPr txBox="1"/>
          <p:nvPr/>
        </p:nvSpPr>
        <p:spPr>
          <a:xfrm>
            <a:off x="457200" y="4343400"/>
            <a:ext cx="1280863" cy="461665"/>
          </a:xfrm>
          <a:prstGeom prst="rect">
            <a:avLst/>
          </a:prstGeom>
          <a:noFill/>
        </p:spPr>
        <p:txBody>
          <a:bodyPr wrap="none" rtlCol="0">
            <a:spAutoFit/>
          </a:bodyPr>
          <a:lstStyle/>
          <a:p>
            <a:r>
              <a:rPr lang="en-US" dirty="0">
                <a:latin typeface="Calibri" pitchFamily="34" charset="0"/>
              </a:rPr>
              <a:t>Memory</a:t>
            </a:r>
          </a:p>
        </p:txBody>
      </p:sp>
      <p:sp>
        <p:nvSpPr>
          <p:cNvPr id="44" name="Text Box 29"/>
          <p:cNvSpPr txBox="1">
            <a:spLocks noChangeArrowheads="1"/>
          </p:cNvSpPr>
          <p:nvPr/>
        </p:nvSpPr>
        <p:spPr bwMode="auto">
          <a:xfrm>
            <a:off x="5919759" y="1580883"/>
            <a:ext cx="2826906" cy="396135"/>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Data in block b is needed</a:t>
            </a:r>
          </a:p>
        </p:txBody>
      </p:sp>
      <p:sp>
        <p:nvSpPr>
          <p:cNvPr id="46" name="Rectangle 45"/>
          <p:cNvSpPr/>
          <p:nvPr/>
        </p:nvSpPr>
        <p:spPr>
          <a:xfrm>
            <a:off x="3997173" y="1619517"/>
            <a:ext cx="1184428" cy="338554"/>
          </a:xfrm>
          <a:prstGeom prst="rect">
            <a:avLst/>
          </a:prstGeom>
        </p:spPr>
        <p:txBody>
          <a:bodyPr wrap="none">
            <a:spAutoFit/>
          </a:bodyPr>
          <a:lstStyle/>
          <a:p>
            <a:pPr algn="ctr"/>
            <a:r>
              <a:rPr lang="en-US" sz="1600" dirty="0">
                <a:latin typeface="Calibri" pitchFamily="34" charset="0"/>
              </a:rPr>
              <a:t>Request: 12</a:t>
            </a:r>
          </a:p>
        </p:txBody>
      </p:sp>
      <p:sp>
        <p:nvSpPr>
          <p:cNvPr id="48" name="Text Box 29"/>
          <p:cNvSpPr txBox="1">
            <a:spLocks noChangeArrowheads="1"/>
          </p:cNvSpPr>
          <p:nvPr/>
        </p:nvSpPr>
        <p:spPr bwMode="auto">
          <a:xfrm>
            <a:off x="5936094" y="2209800"/>
            <a:ext cx="2569847" cy="697756"/>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Block b is not in cache:</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solidFill>
                  <a:srgbClr val="C00000"/>
                </a:solidFill>
                <a:latin typeface="Calibri" pitchFamily="34" charset="0"/>
              </a:rPr>
              <a:t>Miss!</a:t>
            </a:r>
            <a:r>
              <a:rPr lang="zh-CN" altLang="en-US" sz="2000" b="1" i="1" dirty="0">
                <a:solidFill>
                  <a:srgbClr val="C00000"/>
                </a:solidFill>
                <a:latin typeface="Calibri" pitchFamily="34" charset="0"/>
              </a:rPr>
              <a:t>（缺失）</a:t>
            </a:r>
            <a:endParaRPr lang="en-GB" sz="2000" b="1" i="1" dirty="0">
              <a:solidFill>
                <a:srgbClr val="C00000"/>
              </a:solidFill>
              <a:latin typeface="Calibri" pitchFamily="34" charset="0"/>
            </a:endParaRPr>
          </a:p>
        </p:txBody>
      </p:sp>
      <p:sp>
        <p:nvSpPr>
          <p:cNvPr id="34" name="Text Box 29"/>
          <p:cNvSpPr txBox="1">
            <a:spLocks noChangeArrowheads="1"/>
          </p:cNvSpPr>
          <p:nvPr/>
        </p:nvSpPr>
        <p:spPr bwMode="auto">
          <a:xfrm>
            <a:off x="5943600" y="3200400"/>
            <a:ext cx="2585173" cy="697756"/>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Block b is fetched from</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i="1" dirty="0">
                <a:latin typeface="Calibri" pitchFamily="34" charset="0"/>
              </a:rPr>
              <a:t>memory</a:t>
            </a:r>
            <a:endParaRPr lang="en-GB" sz="2000" b="1" i="1" dirty="0">
              <a:latin typeface="Calibri" pitchFamily="34" charset="0"/>
            </a:endParaRPr>
          </a:p>
        </p:txBody>
      </p:sp>
      <p:sp>
        <p:nvSpPr>
          <p:cNvPr id="36" name="Rectangle 35"/>
          <p:cNvSpPr/>
          <p:nvPr/>
        </p:nvSpPr>
        <p:spPr>
          <a:xfrm>
            <a:off x="3997172" y="3395246"/>
            <a:ext cx="1184428" cy="338554"/>
          </a:xfrm>
          <a:prstGeom prst="rect">
            <a:avLst/>
          </a:prstGeom>
        </p:spPr>
        <p:txBody>
          <a:bodyPr wrap="none">
            <a:spAutoFit/>
          </a:bodyPr>
          <a:lstStyle/>
          <a:p>
            <a:pPr algn="ctr"/>
            <a:r>
              <a:rPr lang="en-US" sz="1600" dirty="0">
                <a:latin typeface="Calibri" pitchFamily="34" charset="0"/>
              </a:rPr>
              <a:t>Request: 12</a:t>
            </a:r>
          </a:p>
        </p:txBody>
      </p:sp>
      <p:sp>
        <p:nvSpPr>
          <p:cNvPr id="37" name="Rectangle 36"/>
          <p:cNvSpPr/>
          <p:nvPr/>
        </p:nvSpPr>
        <p:spPr bwMode="auto">
          <a:xfrm>
            <a:off x="2057400" y="5562600"/>
            <a:ext cx="762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12</a:t>
            </a:r>
          </a:p>
        </p:txBody>
      </p:sp>
      <p:sp>
        <p:nvSpPr>
          <p:cNvPr id="38" name="Rectangle 37"/>
          <p:cNvSpPr/>
          <p:nvPr/>
        </p:nvSpPr>
        <p:spPr bwMode="auto">
          <a:xfrm>
            <a:off x="2590800" y="3429000"/>
            <a:ext cx="762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12</a:t>
            </a:r>
          </a:p>
        </p:txBody>
      </p:sp>
      <p:sp>
        <p:nvSpPr>
          <p:cNvPr id="39" name="Rectangle 38"/>
          <p:cNvSpPr/>
          <p:nvPr/>
        </p:nvSpPr>
        <p:spPr bwMode="auto">
          <a:xfrm>
            <a:off x="2895600" y="2425522"/>
            <a:ext cx="762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12</a:t>
            </a:r>
          </a:p>
        </p:txBody>
      </p:sp>
      <p:sp>
        <p:nvSpPr>
          <p:cNvPr id="42" name="Text Box 29"/>
          <p:cNvSpPr txBox="1">
            <a:spLocks noChangeArrowheads="1"/>
          </p:cNvSpPr>
          <p:nvPr/>
        </p:nvSpPr>
        <p:spPr bwMode="auto">
          <a:xfrm>
            <a:off x="5943600" y="4191000"/>
            <a:ext cx="2810939" cy="1753558"/>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Block b is stored in cache</a:t>
            </a:r>
          </a:p>
          <a:p>
            <a:pPr marL="115888" indent="-115888">
              <a:lnSpc>
                <a:spcPct val="98000"/>
              </a:lnSpc>
              <a:buFont typeface="Arial"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solidFill>
                  <a:srgbClr val="C00000"/>
                </a:solidFill>
                <a:latin typeface="Calibri" pitchFamily="34" charset="0"/>
              </a:rPr>
              <a:t>Placement policy</a:t>
            </a:r>
            <a:r>
              <a:rPr lang="zh-CN" altLang="en-US" sz="1800" b="0" dirty="0">
                <a:solidFill>
                  <a:srgbClr val="C00000"/>
                </a:solidFill>
                <a:latin typeface="Calibri" pitchFamily="34" charset="0"/>
              </a:rPr>
              <a:t>放置</a:t>
            </a:r>
            <a:r>
              <a:rPr lang="en-GB" sz="1800" b="0" dirty="0">
                <a:solidFill>
                  <a:srgbClr val="C00000"/>
                </a:solidFill>
                <a:latin typeface="Calibri" pitchFamily="34" charset="0"/>
              </a:rPr>
              <a:t>:</a:t>
            </a:r>
            <a:br>
              <a:rPr lang="en-GB" sz="1800" b="0" dirty="0">
                <a:latin typeface="Calibri" pitchFamily="34" charset="0"/>
              </a:rPr>
            </a:br>
            <a:r>
              <a:rPr lang="en-GB" sz="1800" b="0" dirty="0">
                <a:latin typeface="Calibri" pitchFamily="34" charset="0"/>
              </a:rPr>
              <a:t>determines where b goes</a:t>
            </a:r>
          </a:p>
          <a:p>
            <a:pPr marL="115888" indent="-115888">
              <a:lnSpc>
                <a:spcPct val="98000"/>
              </a:lnSpc>
              <a:buFont typeface="Arial"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solidFill>
                  <a:srgbClr val="C00000"/>
                </a:solidFill>
                <a:latin typeface="Calibri" pitchFamily="34" charset="0"/>
              </a:rPr>
              <a:t>Replacement policy</a:t>
            </a:r>
            <a:r>
              <a:rPr lang="zh-CN" altLang="en-US" sz="1800" b="0" dirty="0">
                <a:solidFill>
                  <a:srgbClr val="C00000"/>
                </a:solidFill>
                <a:latin typeface="Calibri" pitchFamily="34" charset="0"/>
              </a:rPr>
              <a:t>替换</a:t>
            </a:r>
            <a:r>
              <a:rPr lang="en-GB" sz="1800" b="0" dirty="0">
                <a:solidFill>
                  <a:srgbClr val="C00000"/>
                </a:solidFill>
                <a:latin typeface="Calibri" pitchFamily="34" charset="0"/>
              </a:rPr>
              <a:t>:</a:t>
            </a:r>
            <a:br>
              <a:rPr lang="en-GB" sz="1800" b="0" dirty="0">
                <a:solidFill>
                  <a:srgbClr val="C00000"/>
                </a:solidFill>
                <a:latin typeface="Calibri" pitchFamily="34" charset="0"/>
              </a:rPr>
            </a:br>
            <a:r>
              <a:rPr lang="en-GB" sz="1800" b="0" dirty="0">
                <a:latin typeface="Calibri" pitchFamily="34" charset="0"/>
              </a:rPr>
              <a:t>determines which block</a:t>
            </a:r>
            <a:br>
              <a:rPr lang="en-GB" sz="1800" b="0" dirty="0">
                <a:latin typeface="Calibri" pitchFamily="34" charset="0"/>
              </a:rPr>
            </a:br>
            <a:r>
              <a:rPr lang="en-GB" sz="1800" b="0" dirty="0">
                <a:latin typeface="Calibri" pitchFamily="34" charset="0"/>
              </a:rPr>
              <a:t>gets evicted (victim)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ppt_x"/>
                                          </p:val>
                                        </p:tav>
                                        <p:tav tm="100000">
                                          <p:val>
                                            <p:strVal val="#ppt_x"/>
                                          </p:val>
                                        </p:tav>
                                      </p:tavLst>
                                    </p:anim>
                                    <p:anim calcmode="lin" valueType="num">
                                      <p:cBhvr additive="base">
                                        <p:cTn id="8" dur="500" fill="hold"/>
                                        <p:tgtEl>
                                          <p:spTgt spid="46"/>
                                        </p:tgtEl>
                                        <p:attrNameLst>
                                          <p:attrName>ppt_y</p:attrName>
                                        </p:attrNameLst>
                                      </p:cBhvr>
                                      <p:tavLst>
                                        <p:tav tm="0">
                                          <p:val>
                                            <p:strVal val="0-#ppt_h/2"/>
                                          </p:val>
                                        </p:tav>
                                        <p:tav tm="100000">
                                          <p:val>
                                            <p:strVal val="#ppt_y"/>
                                          </p:val>
                                        </p:tav>
                                      </p:tavLst>
                                    </p:anim>
                                  </p:childTnLst>
                                </p:cTn>
                              </p:par>
                              <p:par>
                                <p:cTn id="9" presetID="1" presetClass="entr" presetSubtype="0" fill="hold" grpId="0" nodeType="with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9"/>
                                        </p:tgtEl>
                                        <p:attrNameLst>
                                          <p:attrName>style.visibility</p:attrName>
                                        </p:attrNameLst>
                                      </p:cBhvr>
                                      <p:to>
                                        <p:strVal val="visible"/>
                                      </p:to>
                                    </p:set>
                                  </p:childTnLst>
                                </p:cTn>
                              </p:par>
                              <p:par>
                                <p:cTn id="33" presetID="1" presetClass="exit" presetSubtype="0" fill="hold" grpId="1" nodeType="withEffect">
                                  <p:stCondLst>
                                    <p:cond delay="0"/>
                                  </p:stCondLst>
                                  <p:childTnLst>
                                    <p:set>
                                      <p:cBhvr>
                                        <p:cTn id="34" dur="1" fill="hold">
                                          <p:stCondLst>
                                            <p:cond delay="0"/>
                                          </p:stCondLst>
                                        </p:cTn>
                                        <p:tgtEl>
                                          <p:spTgt spid="38"/>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2">
                                            <p:txEl>
                                              <p:pRg st="1" end="1"/>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6" grpId="0"/>
      <p:bldP spid="48" grpId="0"/>
      <p:bldP spid="34" grpId="0"/>
      <p:bldP spid="36" grpId="0"/>
      <p:bldP spid="37" grpId="0" animBg="1"/>
      <p:bldP spid="38" grpId="0" animBg="1"/>
      <p:bldP spid="38" grpId="1" animBg="1"/>
      <p:bldP spid="39" grpId="0" animBg="1"/>
      <p:bldP spid="42" grpId="0" build="allAtOnce"/>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2">
            <a:extLst>
              <a:ext uri="{FF2B5EF4-FFF2-40B4-BE49-F238E27FC236}">
                <a16:creationId xmlns:a16="http://schemas.microsoft.com/office/drawing/2014/main" id="{6D6A794E-0BC5-77F8-E6C2-F2947CBC20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9400" y="1257300"/>
            <a:ext cx="7378700" cy="540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2">
            <a:extLst>
              <a:ext uri="{FF2B5EF4-FFF2-40B4-BE49-F238E27FC236}">
                <a16:creationId xmlns:a16="http://schemas.microsoft.com/office/drawing/2014/main" id="{3DF982FB-AB79-34D2-0C2C-15D64DB03167}"/>
              </a:ext>
            </a:extLst>
          </p:cNvPr>
          <p:cNvSpPr txBox="1">
            <a:spLocks noChangeArrowheads="1"/>
          </p:cNvSpPr>
          <p:nvPr/>
        </p:nvSpPr>
        <p:spPr bwMode="auto">
          <a:xfrm>
            <a:off x="79374" y="269082"/>
            <a:ext cx="5741988" cy="52863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pPr defTabSz="717550"/>
            <a:r>
              <a:rPr lang="en-GB" altLang="zh-CN" kern="0" dirty="0"/>
              <a:t>Cache </a:t>
            </a:r>
            <a:r>
              <a:rPr lang="zh-CN" altLang="en-GB" kern="0" dirty="0"/>
              <a:t>的操作过程</a:t>
            </a:r>
            <a:endParaRPr lang="zh-CN" altLang="en-US" kern="0" dirty="0"/>
          </a:p>
        </p:txBody>
      </p:sp>
      <p:sp>
        <p:nvSpPr>
          <p:cNvPr id="5" name="AutoShape 5">
            <a:extLst>
              <a:ext uri="{FF2B5EF4-FFF2-40B4-BE49-F238E27FC236}">
                <a16:creationId xmlns:a16="http://schemas.microsoft.com/office/drawing/2014/main" id="{06740BC3-A9DE-4AC4-52A4-971D530933D5}"/>
              </a:ext>
            </a:extLst>
          </p:cNvPr>
          <p:cNvSpPr>
            <a:spLocks noChangeArrowheads="1"/>
          </p:cNvSpPr>
          <p:nvPr/>
        </p:nvSpPr>
        <p:spPr bwMode="auto">
          <a:xfrm>
            <a:off x="4403725" y="908050"/>
            <a:ext cx="2835275" cy="1260475"/>
          </a:xfrm>
          <a:prstGeom prst="wedgeRoundRectCallout">
            <a:avLst>
              <a:gd name="adj1" fmla="val -38352"/>
              <a:gd name="adj2" fmla="val 111588"/>
              <a:gd name="adj3" fmla="val 16667"/>
            </a:avLst>
          </a:prstGeom>
          <a:noFill/>
          <a:ln w="9525">
            <a:solidFill>
              <a:schemeClr val="hlink"/>
            </a:solidFill>
            <a:miter lim="800000"/>
            <a:headEnd/>
            <a:tailEnd/>
          </a:ln>
          <a:extLst>
            <a:ext uri="{909E8E84-426E-40DD-AFC4-6F175D3DCCD1}">
              <a14:hiddenFill xmlns:a14="http://schemas.microsoft.com/office/drawing/2010/main">
                <a:solidFill>
                  <a:srgbClr val="FFFFFF"/>
                </a:solidFill>
              </a14:hiddenFill>
            </a:ext>
          </a:extLst>
        </p:spPr>
        <p:txBody>
          <a:bodyPr lIns="90083" tIns="45046" rIns="90083" bIns="45046"/>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kumimoji="1" lang="zh-CN" altLang="en-US" sz="2200" b="1" dirty="0">
                <a:solidFill>
                  <a:schemeClr val="accent2"/>
                </a:solidFill>
                <a:latin typeface="微软雅黑" panose="020B0503020204020204" pitchFamily="34" charset="-122"/>
                <a:ea typeface="微软雅黑" panose="020B0503020204020204" pitchFamily="34" charset="-122"/>
              </a:rPr>
              <a:t>若被访问信息不在</a:t>
            </a:r>
            <a:r>
              <a:rPr kumimoji="1" lang="en-US" altLang="zh-CN" sz="2200" b="1" dirty="0">
                <a:solidFill>
                  <a:schemeClr val="accent2"/>
                </a:solidFill>
                <a:latin typeface="微软雅黑" panose="020B0503020204020204" pitchFamily="34" charset="-122"/>
                <a:ea typeface="微软雅黑" panose="020B0503020204020204" pitchFamily="34" charset="-122"/>
              </a:rPr>
              <a:t>cache</a:t>
            </a:r>
            <a:r>
              <a:rPr kumimoji="1" lang="zh-CN" altLang="en-US" sz="2200" b="1" dirty="0">
                <a:solidFill>
                  <a:schemeClr val="accent2"/>
                </a:solidFill>
                <a:latin typeface="微软雅黑" panose="020B0503020204020204" pitchFamily="34" charset="-122"/>
                <a:ea typeface="微软雅黑" panose="020B0503020204020204" pitchFamily="34" charset="-122"/>
              </a:rPr>
              <a:t>中，称为缺失或失靶</a:t>
            </a:r>
            <a:r>
              <a:rPr kumimoji="1" lang="en-US" altLang="zh-CN" sz="2200" b="1" dirty="0">
                <a:solidFill>
                  <a:schemeClr val="accent2"/>
                </a:solidFill>
                <a:latin typeface="微软雅黑" panose="020B0503020204020204" pitchFamily="34" charset="-122"/>
                <a:ea typeface="微软雅黑" panose="020B0503020204020204" pitchFamily="34" charset="-122"/>
              </a:rPr>
              <a:t>(miss)</a:t>
            </a:r>
            <a:endParaRPr kumimoji="1" lang="zh-CN" altLang="en-US" sz="2200" b="1" dirty="0">
              <a:solidFill>
                <a:schemeClr val="accent2"/>
              </a:solidFill>
              <a:latin typeface="微软雅黑" panose="020B0503020204020204" pitchFamily="34" charset="-122"/>
              <a:ea typeface="微软雅黑" panose="020B0503020204020204" pitchFamily="34" charset="-122"/>
            </a:endParaRPr>
          </a:p>
        </p:txBody>
      </p:sp>
      <p:sp>
        <p:nvSpPr>
          <p:cNvPr id="6" name="AutoShape 6">
            <a:extLst>
              <a:ext uri="{FF2B5EF4-FFF2-40B4-BE49-F238E27FC236}">
                <a16:creationId xmlns:a16="http://schemas.microsoft.com/office/drawing/2014/main" id="{5754DA62-D5B3-8E89-CB68-84E15DB28DB0}"/>
              </a:ext>
            </a:extLst>
          </p:cNvPr>
          <p:cNvSpPr>
            <a:spLocks noChangeArrowheads="1"/>
          </p:cNvSpPr>
          <p:nvPr/>
        </p:nvSpPr>
        <p:spPr bwMode="auto">
          <a:xfrm flipH="1">
            <a:off x="161925" y="2889250"/>
            <a:ext cx="1349375" cy="2628900"/>
          </a:xfrm>
          <a:prstGeom prst="wedgeRoundRectCallout">
            <a:avLst>
              <a:gd name="adj1" fmla="val -154120"/>
              <a:gd name="adj2" fmla="val -26704"/>
              <a:gd name="adj3" fmla="val 16667"/>
            </a:avLst>
          </a:prstGeom>
          <a:noFill/>
          <a:ln w="9525">
            <a:solidFill>
              <a:schemeClr val="hlink"/>
            </a:solidFill>
            <a:miter lim="800000"/>
            <a:headEnd/>
            <a:tailEnd/>
          </a:ln>
          <a:extLst>
            <a:ext uri="{909E8E84-426E-40DD-AFC4-6F175D3DCCD1}">
              <a14:hiddenFill xmlns:a14="http://schemas.microsoft.com/office/drawing/2010/main">
                <a:solidFill>
                  <a:srgbClr val="FFFFFF"/>
                </a:solidFill>
              </a14:hiddenFill>
            </a:ext>
          </a:extLst>
        </p:spPr>
        <p:txBody>
          <a:bodyPr lIns="90083" tIns="45046" rIns="90083" bIns="45046"/>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kumimoji="1" lang="zh-CN" altLang="en-US" sz="2200" b="1">
                <a:solidFill>
                  <a:schemeClr val="accent2"/>
                </a:solidFill>
                <a:latin typeface="微软雅黑" panose="020B0503020204020204" pitchFamily="34" charset="-122"/>
                <a:ea typeface="微软雅黑" panose="020B0503020204020204" pitchFamily="34" charset="-122"/>
              </a:rPr>
              <a:t>若被访问信息在</a:t>
            </a:r>
            <a:r>
              <a:rPr kumimoji="1" lang="en-US" altLang="zh-CN" sz="2200" b="1">
                <a:solidFill>
                  <a:schemeClr val="accent2"/>
                </a:solidFill>
                <a:latin typeface="微软雅黑" panose="020B0503020204020204" pitchFamily="34" charset="-122"/>
                <a:ea typeface="微软雅黑" panose="020B0503020204020204" pitchFamily="34" charset="-122"/>
              </a:rPr>
              <a:t>cache</a:t>
            </a:r>
            <a:r>
              <a:rPr kumimoji="1" lang="zh-CN" altLang="en-US" sz="2200" b="1">
                <a:solidFill>
                  <a:schemeClr val="accent2"/>
                </a:solidFill>
                <a:latin typeface="微软雅黑" panose="020B0503020204020204" pitchFamily="34" charset="-122"/>
                <a:ea typeface="微软雅黑" panose="020B0503020204020204" pitchFamily="34" charset="-122"/>
              </a:rPr>
              <a:t>中，称为命中</a:t>
            </a:r>
            <a:r>
              <a:rPr kumimoji="1" lang="en-US" altLang="zh-CN" sz="2200" b="1">
                <a:solidFill>
                  <a:schemeClr val="accent2"/>
                </a:solidFill>
                <a:latin typeface="微软雅黑" panose="020B0503020204020204" pitchFamily="34" charset="-122"/>
                <a:ea typeface="微软雅黑" panose="020B0503020204020204" pitchFamily="34" charset="-122"/>
              </a:rPr>
              <a:t>(hit)</a:t>
            </a:r>
            <a:endParaRPr kumimoji="1" lang="zh-CN" altLang="en-US" sz="2200" b="1">
              <a:solidFill>
                <a:schemeClr val="accent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26540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4" name="Rectangle 4"/>
          <p:cNvSpPr>
            <a:spLocks noGrp="1" noChangeArrowheads="1"/>
          </p:cNvSpPr>
          <p:nvPr>
            <p:ph type="title"/>
          </p:nvPr>
        </p:nvSpPr>
        <p:spPr/>
        <p:txBody>
          <a:bodyPr/>
          <a:lstStyle/>
          <a:p>
            <a:r>
              <a:rPr lang="en-US" dirty="0"/>
              <a:t>Types of Cache Misses</a:t>
            </a:r>
          </a:p>
        </p:txBody>
      </p:sp>
      <p:sp>
        <p:nvSpPr>
          <p:cNvPr id="4" name="内容占位符 2">
            <a:extLst>
              <a:ext uri="{FF2B5EF4-FFF2-40B4-BE49-F238E27FC236}">
                <a16:creationId xmlns:a16="http://schemas.microsoft.com/office/drawing/2014/main" id="{13191D9E-2572-47D2-2A97-8E8976048FBC}"/>
              </a:ext>
            </a:extLst>
          </p:cNvPr>
          <p:cNvSpPr txBox="1">
            <a:spLocks/>
          </p:cNvSpPr>
          <p:nvPr/>
        </p:nvSpPr>
        <p:spPr bwMode="auto">
          <a:xfrm>
            <a:off x="204951" y="1268585"/>
            <a:ext cx="8854525" cy="54395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342900" indent="-342900" algn="l" rtl="0" eaLnBrk="1" fontAlgn="base" hangingPunct="1">
              <a:spcBef>
                <a:spcPct val="20000"/>
              </a:spcBef>
              <a:spcAft>
                <a:spcPct val="0"/>
              </a:spcAft>
              <a:buClr>
                <a:srgbClr val="99000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99000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r>
              <a:rPr lang="zh-CN" altLang="en-US" kern="0" dirty="0">
                <a:solidFill>
                  <a:srgbClr val="FF0000"/>
                </a:solidFill>
              </a:rPr>
              <a:t>强制缺失</a:t>
            </a:r>
            <a:r>
              <a:rPr lang="en-US" altLang="zh-CN" kern="0" dirty="0">
                <a:solidFill>
                  <a:srgbClr val="FF0000"/>
                </a:solidFill>
              </a:rPr>
              <a:t>(compulsory miss)</a:t>
            </a:r>
            <a:r>
              <a:rPr lang="zh-CN" altLang="en-US" kern="0" dirty="0">
                <a:solidFill>
                  <a:srgbClr val="FF0000"/>
                </a:solidFill>
              </a:rPr>
              <a:t>或冷缺失</a:t>
            </a:r>
            <a:r>
              <a:rPr lang="en-US" altLang="zh-CN" kern="0" dirty="0">
                <a:solidFill>
                  <a:srgbClr val="FF0000"/>
                </a:solidFill>
              </a:rPr>
              <a:t>(cold miss)</a:t>
            </a:r>
          </a:p>
          <a:p>
            <a:pPr lvl="1"/>
            <a:r>
              <a:rPr lang="zh-CN" altLang="en-US" b="0" kern="0" dirty="0"/>
              <a:t>缓存为空时产生的缺失，是暂时事件，缓存暖身</a:t>
            </a:r>
            <a:r>
              <a:rPr lang="en-US" altLang="zh-CN" b="0" kern="0" dirty="0"/>
              <a:t>(warm up)</a:t>
            </a:r>
            <a:r>
              <a:rPr lang="zh-CN" altLang="en-US" b="0" kern="0" dirty="0"/>
              <a:t>之后消失</a:t>
            </a:r>
            <a:endParaRPr lang="en-US" altLang="zh-CN" b="0" kern="0" dirty="0"/>
          </a:p>
          <a:p>
            <a:r>
              <a:rPr lang="zh-CN" altLang="en-US" kern="0" dirty="0">
                <a:solidFill>
                  <a:srgbClr val="FF0000"/>
                </a:solidFill>
              </a:rPr>
              <a:t>冲突缺失</a:t>
            </a:r>
            <a:r>
              <a:rPr lang="en-US" altLang="zh-CN" kern="0" dirty="0">
                <a:solidFill>
                  <a:srgbClr val="FF0000"/>
                </a:solidFill>
              </a:rPr>
              <a:t>(Conflict miss)</a:t>
            </a:r>
          </a:p>
          <a:p>
            <a:pPr lvl="1"/>
            <a:r>
              <a:rPr lang="zh-CN" altLang="en-US" b="0" kern="0" dirty="0"/>
              <a:t>缓存放置策略</a:t>
            </a:r>
            <a:r>
              <a:rPr lang="en-US" altLang="zh-CN" b="0" kern="0" dirty="0"/>
              <a:t>(placement policy)</a:t>
            </a:r>
            <a:r>
              <a:rPr lang="zh-CN" altLang="en-US" b="0" kern="0" dirty="0"/>
              <a:t>：通常将第</a:t>
            </a:r>
            <a:r>
              <a:rPr lang="en-US" altLang="zh-CN" b="0" kern="0" dirty="0"/>
              <a:t>k+1</a:t>
            </a:r>
            <a:r>
              <a:rPr lang="zh-CN" altLang="en-US" b="0" kern="0" dirty="0"/>
              <a:t>层的某个块限制放在第</a:t>
            </a:r>
            <a:r>
              <a:rPr lang="en-US" altLang="zh-CN" b="0" kern="0" dirty="0"/>
              <a:t>k</a:t>
            </a:r>
            <a:r>
              <a:rPr lang="zh-CN" altLang="en-US" b="0" kern="0" dirty="0"/>
              <a:t>层块的一个小的子集中</a:t>
            </a:r>
            <a:r>
              <a:rPr lang="en-US" altLang="zh-CN" b="0" kern="0" dirty="0"/>
              <a:t>(</a:t>
            </a:r>
            <a:r>
              <a:rPr lang="zh-CN" altLang="en-US" b="0" kern="0" dirty="0"/>
              <a:t>有时是一个块</a:t>
            </a:r>
            <a:r>
              <a:rPr lang="en-US" altLang="zh-CN" b="0" kern="0" dirty="0"/>
              <a:t>)</a:t>
            </a:r>
          </a:p>
          <a:p>
            <a:pPr lvl="2"/>
            <a:r>
              <a:rPr lang="zh-CN" altLang="en-US" b="0" kern="0" dirty="0"/>
              <a:t>例：第</a:t>
            </a:r>
            <a:r>
              <a:rPr lang="en-US" altLang="zh-CN" b="0" kern="0" dirty="0"/>
              <a:t>k+1</a:t>
            </a:r>
            <a:r>
              <a:rPr lang="zh-CN" altLang="en-US" b="0" kern="0" dirty="0"/>
              <a:t>层的块</a:t>
            </a:r>
            <a:r>
              <a:rPr lang="en-US" altLang="zh-CN" b="0" kern="0" dirty="0" err="1"/>
              <a:t>i</a:t>
            </a:r>
            <a:r>
              <a:rPr lang="zh-CN" altLang="en-US" b="0" kern="0" dirty="0"/>
              <a:t>必须放置在第</a:t>
            </a:r>
            <a:r>
              <a:rPr lang="en-US" altLang="zh-CN" b="0" kern="0" dirty="0"/>
              <a:t>k</a:t>
            </a:r>
            <a:r>
              <a:rPr lang="zh-CN" altLang="en-US" b="0" kern="0" dirty="0"/>
              <a:t>层的块</a:t>
            </a:r>
            <a:r>
              <a:rPr lang="en-US" altLang="zh-CN" b="0" kern="0" dirty="0"/>
              <a:t>(</a:t>
            </a:r>
            <a:r>
              <a:rPr lang="en-US" altLang="zh-CN" b="0" kern="0" dirty="0" err="1"/>
              <a:t>i</a:t>
            </a:r>
            <a:r>
              <a:rPr lang="en-US" altLang="zh-CN" b="0" kern="0" dirty="0"/>
              <a:t> mod 4)</a:t>
            </a:r>
            <a:r>
              <a:rPr lang="zh-CN" altLang="en-US" b="0" kern="0" dirty="0"/>
              <a:t>中</a:t>
            </a:r>
            <a:endParaRPr lang="en-US" altLang="zh-CN" b="0" kern="0" dirty="0"/>
          </a:p>
          <a:p>
            <a:pPr lvl="1"/>
            <a:r>
              <a:rPr lang="zh-CN" altLang="en-US" b="0" kern="0" dirty="0"/>
              <a:t>冲突缺失</a:t>
            </a:r>
            <a:r>
              <a:rPr lang="en-US" altLang="zh-CN" b="0" kern="0" dirty="0"/>
              <a:t>(Conflict misses)</a:t>
            </a:r>
            <a:r>
              <a:rPr lang="zh-CN" altLang="en-US" b="0" kern="0" dirty="0"/>
              <a:t>指在限制性的放置策略中缓存足够 大，能够保存被引用的数据对象，但因为这些对象会映射到同一个缓存块，缓存会一直不命中</a:t>
            </a:r>
            <a:endParaRPr lang="en-US" altLang="zh-CN" b="0" kern="0" dirty="0"/>
          </a:p>
          <a:p>
            <a:pPr lvl="2"/>
            <a:r>
              <a:rPr lang="zh-CN" altLang="en-US" b="0" kern="0" dirty="0"/>
              <a:t>例：程序请求块</a:t>
            </a:r>
            <a:r>
              <a:rPr lang="en-US" altLang="zh-CN" b="0" kern="0" dirty="0"/>
              <a:t>0, 8, 0, 8, 0, 8, ... </a:t>
            </a:r>
            <a:r>
              <a:rPr lang="zh-CN" altLang="en-US" b="0" kern="0" dirty="0"/>
              <a:t>，在第</a:t>
            </a:r>
            <a:r>
              <a:rPr lang="en-US" altLang="zh-CN" b="0" kern="0" dirty="0"/>
              <a:t>k</a:t>
            </a:r>
            <a:r>
              <a:rPr lang="zh-CN" altLang="en-US" b="0" kern="0" dirty="0"/>
              <a:t>层的缓存中，对这两个块的每次引用都会失效</a:t>
            </a:r>
            <a:endParaRPr lang="en-US" altLang="zh-CN" b="0" kern="0" dirty="0"/>
          </a:p>
          <a:p>
            <a:r>
              <a:rPr lang="zh-CN" altLang="en-US" kern="0" dirty="0">
                <a:solidFill>
                  <a:srgbClr val="FF0000"/>
                </a:solidFill>
              </a:rPr>
              <a:t>容量缺失</a:t>
            </a:r>
            <a:r>
              <a:rPr lang="en-US" altLang="zh-CN" kern="0" dirty="0">
                <a:solidFill>
                  <a:srgbClr val="FF0000"/>
                </a:solidFill>
              </a:rPr>
              <a:t>(Capacity miss)</a:t>
            </a:r>
          </a:p>
          <a:p>
            <a:pPr lvl="1"/>
            <a:r>
              <a:rPr lang="zh-CN" altLang="en-US" b="0" kern="0" dirty="0"/>
              <a:t>当工作集大小超过缓存大小时产生的不命中</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423" name="Rectangle 31"/>
          <p:cNvSpPr>
            <a:spLocks noGrp="1" noChangeArrowheads="1"/>
          </p:cNvSpPr>
          <p:nvPr>
            <p:ph type="title"/>
          </p:nvPr>
        </p:nvSpPr>
        <p:spPr/>
        <p:txBody>
          <a:bodyPr/>
          <a:lstStyle/>
          <a:p>
            <a:r>
              <a:rPr lang="en-US" dirty="0"/>
              <a:t>Cache Memories</a:t>
            </a:r>
          </a:p>
        </p:txBody>
      </p:sp>
      <p:sp>
        <p:nvSpPr>
          <p:cNvPr id="187424" name="Rectangle 32"/>
          <p:cNvSpPr>
            <a:spLocks noGrp="1" noChangeArrowheads="1"/>
          </p:cNvSpPr>
          <p:nvPr>
            <p:ph idx="1"/>
          </p:nvPr>
        </p:nvSpPr>
        <p:spPr/>
        <p:txBody>
          <a:bodyPr/>
          <a:lstStyle/>
          <a:p>
            <a:r>
              <a:rPr lang="en-US" dirty="0">
                <a:solidFill>
                  <a:srgbClr val="FF0000"/>
                </a:solidFill>
              </a:rPr>
              <a:t>Cache memories </a:t>
            </a:r>
            <a:r>
              <a:rPr lang="en-US" dirty="0"/>
              <a:t>are small, fast SRAM-based memories managed automatically in hardware</a:t>
            </a:r>
          </a:p>
          <a:p>
            <a:pPr lvl="1"/>
            <a:r>
              <a:rPr lang="en-US" dirty="0"/>
              <a:t>Hold frequently accessed blocks of main memory</a:t>
            </a:r>
          </a:p>
          <a:p>
            <a:r>
              <a:rPr lang="en-US" dirty="0"/>
              <a:t>CPU looks first for data in cache</a:t>
            </a:r>
          </a:p>
          <a:p>
            <a:r>
              <a:rPr lang="en-US" dirty="0"/>
              <a:t>Typical system structure:</a:t>
            </a:r>
          </a:p>
        </p:txBody>
      </p:sp>
      <p:sp>
        <p:nvSpPr>
          <p:cNvPr id="33" name="Rectangle 146"/>
          <p:cNvSpPr>
            <a:spLocks noChangeAspect="1" noChangeArrowheads="1"/>
          </p:cNvSpPr>
          <p:nvPr/>
        </p:nvSpPr>
        <p:spPr bwMode="auto">
          <a:xfrm>
            <a:off x="7258050" y="5653087"/>
            <a:ext cx="819150" cy="823913"/>
          </a:xfrm>
          <a:prstGeom prst="rect">
            <a:avLst/>
          </a:prstGeom>
          <a:noFill/>
          <a:ln w="12700">
            <a:solidFill>
              <a:schemeClr val="tx1"/>
            </a:solidFill>
            <a:miter lim="800000"/>
            <a:headEnd/>
            <a:tailEnd/>
          </a:ln>
          <a:effectLst/>
        </p:spPr>
        <p:txBody>
          <a:bodyPr wrap="none" anchor="ctr">
            <a:prstTxWarp prst="textNoShape">
              <a:avLst/>
            </a:prstTxWarp>
          </a:bodyPr>
          <a:lstStyle/>
          <a:p>
            <a:pPr algn="ctr"/>
            <a:r>
              <a:rPr lang="en-US" sz="1600"/>
              <a:t>Main</a:t>
            </a:r>
          </a:p>
          <a:p>
            <a:pPr algn="ctr"/>
            <a:r>
              <a:rPr lang="en-US" sz="1600"/>
              <a:t>memory</a:t>
            </a:r>
          </a:p>
        </p:txBody>
      </p:sp>
      <p:sp>
        <p:nvSpPr>
          <p:cNvPr id="34" name="AutoShape 201"/>
          <p:cNvSpPr>
            <a:spLocks noChangeAspect="1" noChangeArrowheads="1"/>
          </p:cNvSpPr>
          <p:nvPr/>
        </p:nvSpPr>
        <p:spPr bwMode="auto">
          <a:xfrm>
            <a:off x="5884863" y="5789612"/>
            <a:ext cx="1344612" cy="481013"/>
          </a:xfrm>
          <a:prstGeom prst="leftRightArrow">
            <a:avLst>
              <a:gd name="adj1" fmla="val 50000"/>
              <a:gd name="adj2" fmla="val 55908"/>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
        <p:nvSpPr>
          <p:cNvPr id="35" name="Rectangle 202"/>
          <p:cNvSpPr>
            <a:spLocks noChangeAspect="1" noChangeArrowheads="1"/>
          </p:cNvSpPr>
          <p:nvPr/>
        </p:nvSpPr>
        <p:spPr bwMode="auto">
          <a:xfrm>
            <a:off x="5060950" y="5818187"/>
            <a:ext cx="819150" cy="520700"/>
          </a:xfrm>
          <a:prstGeom prst="rect">
            <a:avLst/>
          </a:prstGeom>
          <a:noFill/>
          <a:ln w="12700">
            <a:solidFill>
              <a:schemeClr val="tx1"/>
            </a:solidFill>
            <a:miter lim="800000"/>
            <a:headEnd/>
            <a:tailEnd/>
          </a:ln>
          <a:effectLst/>
        </p:spPr>
        <p:txBody>
          <a:bodyPr wrap="none" anchor="ctr">
            <a:prstTxWarp prst="textNoShape">
              <a:avLst/>
            </a:prstTxWarp>
          </a:bodyPr>
          <a:lstStyle/>
          <a:p>
            <a:pPr algn="ctr"/>
            <a:r>
              <a:rPr lang="en-US" sz="1600"/>
              <a:t>I/O</a:t>
            </a:r>
          </a:p>
          <a:p>
            <a:pPr algn="ctr"/>
            <a:r>
              <a:rPr lang="en-US" sz="1600"/>
              <a:t>bridge</a:t>
            </a:r>
          </a:p>
        </p:txBody>
      </p:sp>
      <p:sp>
        <p:nvSpPr>
          <p:cNvPr id="36" name="AutoShape 205"/>
          <p:cNvSpPr>
            <a:spLocks noChangeAspect="1" noChangeArrowheads="1"/>
          </p:cNvSpPr>
          <p:nvPr/>
        </p:nvSpPr>
        <p:spPr bwMode="auto">
          <a:xfrm>
            <a:off x="3748088" y="5789612"/>
            <a:ext cx="1309687" cy="481013"/>
          </a:xfrm>
          <a:prstGeom prst="leftRightArrow">
            <a:avLst>
              <a:gd name="adj1" fmla="val 50000"/>
              <a:gd name="adj2" fmla="val 54455"/>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
        <p:nvSpPr>
          <p:cNvPr id="37" name="Rectangle 206"/>
          <p:cNvSpPr>
            <a:spLocks noChangeAspect="1" noChangeArrowheads="1"/>
          </p:cNvSpPr>
          <p:nvPr/>
        </p:nvSpPr>
        <p:spPr bwMode="auto">
          <a:xfrm>
            <a:off x="1349375" y="5818187"/>
            <a:ext cx="2374900" cy="520700"/>
          </a:xfrm>
          <a:prstGeom prst="rect">
            <a:avLst/>
          </a:prstGeom>
          <a:noFill/>
          <a:ln w="12700">
            <a:solidFill>
              <a:schemeClr val="tx1"/>
            </a:solidFill>
            <a:miter lim="800000"/>
            <a:headEnd/>
            <a:tailEnd/>
          </a:ln>
          <a:effectLst/>
        </p:spPr>
        <p:txBody>
          <a:bodyPr wrap="none" anchor="ctr">
            <a:prstTxWarp prst="textNoShape">
              <a:avLst/>
            </a:prstTxWarp>
          </a:bodyPr>
          <a:lstStyle/>
          <a:p>
            <a:pPr algn="ctr"/>
            <a:r>
              <a:rPr lang="en-US" sz="1600"/>
              <a:t>Bus interface</a:t>
            </a:r>
          </a:p>
        </p:txBody>
      </p:sp>
      <p:sp>
        <p:nvSpPr>
          <p:cNvPr id="38" name="Rectangle 207"/>
          <p:cNvSpPr>
            <a:spLocks noChangeAspect="1" noChangeArrowheads="1"/>
          </p:cNvSpPr>
          <p:nvPr/>
        </p:nvSpPr>
        <p:spPr bwMode="auto">
          <a:xfrm>
            <a:off x="2862263" y="4622800"/>
            <a:ext cx="615950" cy="138112"/>
          </a:xfrm>
          <a:prstGeom prst="rect">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
        <p:nvSpPr>
          <p:cNvPr id="39" name="Rectangle 208"/>
          <p:cNvSpPr>
            <a:spLocks noChangeAspect="1" noChangeArrowheads="1"/>
          </p:cNvSpPr>
          <p:nvPr/>
        </p:nvSpPr>
        <p:spPr bwMode="auto">
          <a:xfrm>
            <a:off x="2862263" y="4760912"/>
            <a:ext cx="615950" cy="136525"/>
          </a:xfrm>
          <a:prstGeom prst="rect">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
        <p:nvSpPr>
          <p:cNvPr id="40" name="Rectangle 210"/>
          <p:cNvSpPr>
            <a:spLocks noChangeAspect="1" noChangeArrowheads="1"/>
          </p:cNvSpPr>
          <p:nvPr/>
        </p:nvSpPr>
        <p:spPr bwMode="auto">
          <a:xfrm>
            <a:off x="2862263" y="4897437"/>
            <a:ext cx="615950" cy="138113"/>
          </a:xfrm>
          <a:prstGeom prst="rect">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
        <p:nvSpPr>
          <p:cNvPr id="41" name="Rectangle 211"/>
          <p:cNvSpPr>
            <a:spLocks noChangeAspect="1" noChangeArrowheads="1"/>
          </p:cNvSpPr>
          <p:nvPr/>
        </p:nvSpPr>
        <p:spPr bwMode="auto">
          <a:xfrm>
            <a:off x="2862263" y="5035550"/>
            <a:ext cx="615950" cy="136525"/>
          </a:xfrm>
          <a:prstGeom prst="rect">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
        <p:nvSpPr>
          <p:cNvPr id="42" name="Rectangle 212"/>
          <p:cNvSpPr>
            <a:spLocks noChangeAspect="1" noChangeArrowheads="1"/>
          </p:cNvSpPr>
          <p:nvPr/>
        </p:nvSpPr>
        <p:spPr bwMode="auto">
          <a:xfrm>
            <a:off x="2862263" y="5172075"/>
            <a:ext cx="615950" cy="138112"/>
          </a:xfrm>
          <a:prstGeom prst="rect">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
        <p:nvSpPr>
          <p:cNvPr id="43" name="AutoShape 214"/>
          <p:cNvSpPr>
            <a:spLocks noChangeAspect="1" noChangeArrowheads="1"/>
          </p:cNvSpPr>
          <p:nvPr/>
        </p:nvSpPr>
        <p:spPr bwMode="auto">
          <a:xfrm>
            <a:off x="3559175" y="4622800"/>
            <a:ext cx="400050" cy="342900"/>
          </a:xfrm>
          <a:prstGeom prst="rightArrow">
            <a:avLst>
              <a:gd name="adj1" fmla="val 50000"/>
              <a:gd name="adj2" fmla="val 29167"/>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
        <p:nvSpPr>
          <p:cNvPr id="44" name="AutoShape 215"/>
          <p:cNvSpPr>
            <a:spLocks noChangeAspect="1" noChangeArrowheads="1"/>
          </p:cNvSpPr>
          <p:nvPr/>
        </p:nvSpPr>
        <p:spPr bwMode="auto">
          <a:xfrm flipH="1">
            <a:off x="3478213" y="4965700"/>
            <a:ext cx="400050" cy="344487"/>
          </a:xfrm>
          <a:prstGeom prst="rightArrow">
            <a:avLst>
              <a:gd name="adj1" fmla="val 50000"/>
              <a:gd name="adj2" fmla="val 29032"/>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
        <p:nvSpPr>
          <p:cNvPr id="45" name="Rectangle 220"/>
          <p:cNvSpPr>
            <a:spLocks noChangeAspect="1" noChangeArrowheads="1"/>
          </p:cNvSpPr>
          <p:nvPr/>
        </p:nvSpPr>
        <p:spPr bwMode="auto">
          <a:xfrm>
            <a:off x="3959225" y="4486275"/>
            <a:ext cx="479425" cy="960437"/>
          </a:xfrm>
          <a:prstGeom prst="rect">
            <a:avLst/>
          </a:prstGeom>
          <a:noFill/>
          <a:ln w="12700">
            <a:solidFill>
              <a:schemeClr val="tx1"/>
            </a:solidFill>
            <a:miter lim="800000"/>
            <a:headEnd/>
            <a:tailEnd/>
          </a:ln>
          <a:effectLst/>
        </p:spPr>
        <p:txBody>
          <a:bodyPr wrap="none" anchor="ctr">
            <a:prstTxWarp prst="textNoShape">
              <a:avLst/>
            </a:prstTxWarp>
          </a:bodyPr>
          <a:lstStyle/>
          <a:p>
            <a:pPr algn="ctr"/>
            <a:r>
              <a:rPr lang="en-US" sz="1600"/>
              <a:t>ALU</a:t>
            </a:r>
          </a:p>
        </p:txBody>
      </p:sp>
      <p:sp>
        <p:nvSpPr>
          <p:cNvPr id="46" name="Text Box 221"/>
          <p:cNvSpPr txBox="1">
            <a:spLocks noChangeAspect="1" noChangeArrowheads="1"/>
          </p:cNvSpPr>
          <p:nvPr/>
        </p:nvSpPr>
        <p:spPr bwMode="auto">
          <a:xfrm>
            <a:off x="2613022" y="4316998"/>
            <a:ext cx="1147770" cy="338554"/>
          </a:xfrm>
          <a:prstGeom prst="rect">
            <a:avLst/>
          </a:prstGeom>
          <a:noFill/>
          <a:ln w="12700">
            <a:noFill/>
            <a:miter lim="800000"/>
            <a:headEnd/>
            <a:tailEnd/>
          </a:ln>
          <a:effectLst/>
        </p:spPr>
        <p:txBody>
          <a:bodyPr wrap="none" anchor="ctr">
            <a:prstTxWarp prst="textNoShape">
              <a:avLst/>
            </a:prstTxWarp>
            <a:spAutoFit/>
          </a:bodyPr>
          <a:lstStyle/>
          <a:p>
            <a:pPr algn="ctr"/>
            <a:r>
              <a:rPr lang="en-US" sz="1600"/>
              <a:t>Register file</a:t>
            </a:r>
          </a:p>
        </p:txBody>
      </p:sp>
      <p:sp>
        <p:nvSpPr>
          <p:cNvPr id="47" name="AutoShape 222"/>
          <p:cNvSpPr>
            <a:spLocks noChangeAspect="1" noChangeArrowheads="1"/>
          </p:cNvSpPr>
          <p:nvPr/>
        </p:nvSpPr>
        <p:spPr bwMode="auto">
          <a:xfrm>
            <a:off x="2928938" y="5378450"/>
            <a:ext cx="549275" cy="411162"/>
          </a:xfrm>
          <a:prstGeom prst="upDownArrow">
            <a:avLst>
              <a:gd name="adj1" fmla="val 50000"/>
              <a:gd name="adj2" fmla="val 20000"/>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
        <p:nvSpPr>
          <p:cNvPr id="48" name="Rectangle 223"/>
          <p:cNvSpPr>
            <a:spLocks noChangeAspect="1" noChangeArrowheads="1"/>
          </p:cNvSpPr>
          <p:nvPr/>
        </p:nvSpPr>
        <p:spPr bwMode="auto">
          <a:xfrm>
            <a:off x="1196975" y="4279900"/>
            <a:ext cx="3379788" cy="2197100"/>
          </a:xfrm>
          <a:prstGeom prst="rect">
            <a:avLst/>
          </a:prstGeom>
          <a:noFill/>
          <a:ln w="12700" cap="rnd">
            <a:solidFill>
              <a:schemeClr val="tx1"/>
            </a:solidFill>
            <a:prstDash val="sysDot"/>
            <a:miter lim="800000"/>
            <a:headEnd/>
            <a:tailEnd/>
          </a:ln>
          <a:effectLst/>
        </p:spPr>
        <p:txBody>
          <a:bodyPr wrap="none" anchor="ctr">
            <a:prstTxWarp prst="textNoShape">
              <a:avLst/>
            </a:prstTxWarp>
          </a:bodyPr>
          <a:lstStyle/>
          <a:p>
            <a:pPr algn="ctr"/>
            <a:endParaRPr lang="en-US" sz="1600"/>
          </a:p>
        </p:txBody>
      </p:sp>
      <p:sp>
        <p:nvSpPr>
          <p:cNvPr id="49" name="Text Box 225"/>
          <p:cNvSpPr txBox="1">
            <a:spLocks noChangeAspect="1" noChangeArrowheads="1"/>
          </p:cNvSpPr>
          <p:nvPr/>
        </p:nvSpPr>
        <p:spPr bwMode="auto">
          <a:xfrm>
            <a:off x="1174448" y="3988385"/>
            <a:ext cx="932467" cy="338554"/>
          </a:xfrm>
          <a:prstGeom prst="rect">
            <a:avLst/>
          </a:prstGeom>
          <a:noFill/>
          <a:ln w="12700">
            <a:noFill/>
            <a:miter lim="800000"/>
            <a:headEnd/>
            <a:tailEnd/>
          </a:ln>
          <a:effectLst/>
        </p:spPr>
        <p:txBody>
          <a:bodyPr wrap="none" anchor="ctr">
            <a:prstTxWarp prst="textNoShape">
              <a:avLst/>
            </a:prstTxWarp>
            <a:spAutoFit/>
          </a:bodyPr>
          <a:lstStyle/>
          <a:p>
            <a:pPr algn="ctr"/>
            <a:r>
              <a:rPr lang="en-US" sz="1600" dirty="0"/>
              <a:t>CPU chip</a:t>
            </a:r>
          </a:p>
        </p:txBody>
      </p:sp>
      <p:sp>
        <p:nvSpPr>
          <p:cNvPr id="50" name="Text Box 229"/>
          <p:cNvSpPr txBox="1">
            <a:spLocks noChangeAspect="1" noChangeArrowheads="1"/>
          </p:cNvSpPr>
          <p:nvPr/>
        </p:nvSpPr>
        <p:spPr bwMode="auto">
          <a:xfrm>
            <a:off x="4656720" y="5155198"/>
            <a:ext cx="1129135" cy="338554"/>
          </a:xfrm>
          <a:prstGeom prst="rect">
            <a:avLst/>
          </a:prstGeom>
          <a:noFill/>
          <a:ln w="12700">
            <a:noFill/>
            <a:miter lim="800000"/>
            <a:headEnd/>
            <a:tailEnd/>
          </a:ln>
          <a:effectLst/>
        </p:spPr>
        <p:txBody>
          <a:bodyPr wrap="none" anchor="ctr">
            <a:prstTxWarp prst="textNoShape">
              <a:avLst/>
            </a:prstTxWarp>
            <a:spAutoFit/>
          </a:bodyPr>
          <a:lstStyle/>
          <a:p>
            <a:pPr algn="ctr"/>
            <a:r>
              <a:rPr lang="en-US" sz="1600"/>
              <a:t>System bus</a:t>
            </a:r>
          </a:p>
        </p:txBody>
      </p:sp>
      <p:sp>
        <p:nvSpPr>
          <p:cNvPr id="51" name="Line 230"/>
          <p:cNvSpPr>
            <a:spLocks noChangeAspect="1" noChangeShapeType="1"/>
          </p:cNvSpPr>
          <p:nvPr/>
        </p:nvSpPr>
        <p:spPr bwMode="auto">
          <a:xfrm flipH="1">
            <a:off x="4438650" y="5446712"/>
            <a:ext cx="619125" cy="412750"/>
          </a:xfrm>
          <a:prstGeom prst="line">
            <a:avLst/>
          </a:prstGeom>
          <a:noFill/>
          <a:ln w="12700">
            <a:solidFill>
              <a:schemeClr val="tx1"/>
            </a:solidFill>
            <a:round/>
            <a:headEnd/>
            <a:tailEnd type="triangle" w="med" len="med"/>
          </a:ln>
          <a:effectLst/>
        </p:spPr>
        <p:txBody>
          <a:bodyPr wrap="none" anchor="ctr">
            <a:prstTxWarp prst="textNoShape">
              <a:avLst/>
            </a:prstTxWarp>
          </a:bodyPr>
          <a:lstStyle/>
          <a:p>
            <a:pPr algn="ctr"/>
            <a:endParaRPr lang="en-US" sz="1600"/>
          </a:p>
        </p:txBody>
      </p:sp>
      <p:sp>
        <p:nvSpPr>
          <p:cNvPr id="52" name="Text Box 231"/>
          <p:cNvSpPr txBox="1">
            <a:spLocks noChangeAspect="1" noChangeArrowheads="1"/>
          </p:cNvSpPr>
          <p:nvPr/>
        </p:nvSpPr>
        <p:spPr bwMode="auto">
          <a:xfrm>
            <a:off x="5976451" y="5155198"/>
            <a:ext cx="1175722" cy="338554"/>
          </a:xfrm>
          <a:prstGeom prst="rect">
            <a:avLst/>
          </a:prstGeom>
          <a:noFill/>
          <a:ln w="12700">
            <a:noFill/>
            <a:miter lim="800000"/>
            <a:headEnd/>
            <a:tailEnd/>
          </a:ln>
          <a:effectLst/>
        </p:spPr>
        <p:txBody>
          <a:bodyPr wrap="none" anchor="ctr">
            <a:prstTxWarp prst="textNoShape">
              <a:avLst/>
            </a:prstTxWarp>
            <a:spAutoFit/>
          </a:bodyPr>
          <a:lstStyle/>
          <a:p>
            <a:pPr algn="ctr"/>
            <a:r>
              <a:rPr lang="en-US" sz="1600"/>
              <a:t>Memory bus</a:t>
            </a:r>
          </a:p>
        </p:txBody>
      </p:sp>
      <p:sp>
        <p:nvSpPr>
          <p:cNvPr id="53" name="Line 232"/>
          <p:cNvSpPr>
            <a:spLocks noChangeAspect="1" noChangeShapeType="1"/>
          </p:cNvSpPr>
          <p:nvPr/>
        </p:nvSpPr>
        <p:spPr bwMode="auto">
          <a:xfrm>
            <a:off x="6530975" y="5446712"/>
            <a:ext cx="0" cy="412750"/>
          </a:xfrm>
          <a:prstGeom prst="line">
            <a:avLst/>
          </a:prstGeom>
          <a:noFill/>
          <a:ln w="12700">
            <a:solidFill>
              <a:schemeClr val="tx1"/>
            </a:solidFill>
            <a:round/>
            <a:headEnd/>
            <a:tailEnd type="triangle" w="med" len="med"/>
          </a:ln>
          <a:effectLst/>
        </p:spPr>
        <p:txBody>
          <a:bodyPr wrap="none" anchor="ctr">
            <a:prstTxWarp prst="textNoShape">
              <a:avLst/>
            </a:prstTxWarp>
          </a:bodyPr>
          <a:lstStyle/>
          <a:p>
            <a:pPr algn="ctr"/>
            <a:endParaRPr lang="en-US" sz="1600"/>
          </a:p>
        </p:txBody>
      </p:sp>
      <p:sp>
        <p:nvSpPr>
          <p:cNvPr id="54" name="Rectangle 233"/>
          <p:cNvSpPr>
            <a:spLocks noChangeAspect="1" noChangeArrowheads="1"/>
          </p:cNvSpPr>
          <p:nvPr/>
        </p:nvSpPr>
        <p:spPr bwMode="auto">
          <a:xfrm>
            <a:off x="1349375" y="4719637"/>
            <a:ext cx="1066800" cy="5207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r>
              <a:rPr lang="en-US" sz="1600" dirty="0"/>
              <a:t>Cache </a:t>
            </a:r>
          </a:p>
          <a:p>
            <a:pPr algn="ctr"/>
            <a:r>
              <a:rPr lang="en-US" sz="1600" dirty="0"/>
              <a:t>memory</a:t>
            </a:r>
          </a:p>
        </p:txBody>
      </p:sp>
      <p:sp>
        <p:nvSpPr>
          <p:cNvPr id="55" name="AutoShape 234"/>
          <p:cNvSpPr>
            <a:spLocks noChangeAspect="1" noChangeArrowheads="1"/>
          </p:cNvSpPr>
          <p:nvPr/>
        </p:nvSpPr>
        <p:spPr bwMode="auto">
          <a:xfrm>
            <a:off x="1577975" y="5240337"/>
            <a:ext cx="549275" cy="549275"/>
          </a:xfrm>
          <a:prstGeom prst="upDownArrow">
            <a:avLst>
              <a:gd name="adj1" fmla="val 50000"/>
              <a:gd name="adj2" fmla="val 20000"/>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
        <p:nvSpPr>
          <p:cNvPr id="56" name="AutoShape 236"/>
          <p:cNvSpPr>
            <a:spLocks noChangeAspect="1" noChangeArrowheads="1"/>
          </p:cNvSpPr>
          <p:nvPr/>
        </p:nvSpPr>
        <p:spPr bwMode="auto">
          <a:xfrm flipH="1">
            <a:off x="2441575" y="4767262"/>
            <a:ext cx="400050" cy="344488"/>
          </a:xfrm>
          <a:prstGeom prst="leftRightArrow">
            <a:avLst>
              <a:gd name="adj1" fmla="val 50000"/>
              <a:gd name="adj2" fmla="val 23226"/>
            </a:avLst>
          </a:prstGeom>
          <a:noFill/>
          <a:ln w="12700">
            <a:solidFill>
              <a:schemeClr val="tx1"/>
            </a:solidFill>
            <a:miter lim="800000"/>
            <a:headEnd/>
            <a:tailEnd/>
          </a:ln>
          <a:effectLst/>
        </p:spPr>
        <p:txBody>
          <a:bodyPr wrap="none" anchor="ctr">
            <a:prstTxWarp prst="textNoShape">
              <a:avLst/>
            </a:prstTxWarp>
          </a:bodyPr>
          <a:lstStyle/>
          <a:p>
            <a:pPr algn="ctr"/>
            <a:endParaRPr lang="en-US" sz="16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General Cache Organization (S, E, B)</a:t>
            </a:r>
            <a:endParaRPr lang="en-US" dirty="0"/>
          </a:p>
        </p:txBody>
      </p:sp>
      <p:sp>
        <p:nvSpPr>
          <p:cNvPr id="8" name="AutoShape 16"/>
          <p:cNvSpPr>
            <a:spLocks/>
          </p:cNvSpPr>
          <p:nvPr/>
        </p:nvSpPr>
        <p:spPr bwMode="auto">
          <a:xfrm rot="5400000">
            <a:off x="4114801" y="-495835"/>
            <a:ext cx="228600" cy="4648201"/>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grpSp>
        <p:nvGrpSpPr>
          <p:cNvPr id="3" name="Group 79"/>
          <p:cNvGrpSpPr/>
          <p:nvPr/>
        </p:nvGrpSpPr>
        <p:grpSpPr>
          <a:xfrm>
            <a:off x="1905000" y="2078999"/>
            <a:ext cx="4648200" cy="492484"/>
            <a:chOff x="1637766" y="1995289"/>
            <a:chExt cx="4648200" cy="492484"/>
          </a:xfrm>
        </p:grpSpPr>
        <p:sp>
          <p:nvSpPr>
            <p:cNvPr id="34" name="Rectangle 33"/>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5" name="Rectangle 34"/>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6" name="Rectangle 35"/>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38" name="Straight Connector 37"/>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sp>
          <p:nvSpPr>
            <p:cNvPr id="37" name="Rectangle 36"/>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cxnSp>
        <p:nvCxnSpPr>
          <p:cNvPr id="45" name="Straight Connector 44"/>
          <p:cNvCxnSpPr/>
          <p:nvPr/>
        </p:nvCxnSpPr>
        <p:spPr bwMode="auto">
          <a:xfrm>
            <a:off x="2133600" y="4019283"/>
            <a:ext cx="4267200" cy="11116"/>
          </a:xfrm>
          <a:prstGeom prst="line">
            <a:avLst/>
          </a:prstGeom>
          <a:noFill/>
          <a:ln w="76200" cap="rnd" cmpd="sng" algn="ctr">
            <a:solidFill>
              <a:schemeClr val="tx1"/>
            </a:solidFill>
            <a:prstDash val="sysDot"/>
            <a:round/>
            <a:headEnd type="none" w="med" len="med"/>
            <a:tailEnd type="none" w="med" len="med"/>
          </a:ln>
          <a:effectLst/>
        </p:spPr>
      </p:cxnSp>
      <p:sp>
        <p:nvSpPr>
          <p:cNvPr id="54" name="AutoShape 16"/>
          <p:cNvSpPr>
            <a:spLocks/>
          </p:cNvSpPr>
          <p:nvPr/>
        </p:nvSpPr>
        <p:spPr bwMode="auto">
          <a:xfrm>
            <a:off x="1524000" y="2067735"/>
            <a:ext cx="228600" cy="2732865"/>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56" name="TextBox 55"/>
          <p:cNvSpPr txBox="1"/>
          <p:nvPr/>
        </p:nvSpPr>
        <p:spPr>
          <a:xfrm>
            <a:off x="3886200" y="1344634"/>
            <a:ext cx="1957587" cy="369332"/>
          </a:xfrm>
          <a:prstGeom prst="rect">
            <a:avLst/>
          </a:prstGeom>
          <a:noFill/>
        </p:spPr>
        <p:txBody>
          <a:bodyPr wrap="none" rtlCol="0">
            <a:spAutoFit/>
          </a:bodyPr>
          <a:lstStyle/>
          <a:p>
            <a:r>
              <a:rPr lang="en-US" sz="1800" dirty="0">
                <a:latin typeface="Calibri" pitchFamily="34" charset="0"/>
              </a:rPr>
              <a:t>E = 2</a:t>
            </a:r>
            <a:r>
              <a:rPr lang="en-US" sz="1800" baseline="30000" dirty="0">
                <a:latin typeface="Calibri" pitchFamily="34" charset="0"/>
              </a:rPr>
              <a:t>e</a:t>
            </a:r>
            <a:r>
              <a:rPr lang="en-US" sz="1800" dirty="0">
                <a:latin typeface="Calibri" pitchFamily="34" charset="0"/>
              </a:rPr>
              <a:t> lines per set</a:t>
            </a:r>
          </a:p>
        </p:txBody>
      </p:sp>
      <p:sp>
        <p:nvSpPr>
          <p:cNvPr id="57" name="TextBox 56"/>
          <p:cNvSpPr txBox="1"/>
          <p:nvPr/>
        </p:nvSpPr>
        <p:spPr>
          <a:xfrm>
            <a:off x="427333" y="3244405"/>
            <a:ext cx="1122423" cy="369332"/>
          </a:xfrm>
          <a:prstGeom prst="rect">
            <a:avLst/>
          </a:prstGeom>
          <a:noFill/>
        </p:spPr>
        <p:txBody>
          <a:bodyPr wrap="none" rtlCol="0">
            <a:spAutoFit/>
          </a:bodyPr>
          <a:lstStyle/>
          <a:p>
            <a:r>
              <a:rPr lang="en-US" sz="1800" dirty="0">
                <a:latin typeface="Calibri" pitchFamily="34" charset="0"/>
              </a:rPr>
              <a:t>S = 2</a:t>
            </a:r>
            <a:r>
              <a:rPr lang="en-US" sz="1800" baseline="30000" dirty="0">
                <a:latin typeface="Calibri" pitchFamily="34" charset="0"/>
              </a:rPr>
              <a:t>s</a:t>
            </a:r>
            <a:r>
              <a:rPr lang="en-US" sz="1800" dirty="0">
                <a:latin typeface="Calibri" pitchFamily="34" charset="0"/>
              </a:rPr>
              <a:t> sets</a:t>
            </a:r>
          </a:p>
        </p:txBody>
      </p:sp>
      <p:cxnSp>
        <p:nvCxnSpPr>
          <p:cNvPr id="59" name="Straight Connector 58"/>
          <p:cNvCxnSpPr>
            <a:endCxn id="61" idx="1"/>
          </p:cNvCxnSpPr>
          <p:nvPr/>
        </p:nvCxnSpPr>
        <p:spPr bwMode="auto">
          <a:xfrm flipV="1">
            <a:off x="6553202" y="2070349"/>
            <a:ext cx="596798" cy="104168"/>
          </a:xfrm>
          <a:prstGeom prst="line">
            <a:avLst/>
          </a:prstGeom>
          <a:noFill/>
          <a:ln w="9525" cap="flat" cmpd="sng" algn="ctr">
            <a:solidFill>
              <a:schemeClr val="tx1"/>
            </a:solidFill>
            <a:prstDash val="solid"/>
            <a:round/>
            <a:headEnd type="triangle" w="med" len="med"/>
            <a:tailEnd type="none" w="med" len="med"/>
          </a:ln>
          <a:effectLst/>
        </p:spPr>
      </p:cxnSp>
      <p:sp>
        <p:nvSpPr>
          <p:cNvPr id="61" name="TextBox 60"/>
          <p:cNvSpPr txBox="1"/>
          <p:nvPr/>
        </p:nvSpPr>
        <p:spPr>
          <a:xfrm>
            <a:off x="7150000" y="1885683"/>
            <a:ext cx="470000" cy="369332"/>
          </a:xfrm>
          <a:prstGeom prst="rect">
            <a:avLst/>
          </a:prstGeom>
          <a:noFill/>
        </p:spPr>
        <p:txBody>
          <a:bodyPr wrap="none" rtlCol="0" anchor="ctr" anchorCtr="0">
            <a:spAutoFit/>
          </a:bodyPr>
          <a:lstStyle/>
          <a:p>
            <a:r>
              <a:rPr lang="en-US" sz="1800" dirty="0">
                <a:solidFill>
                  <a:schemeClr val="accent2">
                    <a:lumMod val="60000"/>
                    <a:lumOff val="40000"/>
                  </a:schemeClr>
                </a:solidFill>
                <a:latin typeface="Calibri" pitchFamily="34" charset="0"/>
              </a:rPr>
              <a:t>set</a:t>
            </a:r>
          </a:p>
        </p:txBody>
      </p:sp>
      <p:cxnSp>
        <p:nvCxnSpPr>
          <p:cNvPr id="62" name="Straight Connector 61"/>
          <p:cNvCxnSpPr/>
          <p:nvPr/>
        </p:nvCxnSpPr>
        <p:spPr bwMode="auto">
          <a:xfrm>
            <a:off x="6096000" y="2338583"/>
            <a:ext cx="914400" cy="138451"/>
          </a:xfrm>
          <a:prstGeom prst="line">
            <a:avLst/>
          </a:prstGeom>
          <a:noFill/>
          <a:ln w="9525" cap="flat" cmpd="sng" algn="ctr">
            <a:solidFill>
              <a:schemeClr val="tx1"/>
            </a:solidFill>
            <a:prstDash val="solid"/>
            <a:round/>
            <a:headEnd type="triangle" w="med" len="med"/>
            <a:tailEnd type="none" w="med" len="med"/>
          </a:ln>
          <a:effectLst/>
        </p:spPr>
      </p:cxnSp>
      <p:sp>
        <p:nvSpPr>
          <p:cNvPr id="63" name="TextBox 62"/>
          <p:cNvSpPr txBox="1"/>
          <p:nvPr/>
        </p:nvSpPr>
        <p:spPr>
          <a:xfrm>
            <a:off x="6971766" y="2278351"/>
            <a:ext cx="535724" cy="369332"/>
          </a:xfrm>
          <a:prstGeom prst="rect">
            <a:avLst/>
          </a:prstGeom>
          <a:noFill/>
        </p:spPr>
        <p:txBody>
          <a:bodyPr wrap="none" rtlCol="0">
            <a:spAutoFit/>
          </a:bodyPr>
          <a:lstStyle/>
          <a:p>
            <a:r>
              <a:rPr lang="en-US" sz="1800" dirty="0">
                <a:solidFill>
                  <a:schemeClr val="accent2">
                    <a:lumMod val="60000"/>
                    <a:lumOff val="40000"/>
                  </a:schemeClr>
                </a:solidFill>
                <a:latin typeface="Calibri" pitchFamily="34" charset="0"/>
              </a:rPr>
              <a:t>line</a:t>
            </a:r>
          </a:p>
        </p:txBody>
      </p:sp>
      <p:grpSp>
        <p:nvGrpSpPr>
          <p:cNvPr id="4" name="Group 80"/>
          <p:cNvGrpSpPr/>
          <p:nvPr/>
        </p:nvGrpSpPr>
        <p:grpSpPr>
          <a:xfrm>
            <a:off x="1905000" y="2647683"/>
            <a:ext cx="4648200" cy="492484"/>
            <a:chOff x="1637766" y="1995289"/>
            <a:chExt cx="4648200" cy="492484"/>
          </a:xfrm>
        </p:grpSpPr>
        <p:sp>
          <p:nvSpPr>
            <p:cNvPr id="82" name="Rectangle 81"/>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83" name="Rectangle 82"/>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84" name="Rectangle 83"/>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86" name="Straight Connector 85"/>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sp>
          <p:nvSpPr>
            <p:cNvPr id="85" name="Rectangle 84"/>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5" name="Group 86"/>
          <p:cNvGrpSpPr/>
          <p:nvPr/>
        </p:nvGrpSpPr>
        <p:grpSpPr>
          <a:xfrm>
            <a:off x="1905000" y="3221999"/>
            <a:ext cx="4648200" cy="492484"/>
            <a:chOff x="1637766" y="1995289"/>
            <a:chExt cx="4648200" cy="492484"/>
          </a:xfrm>
        </p:grpSpPr>
        <p:sp>
          <p:nvSpPr>
            <p:cNvPr id="88" name="Rectangle 87"/>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89" name="Rectangle 88"/>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90" name="Rectangle 89"/>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92" name="Straight Connector 91"/>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sp>
          <p:nvSpPr>
            <p:cNvPr id="91" name="Rectangle 90"/>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6" name="Group 92"/>
          <p:cNvGrpSpPr/>
          <p:nvPr/>
        </p:nvGrpSpPr>
        <p:grpSpPr>
          <a:xfrm>
            <a:off x="1905000" y="4288799"/>
            <a:ext cx="4648200" cy="492484"/>
            <a:chOff x="1637766" y="1995289"/>
            <a:chExt cx="4648200" cy="492484"/>
          </a:xfrm>
        </p:grpSpPr>
        <p:sp>
          <p:nvSpPr>
            <p:cNvPr id="94" name="Rectangle 93"/>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95" name="Rectangle 94"/>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96" name="Rectangle 95"/>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98" name="Straight Connector 97"/>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sp>
          <p:nvSpPr>
            <p:cNvPr id="97" name="Rectangle 96"/>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99" name="Trapezoid 98"/>
          <p:cNvSpPr/>
          <p:nvPr/>
        </p:nvSpPr>
        <p:spPr bwMode="auto">
          <a:xfrm>
            <a:off x="2146824" y="4709564"/>
            <a:ext cx="3523449" cy="865914"/>
          </a:xfrm>
          <a:prstGeom prst="trapezoid">
            <a:avLst>
              <a:gd name="adj" fmla="val 135061"/>
            </a:avLst>
          </a:prstGeom>
          <a:solidFill>
            <a:schemeClr val="bg2">
              <a:lumMod val="20000"/>
              <a:lumOff val="80000"/>
            </a:schemeClr>
          </a:solidFill>
          <a:ln w="952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64" name="Rectangle 63"/>
          <p:cNvSpPr/>
          <p:nvPr/>
        </p:nvSpPr>
        <p:spPr bwMode="auto">
          <a:xfrm>
            <a:off x="2146824" y="5575478"/>
            <a:ext cx="3523449"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65" name="Rectangle 64"/>
          <p:cNvSpPr/>
          <p:nvPr/>
        </p:nvSpPr>
        <p:spPr bwMode="auto">
          <a:xfrm>
            <a:off x="3645068" y="568977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66" name="Rectangle 65"/>
          <p:cNvSpPr/>
          <p:nvPr/>
        </p:nvSpPr>
        <p:spPr bwMode="auto">
          <a:xfrm>
            <a:off x="3917673" y="568977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67" name="Rectangle 66"/>
          <p:cNvSpPr/>
          <p:nvPr/>
        </p:nvSpPr>
        <p:spPr bwMode="auto">
          <a:xfrm>
            <a:off x="4178468" y="568977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68" name="Rectangle 67"/>
          <p:cNvSpPr/>
          <p:nvPr/>
        </p:nvSpPr>
        <p:spPr bwMode="auto">
          <a:xfrm>
            <a:off x="5092868" y="5689778"/>
            <a:ext cx="4572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rmAutofit fontScale="92500" lnSpcReduction="10000"/>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B-1</a:t>
            </a:r>
          </a:p>
        </p:txBody>
      </p:sp>
      <p:sp>
        <p:nvSpPr>
          <p:cNvPr id="69" name="Rectangle 68"/>
          <p:cNvSpPr/>
          <p:nvPr/>
        </p:nvSpPr>
        <p:spPr bwMode="auto">
          <a:xfrm>
            <a:off x="4451073" y="5689778"/>
            <a:ext cx="64179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cxnSp>
        <p:nvCxnSpPr>
          <p:cNvPr id="70" name="Straight Connector 69"/>
          <p:cNvCxnSpPr/>
          <p:nvPr/>
        </p:nvCxnSpPr>
        <p:spPr bwMode="auto">
          <a:xfrm>
            <a:off x="4585224" y="5841384"/>
            <a:ext cx="457200" cy="1588"/>
          </a:xfrm>
          <a:prstGeom prst="line">
            <a:avLst/>
          </a:prstGeom>
          <a:noFill/>
          <a:ln w="38100" cap="rnd" cmpd="sng" algn="ctr">
            <a:solidFill>
              <a:schemeClr val="tx1"/>
            </a:solidFill>
            <a:prstDash val="sysDot"/>
            <a:round/>
            <a:headEnd type="none" w="med" len="med"/>
            <a:tailEnd type="none" w="med" len="med"/>
          </a:ln>
          <a:effectLst/>
        </p:spPr>
      </p:cxnSp>
      <p:sp>
        <p:nvSpPr>
          <p:cNvPr id="72" name="Rectangle 71"/>
          <p:cNvSpPr/>
          <p:nvPr/>
        </p:nvSpPr>
        <p:spPr bwMode="auto">
          <a:xfrm>
            <a:off x="2742478" y="5689778"/>
            <a:ext cx="71799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73" name="Rectangle 72"/>
          <p:cNvSpPr/>
          <p:nvPr/>
        </p:nvSpPr>
        <p:spPr bwMode="auto">
          <a:xfrm>
            <a:off x="2273468" y="5702122"/>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77" name="AutoShape 16"/>
          <p:cNvSpPr>
            <a:spLocks/>
          </p:cNvSpPr>
          <p:nvPr/>
        </p:nvSpPr>
        <p:spPr bwMode="auto">
          <a:xfrm rot="16200000" flipV="1">
            <a:off x="4496145" y="5333467"/>
            <a:ext cx="228600" cy="1905000"/>
          </a:xfrm>
          <a:prstGeom prst="leftBrace">
            <a:avLst>
              <a:gd name="adj1" fmla="val 136972"/>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78" name="TextBox 77"/>
          <p:cNvSpPr txBox="1"/>
          <p:nvPr/>
        </p:nvSpPr>
        <p:spPr>
          <a:xfrm>
            <a:off x="4012058" y="6374902"/>
            <a:ext cx="3925498" cy="369332"/>
          </a:xfrm>
          <a:prstGeom prst="rect">
            <a:avLst/>
          </a:prstGeom>
          <a:noFill/>
        </p:spPr>
        <p:txBody>
          <a:bodyPr wrap="none" rtlCol="0">
            <a:spAutoFit/>
          </a:bodyPr>
          <a:lstStyle/>
          <a:p>
            <a:r>
              <a:rPr lang="en-US" sz="1800" dirty="0">
                <a:latin typeface="Calibri" pitchFamily="34" charset="0"/>
              </a:rPr>
              <a:t>B = 2</a:t>
            </a:r>
            <a:r>
              <a:rPr lang="en-US" sz="1800" baseline="30000" dirty="0">
                <a:latin typeface="Calibri" pitchFamily="34" charset="0"/>
              </a:rPr>
              <a:t>b</a:t>
            </a:r>
            <a:r>
              <a:rPr lang="en-US" sz="1800" dirty="0">
                <a:latin typeface="Calibri" pitchFamily="34" charset="0"/>
              </a:rPr>
              <a:t> bytes per cache block (the data)</a:t>
            </a:r>
          </a:p>
        </p:txBody>
      </p:sp>
      <p:sp>
        <p:nvSpPr>
          <p:cNvPr id="100" name="TextBox 99"/>
          <p:cNvSpPr txBox="1"/>
          <p:nvPr/>
        </p:nvSpPr>
        <p:spPr>
          <a:xfrm>
            <a:off x="6096000" y="5112603"/>
            <a:ext cx="3151286" cy="830997"/>
          </a:xfrm>
          <a:prstGeom prst="rect">
            <a:avLst/>
          </a:prstGeom>
          <a:noFill/>
        </p:spPr>
        <p:txBody>
          <a:bodyPr wrap="none" rtlCol="0">
            <a:spAutoFit/>
          </a:bodyPr>
          <a:lstStyle/>
          <a:p>
            <a:r>
              <a:rPr lang="en-US" i="1" dirty="0">
                <a:solidFill>
                  <a:srgbClr val="C00000"/>
                </a:solidFill>
                <a:latin typeface="Calibri" pitchFamily="34" charset="0"/>
              </a:rPr>
              <a:t>Cache size:</a:t>
            </a:r>
          </a:p>
          <a:p>
            <a:r>
              <a:rPr lang="en-US" i="1" dirty="0">
                <a:latin typeface="Calibri" pitchFamily="34" charset="0"/>
              </a:rPr>
              <a:t>C = S x E x B data bytes</a:t>
            </a:r>
          </a:p>
        </p:txBody>
      </p:sp>
      <p:sp>
        <p:nvSpPr>
          <p:cNvPr id="53" name="TextBox 52"/>
          <p:cNvSpPr txBox="1"/>
          <p:nvPr/>
        </p:nvSpPr>
        <p:spPr>
          <a:xfrm>
            <a:off x="1943288" y="6336268"/>
            <a:ext cx="952312" cy="369332"/>
          </a:xfrm>
          <a:prstGeom prst="rect">
            <a:avLst/>
          </a:prstGeom>
          <a:noFill/>
        </p:spPr>
        <p:txBody>
          <a:bodyPr wrap="none" rtlCol="0">
            <a:spAutoFit/>
          </a:bodyPr>
          <a:lstStyle/>
          <a:p>
            <a:r>
              <a:rPr lang="en-US" sz="1800" dirty="0">
                <a:latin typeface="Calibri" pitchFamily="34" charset="0"/>
              </a:rPr>
              <a:t>valid bit</a:t>
            </a:r>
          </a:p>
        </p:txBody>
      </p:sp>
      <p:cxnSp>
        <p:nvCxnSpPr>
          <p:cNvPr id="55" name="Straight Connector 54"/>
          <p:cNvCxnSpPr/>
          <p:nvPr/>
        </p:nvCxnSpPr>
        <p:spPr bwMode="auto">
          <a:xfrm rot="5400000" flipH="1" flipV="1">
            <a:off x="2285206" y="6158528"/>
            <a:ext cx="304800" cy="1588"/>
          </a:xfrm>
          <a:prstGeom prst="line">
            <a:avLst/>
          </a:prstGeom>
          <a:noFill/>
          <a:ln w="9525" cap="flat" cmpd="sng" algn="ctr">
            <a:solidFill>
              <a:schemeClr val="tx1"/>
            </a:solidFill>
            <a:prstDash val="solid"/>
            <a:round/>
            <a:headEnd type="none" w="med" len="med"/>
            <a:tailEnd type="triangle" w="med" len="med"/>
          </a:ln>
          <a:effectLst/>
        </p:spPr>
      </p:cxnSp>
    </p:spTree>
    <p:extLst>
      <p:ext uri="{BB962C8B-B14F-4D97-AF65-F5344CB8AC3E}">
        <p14:creationId xmlns:p14="http://schemas.microsoft.com/office/powerpoint/2010/main" val="1334199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0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animBg="1"/>
      <p:bldP spid="64" grpId="0" animBg="1"/>
      <p:bldP spid="65" grpId="0" animBg="1"/>
      <p:bldP spid="66" grpId="0" animBg="1"/>
      <p:bldP spid="67" grpId="0" animBg="1"/>
      <p:bldP spid="68" grpId="0" animBg="1"/>
      <p:bldP spid="69" grpId="0" animBg="1"/>
      <p:bldP spid="72" grpId="0" animBg="1"/>
      <p:bldP spid="73" grpId="0" animBg="1"/>
      <p:bldP spid="77" grpId="0" animBg="1"/>
      <p:bldP spid="78" grpId="0"/>
      <p:bldP spid="100" grpId="0"/>
      <p:bldP spid="5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a:t>
            </a:r>
          </a:p>
        </p:txBody>
      </p:sp>
      <p:sp>
        <p:nvSpPr>
          <p:cNvPr id="3" name="Content Placeholder 2"/>
          <p:cNvSpPr>
            <a:spLocks noGrp="1"/>
          </p:cNvSpPr>
          <p:nvPr>
            <p:ph idx="1"/>
          </p:nvPr>
        </p:nvSpPr>
        <p:spPr/>
        <p:txBody>
          <a:bodyPr/>
          <a:lstStyle/>
          <a:p>
            <a:pPr>
              <a:lnSpc>
                <a:spcPct val="80000"/>
              </a:lnSpc>
            </a:pPr>
            <a:r>
              <a:rPr lang="en-US" altLang="zh-CN" dirty="0">
                <a:solidFill>
                  <a:schemeClr val="bg2">
                    <a:lumMod val="60000"/>
                    <a:lumOff val="40000"/>
                  </a:schemeClr>
                </a:solidFill>
              </a:rPr>
              <a:t>The memory abstraction</a:t>
            </a:r>
            <a:endParaRPr lang="en-US" dirty="0">
              <a:solidFill>
                <a:schemeClr val="bg2">
                  <a:lumMod val="60000"/>
                  <a:lumOff val="40000"/>
                </a:schemeClr>
              </a:solidFill>
            </a:endParaRPr>
          </a:p>
          <a:p>
            <a:pPr>
              <a:lnSpc>
                <a:spcPct val="80000"/>
              </a:lnSpc>
            </a:pPr>
            <a:r>
              <a:rPr lang="en-US" altLang="zh-CN" dirty="0">
                <a:solidFill>
                  <a:schemeClr val="bg2">
                    <a:lumMod val="60000"/>
                    <a:lumOff val="40000"/>
                  </a:schemeClr>
                </a:solidFill>
              </a:rPr>
              <a:t>RAM : main memory building block</a:t>
            </a:r>
            <a:endParaRPr lang="en-US" dirty="0">
              <a:solidFill>
                <a:schemeClr val="bg2">
                  <a:lumMod val="60000"/>
                  <a:lumOff val="40000"/>
                </a:schemeClr>
              </a:solidFill>
            </a:endParaRPr>
          </a:p>
          <a:p>
            <a:pPr>
              <a:lnSpc>
                <a:spcPct val="80000"/>
              </a:lnSpc>
            </a:pPr>
            <a:r>
              <a:rPr lang="en-US" dirty="0">
                <a:solidFill>
                  <a:schemeClr val="bg2">
                    <a:lumMod val="60000"/>
                    <a:lumOff val="40000"/>
                  </a:schemeClr>
                </a:solidFill>
              </a:rPr>
              <a:t>Storage technologies and trends</a:t>
            </a:r>
          </a:p>
          <a:p>
            <a:pPr>
              <a:lnSpc>
                <a:spcPct val="80000"/>
              </a:lnSpc>
            </a:pPr>
            <a:r>
              <a:rPr lang="en-US" dirty="0"/>
              <a:t>Locality of reference</a:t>
            </a:r>
          </a:p>
          <a:p>
            <a:pPr>
              <a:lnSpc>
                <a:spcPct val="80000"/>
              </a:lnSpc>
            </a:pPr>
            <a:r>
              <a:rPr lang="en-US" dirty="0">
                <a:solidFill>
                  <a:schemeClr val="bg2">
                    <a:lumMod val="60000"/>
                    <a:lumOff val="40000"/>
                  </a:schemeClr>
                </a:solidFill>
              </a:rPr>
              <a:t>Caching in the memory hierarchy</a:t>
            </a:r>
          </a:p>
        </p:txBody>
      </p:sp>
      <p:sp>
        <p:nvSpPr>
          <p:cNvPr id="4" name="TextBox 3"/>
          <p:cNvSpPr txBox="1"/>
          <p:nvPr/>
        </p:nvSpPr>
        <p:spPr>
          <a:xfrm>
            <a:off x="2851727" y="5657273"/>
            <a:ext cx="184666" cy="369332"/>
          </a:xfrm>
          <a:prstGeom prst="rect">
            <a:avLst/>
          </a:prstGeom>
          <a:noFill/>
        </p:spPr>
        <p:txBody>
          <a:bodyPr wrap="none" rtlCol="0">
            <a:spAutoFit/>
          </a:bodyPr>
          <a:lstStyle/>
          <a:p>
            <a:endParaRPr lang="en-US" sz="1800" dirty="0">
              <a:latin typeface="Calibri" pitchFamily="34" charset="0"/>
            </a:endParaRPr>
          </a:p>
        </p:txBody>
      </p:sp>
    </p:spTree>
    <p:extLst>
      <p:ext uri="{BB962C8B-B14F-4D97-AF65-F5344CB8AC3E}">
        <p14:creationId xmlns:p14="http://schemas.microsoft.com/office/powerpoint/2010/main" val="16346983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20B9B2-EF56-9915-C68C-AB8B000625C2}"/>
              </a:ext>
            </a:extLst>
          </p:cNvPr>
          <p:cNvSpPr>
            <a:spLocks noGrp="1"/>
          </p:cNvSpPr>
          <p:nvPr>
            <p:ph type="title"/>
          </p:nvPr>
        </p:nvSpPr>
        <p:spPr/>
        <p:txBody>
          <a:bodyPr/>
          <a:lstStyle/>
          <a:p>
            <a:r>
              <a:rPr lang="en-US" altLang="zh-CN" dirty="0"/>
              <a:t>Cache</a:t>
            </a:r>
            <a:r>
              <a:rPr lang="zh-CN" altLang="en-US" dirty="0"/>
              <a:t>的块</a:t>
            </a:r>
          </a:p>
        </p:txBody>
      </p:sp>
      <p:sp>
        <p:nvSpPr>
          <p:cNvPr id="4" name="Rectangle 3">
            <a:extLst>
              <a:ext uri="{FF2B5EF4-FFF2-40B4-BE49-F238E27FC236}">
                <a16:creationId xmlns:a16="http://schemas.microsoft.com/office/drawing/2014/main" id="{E7660365-B4AF-5127-7C95-92B500BD4B5F}"/>
              </a:ext>
            </a:extLst>
          </p:cNvPr>
          <p:cNvSpPr txBox="1">
            <a:spLocks noChangeArrowheads="1"/>
          </p:cNvSpPr>
          <p:nvPr/>
        </p:nvSpPr>
        <p:spPr bwMode="auto">
          <a:xfrm>
            <a:off x="357018" y="1349269"/>
            <a:ext cx="84455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marL="342900" indent="-342900" algn="just" eaLnBrk="1" hangingPunct="1">
              <a:lnSpc>
                <a:spcPct val="90000"/>
              </a:lnSpc>
              <a:spcBef>
                <a:spcPct val="50000"/>
              </a:spcBef>
              <a:buClr>
                <a:srgbClr val="CCFFCC"/>
              </a:buClr>
              <a:buFontTx/>
              <a:buNone/>
              <a:defRPr kumimoji="1">
                <a:latin typeface="楷体_GB2312" pitchFamily="49" charset="-122"/>
                <a:ea typeface="楷体_GB2312"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latin typeface="Arial" panose="020B0604020202020204" pitchFamily="34" charset="0"/>
                <a:ea typeface="黑体" panose="02010609060101010101" pitchFamily="49" charset="-122"/>
              </a:defRPr>
            </a:lvl3pPr>
            <a:lvl4pPr marL="1600200" indent="-228600" algn="just">
              <a:spcBef>
                <a:spcPct val="20000"/>
              </a:spcBef>
              <a:buChar char="–"/>
              <a:defRPr sz="1600">
                <a:latin typeface="Arial" panose="020B0604020202020204" pitchFamily="34" charset="0"/>
                <a:ea typeface="黑体" panose="02010609060101010101" pitchFamily="49" charset="-122"/>
              </a:defRPr>
            </a:lvl4pPr>
            <a:lvl5pPr marL="2057400" indent="-228600" algn="just">
              <a:spcBef>
                <a:spcPct val="20000"/>
              </a:spcBef>
              <a:buChar char="»"/>
              <a:defRPr sz="1400">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latin typeface="Arial" panose="020B0604020202020204" pitchFamily="34" charset="0"/>
                <a:ea typeface="黑体" panose="02010609060101010101" pitchFamily="49" charset="-122"/>
              </a:defRPr>
            </a:lvl9pPr>
          </a:lstStyle>
          <a:p>
            <a:r>
              <a:rPr lang="zh-CN" altLang="en-US" dirty="0"/>
              <a:t>在存储系统中</a:t>
            </a:r>
            <a:r>
              <a:rPr lang="en-US" altLang="zh-CN" dirty="0"/>
              <a:t>,</a:t>
            </a:r>
            <a:r>
              <a:rPr lang="zh-CN" altLang="en-US" dirty="0"/>
              <a:t>把</a:t>
            </a:r>
            <a:r>
              <a:rPr lang="en-US" altLang="zh-CN" dirty="0"/>
              <a:t>Cache</a:t>
            </a:r>
            <a:r>
              <a:rPr lang="zh-CN" altLang="en-US" dirty="0"/>
              <a:t>和主存储器都划分成相同大小的块。</a:t>
            </a:r>
            <a:endParaRPr lang="en-US" altLang="zh-CN" dirty="0"/>
          </a:p>
          <a:p>
            <a:r>
              <a:rPr lang="zh-CN" altLang="en-US" dirty="0"/>
              <a:t>例如：设主存：</a:t>
            </a:r>
            <a:r>
              <a:rPr lang="en-US" altLang="zh-CN" dirty="0"/>
              <a:t>64KB      Cache</a:t>
            </a:r>
            <a:r>
              <a:rPr lang="zh-CN" altLang="en-US" dirty="0"/>
              <a:t>：</a:t>
            </a:r>
            <a:r>
              <a:rPr lang="en-US" altLang="zh-CN" dirty="0"/>
              <a:t>1KB     </a:t>
            </a:r>
            <a:r>
              <a:rPr lang="zh-CN" altLang="en-US" dirty="0"/>
              <a:t>块大小：</a:t>
            </a:r>
            <a:r>
              <a:rPr lang="en-US" altLang="zh-CN" dirty="0"/>
              <a:t>32B</a:t>
            </a:r>
          </a:p>
          <a:p>
            <a:r>
              <a:rPr lang="zh-CN" altLang="en-US" dirty="0"/>
              <a:t>所以：主存分为</a:t>
            </a:r>
            <a:r>
              <a:rPr lang="en-US" altLang="zh-CN" dirty="0"/>
              <a:t>2K</a:t>
            </a:r>
            <a:r>
              <a:rPr lang="zh-CN" altLang="en-US" dirty="0"/>
              <a:t>个块</a:t>
            </a:r>
          </a:p>
          <a:p>
            <a:r>
              <a:rPr lang="zh-CN" altLang="en-US" dirty="0"/>
              <a:t>      </a:t>
            </a:r>
            <a:r>
              <a:rPr lang="en-US" altLang="zh-CN" dirty="0"/>
              <a:t>CACHE</a:t>
            </a:r>
            <a:r>
              <a:rPr lang="zh-CN" altLang="en-US" dirty="0"/>
              <a:t>可容纳</a:t>
            </a:r>
            <a:r>
              <a:rPr lang="en-US" altLang="zh-CN" dirty="0"/>
              <a:t>32</a:t>
            </a:r>
            <a:r>
              <a:rPr lang="zh-CN" altLang="en-US" dirty="0"/>
              <a:t>个块</a:t>
            </a:r>
          </a:p>
          <a:p>
            <a:endParaRPr lang="en-US" altLang="zh-CN" dirty="0"/>
          </a:p>
          <a:p>
            <a:pPr>
              <a:buClr>
                <a:srgbClr val="C00000"/>
              </a:buClr>
              <a:buFont typeface="Wingdings" panose="05000000000000000000" pitchFamily="2" charset="2"/>
              <a:buChar char="n"/>
            </a:pPr>
            <a:r>
              <a:rPr lang="zh-CN" altLang="en-US" dirty="0"/>
              <a:t>映像方式</a:t>
            </a:r>
            <a:endParaRPr lang="en-US" altLang="zh-CN" dirty="0"/>
          </a:p>
          <a:p>
            <a:pPr lvl="1"/>
            <a:r>
              <a:rPr lang="zh-CN" altLang="en-US" dirty="0"/>
              <a:t>直接映象及其变换</a:t>
            </a:r>
            <a:endParaRPr lang="en-US" altLang="zh-CN" dirty="0"/>
          </a:p>
          <a:p>
            <a:pPr lvl="1"/>
            <a:r>
              <a:rPr lang="zh-CN" altLang="en-US" dirty="0"/>
              <a:t>全相联映象及其变换</a:t>
            </a:r>
            <a:endParaRPr lang="en-US" altLang="zh-CN" dirty="0"/>
          </a:p>
          <a:p>
            <a:pPr lvl="1"/>
            <a:r>
              <a:rPr lang="zh-CN" altLang="en-US" dirty="0"/>
              <a:t>组相联映象及其变换</a:t>
            </a:r>
          </a:p>
          <a:p>
            <a:endParaRPr lang="zh-CN" altLang="en-US" dirty="0"/>
          </a:p>
        </p:txBody>
      </p:sp>
      <p:sp>
        <p:nvSpPr>
          <p:cNvPr id="6" name="Text Box 62">
            <a:extLst>
              <a:ext uri="{FF2B5EF4-FFF2-40B4-BE49-F238E27FC236}">
                <a16:creationId xmlns:a16="http://schemas.microsoft.com/office/drawing/2014/main" id="{808E8DB5-8D48-D996-0FB6-0C93BD52D91A}"/>
              </a:ext>
            </a:extLst>
          </p:cNvPr>
          <p:cNvSpPr txBox="1">
            <a:spLocks noChangeArrowheads="1"/>
          </p:cNvSpPr>
          <p:nvPr/>
        </p:nvSpPr>
        <p:spPr bwMode="auto">
          <a:xfrm>
            <a:off x="171450" y="1477963"/>
            <a:ext cx="7924800" cy="1976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eaLnBrk="1" hangingPunct="1">
              <a:lnSpc>
                <a:spcPct val="90000"/>
              </a:lnSpc>
              <a:spcBef>
                <a:spcPct val="50000"/>
              </a:spcBef>
              <a:buClr>
                <a:srgbClr val="CCFFCC"/>
              </a:buClr>
              <a:buFontTx/>
              <a:buNone/>
            </a:pPr>
            <a:endParaRPr kumimoji="1" lang="zh-CN" altLang="en-US" b="1" dirty="0">
              <a:latin typeface="楷体_GB2312" pitchFamily="49" charset="-122"/>
              <a:ea typeface="楷体_GB2312" pitchFamily="49" charset="-122"/>
            </a:endParaRPr>
          </a:p>
        </p:txBody>
      </p:sp>
    </p:spTree>
    <p:extLst>
      <p:ext uri="{BB962C8B-B14F-4D97-AF65-F5344CB8AC3E}">
        <p14:creationId xmlns:p14="http://schemas.microsoft.com/office/powerpoint/2010/main" val="3826363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F35D1064-C5FA-8ED1-AF32-ADEABD335E80}"/>
              </a:ext>
            </a:extLst>
          </p:cNvPr>
          <p:cNvSpPr>
            <a:spLocks noGrp="1"/>
          </p:cNvSpPr>
          <p:nvPr>
            <p:ph idx="1"/>
          </p:nvPr>
        </p:nvSpPr>
        <p:spPr/>
        <p:txBody>
          <a:bodyPr/>
          <a:lstStyle/>
          <a:p>
            <a:endParaRPr lang="zh-CN" altLang="en-US" dirty="0"/>
          </a:p>
        </p:txBody>
      </p:sp>
      <p:sp>
        <p:nvSpPr>
          <p:cNvPr id="4" name="Rectangle 61">
            <a:extLst>
              <a:ext uri="{FF2B5EF4-FFF2-40B4-BE49-F238E27FC236}">
                <a16:creationId xmlns:a16="http://schemas.microsoft.com/office/drawing/2014/main" id="{9A455E32-01E0-FDBB-2EBF-F030FC1F46B3}"/>
              </a:ext>
            </a:extLst>
          </p:cNvPr>
          <p:cNvSpPr>
            <a:spLocks noChangeArrowheads="1"/>
          </p:cNvSpPr>
          <p:nvPr/>
        </p:nvSpPr>
        <p:spPr bwMode="auto">
          <a:xfrm>
            <a:off x="661988" y="4695825"/>
            <a:ext cx="2362200" cy="1524000"/>
          </a:xfrm>
          <a:prstGeom prst="rect">
            <a:avLst/>
          </a:prstGeom>
          <a:noFill/>
          <a:ln w="28575">
            <a:solidFill>
              <a:srgbClr val="FF0000"/>
            </a:solidFill>
            <a:prstDash val="dash"/>
            <a:miter lim="800000"/>
            <a:headEnd/>
            <a:tailEnd/>
          </a:ln>
          <a:extLst>
            <a:ext uri="{909E8E84-426E-40DD-AFC4-6F175D3DCCD1}">
              <a14:hiddenFill xmlns:a14="http://schemas.microsoft.com/office/drawing/2010/main">
                <a:solidFill>
                  <a:srgbClr val="FFFFFF"/>
                </a:solidFill>
              </a14:hiddenFill>
            </a:ext>
          </a:extLst>
        </p:spPr>
        <p:txBody>
          <a:bodyPr wrap="none" anchor="ct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zh-CN" altLang="en-US" sz="2800">
              <a:solidFill>
                <a:srgbClr val="FF3300"/>
              </a:solidFill>
              <a:ea typeface="宋体" panose="02010600030101010101" pitchFamily="2" charset="-122"/>
            </a:endParaRPr>
          </a:p>
        </p:txBody>
      </p:sp>
      <p:sp>
        <p:nvSpPr>
          <p:cNvPr id="5" name="Line 3">
            <a:extLst>
              <a:ext uri="{FF2B5EF4-FFF2-40B4-BE49-F238E27FC236}">
                <a16:creationId xmlns:a16="http://schemas.microsoft.com/office/drawing/2014/main" id="{996C20FC-2DC5-7281-D199-3637B90E6E5F}"/>
              </a:ext>
            </a:extLst>
          </p:cNvPr>
          <p:cNvSpPr>
            <a:spLocks noChangeShapeType="1"/>
          </p:cNvSpPr>
          <p:nvPr/>
        </p:nvSpPr>
        <p:spPr bwMode="auto">
          <a:xfrm flipH="1">
            <a:off x="2654300" y="1035050"/>
            <a:ext cx="2368550" cy="186055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 name="Line 4">
            <a:extLst>
              <a:ext uri="{FF2B5EF4-FFF2-40B4-BE49-F238E27FC236}">
                <a16:creationId xmlns:a16="http://schemas.microsoft.com/office/drawing/2014/main" id="{486532FF-6BB1-CFD3-F9A4-5C4273485EBE}"/>
              </a:ext>
            </a:extLst>
          </p:cNvPr>
          <p:cNvSpPr>
            <a:spLocks noChangeShapeType="1"/>
          </p:cNvSpPr>
          <p:nvPr/>
        </p:nvSpPr>
        <p:spPr bwMode="auto">
          <a:xfrm flipH="1">
            <a:off x="2654300" y="1435100"/>
            <a:ext cx="2368550" cy="183515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 name="Line 5">
            <a:extLst>
              <a:ext uri="{FF2B5EF4-FFF2-40B4-BE49-F238E27FC236}">
                <a16:creationId xmlns:a16="http://schemas.microsoft.com/office/drawing/2014/main" id="{13FEA585-DF02-040A-1146-C1F6CC385EDD}"/>
              </a:ext>
            </a:extLst>
          </p:cNvPr>
          <p:cNvSpPr>
            <a:spLocks noChangeShapeType="1"/>
          </p:cNvSpPr>
          <p:nvPr/>
        </p:nvSpPr>
        <p:spPr bwMode="auto">
          <a:xfrm flipH="1">
            <a:off x="2654300" y="1809750"/>
            <a:ext cx="2362200" cy="187325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8" name="Line 6">
            <a:extLst>
              <a:ext uri="{FF2B5EF4-FFF2-40B4-BE49-F238E27FC236}">
                <a16:creationId xmlns:a16="http://schemas.microsoft.com/office/drawing/2014/main" id="{223F853E-8E8F-1131-9306-C4583A9B3D95}"/>
              </a:ext>
            </a:extLst>
          </p:cNvPr>
          <p:cNvSpPr>
            <a:spLocks noChangeShapeType="1"/>
          </p:cNvSpPr>
          <p:nvPr/>
        </p:nvSpPr>
        <p:spPr bwMode="auto">
          <a:xfrm flipH="1">
            <a:off x="2654300" y="2203450"/>
            <a:ext cx="2362200" cy="193675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9" name="Line 7">
            <a:extLst>
              <a:ext uri="{FF2B5EF4-FFF2-40B4-BE49-F238E27FC236}">
                <a16:creationId xmlns:a16="http://schemas.microsoft.com/office/drawing/2014/main" id="{D48E5D7E-2EBE-E991-F586-6AE9537BD67D}"/>
              </a:ext>
            </a:extLst>
          </p:cNvPr>
          <p:cNvSpPr>
            <a:spLocks noChangeShapeType="1"/>
          </p:cNvSpPr>
          <p:nvPr/>
        </p:nvSpPr>
        <p:spPr bwMode="auto">
          <a:xfrm flipH="1">
            <a:off x="2647950" y="2628900"/>
            <a:ext cx="2362200" cy="273050"/>
          </a:xfrm>
          <a:prstGeom prst="line">
            <a:avLst/>
          </a:prstGeom>
          <a:noFill/>
          <a:ln w="28575">
            <a:solidFill>
              <a:srgbClr val="99CC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0" name="Line 8">
            <a:extLst>
              <a:ext uri="{FF2B5EF4-FFF2-40B4-BE49-F238E27FC236}">
                <a16:creationId xmlns:a16="http://schemas.microsoft.com/office/drawing/2014/main" id="{A699E58B-5F22-0AF5-97B4-00E26D597D74}"/>
              </a:ext>
            </a:extLst>
          </p:cNvPr>
          <p:cNvSpPr>
            <a:spLocks noChangeShapeType="1"/>
          </p:cNvSpPr>
          <p:nvPr/>
        </p:nvSpPr>
        <p:spPr bwMode="auto">
          <a:xfrm flipH="1">
            <a:off x="2654300" y="3022600"/>
            <a:ext cx="2368550" cy="260350"/>
          </a:xfrm>
          <a:prstGeom prst="line">
            <a:avLst/>
          </a:prstGeom>
          <a:noFill/>
          <a:ln w="28575">
            <a:solidFill>
              <a:srgbClr val="99CC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1" name="Line 9">
            <a:extLst>
              <a:ext uri="{FF2B5EF4-FFF2-40B4-BE49-F238E27FC236}">
                <a16:creationId xmlns:a16="http://schemas.microsoft.com/office/drawing/2014/main" id="{02CAD7E8-2FF5-B6BA-59B2-E0AAB11E06D8}"/>
              </a:ext>
            </a:extLst>
          </p:cNvPr>
          <p:cNvSpPr>
            <a:spLocks noChangeShapeType="1"/>
          </p:cNvSpPr>
          <p:nvPr/>
        </p:nvSpPr>
        <p:spPr bwMode="auto">
          <a:xfrm flipH="1">
            <a:off x="2654300" y="3441700"/>
            <a:ext cx="2349500" cy="234950"/>
          </a:xfrm>
          <a:prstGeom prst="line">
            <a:avLst/>
          </a:prstGeom>
          <a:noFill/>
          <a:ln w="28575">
            <a:solidFill>
              <a:srgbClr val="99CC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 name="Line 10">
            <a:extLst>
              <a:ext uri="{FF2B5EF4-FFF2-40B4-BE49-F238E27FC236}">
                <a16:creationId xmlns:a16="http://schemas.microsoft.com/office/drawing/2014/main" id="{6910D6DB-BB6B-3516-25C8-E844A405DD2E}"/>
              </a:ext>
            </a:extLst>
          </p:cNvPr>
          <p:cNvSpPr>
            <a:spLocks noChangeShapeType="1"/>
          </p:cNvSpPr>
          <p:nvPr/>
        </p:nvSpPr>
        <p:spPr bwMode="auto">
          <a:xfrm flipH="1">
            <a:off x="2647950" y="3841750"/>
            <a:ext cx="2355850" cy="292100"/>
          </a:xfrm>
          <a:prstGeom prst="line">
            <a:avLst/>
          </a:prstGeom>
          <a:noFill/>
          <a:ln w="28575">
            <a:solidFill>
              <a:srgbClr val="99CC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 name="Line 11">
            <a:extLst>
              <a:ext uri="{FF2B5EF4-FFF2-40B4-BE49-F238E27FC236}">
                <a16:creationId xmlns:a16="http://schemas.microsoft.com/office/drawing/2014/main" id="{1BD0DD03-4B53-9252-4FAE-C0B3D87C43BC}"/>
              </a:ext>
            </a:extLst>
          </p:cNvPr>
          <p:cNvSpPr>
            <a:spLocks noChangeShapeType="1"/>
          </p:cNvSpPr>
          <p:nvPr/>
        </p:nvSpPr>
        <p:spPr bwMode="auto">
          <a:xfrm flipH="1" flipV="1">
            <a:off x="2654300" y="4146550"/>
            <a:ext cx="2368550" cy="2216150"/>
          </a:xfrm>
          <a:prstGeom prst="line">
            <a:avLst/>
          </a:prstGeom>
          <a:noFill/>
          <a:ln w="28575">
            <a:solidFill>
              <a:srgbClr val="00FFFF"/>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4" name="Line 12">
            <a:extLst>
              <a:ext uri="{FF2B5EF4-FFF2-40B4-BE49-F238E27FC236}">
                <a16:creationId xmlns:a16="http://schemas.microsoft.com/office/drawing/2014/main" id="{B42F5605-2E70-FC76-B024-B4A70173AF9B}"/>
              </a:ext>
            </a:extLst>
          </p:cNvPr>
          <p:cNvSpPr>
            <a:spLocks noChangeShapeType="1"/>
          </p:cNvSpPr>
          <p:nvPr/>
        </p:nvSpPr>
        <p:spPr bwMode="auto">
          <a:xfrm flipH="1" flipV="1">
            <a:off x="2641600" y="3683000"/>
            <a:ext cx="2374900" cy="2254250"/>
          </a:xfrm>
          <a:prstGeom prst="line">
            <a:avLst/>
          </a:prstGeom>
          <a:noFill/>
          <a:ln w="28575">
            <a:solidFill>
              <a:srgbClr val="00FFFF"/>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grpSp>
        <p:nvGrpSpPr>
          <p:cNvPr id="15" name="Group 13">
            <a:extLst>
              <a:ext uri="{FF2B5EF4-FFF2-40B4-BE49-F238E27FC236}">
                <a16:creationId xmlns:a16="http://schemas.microsoft.com/office/drawing/2014/main" id="{35EB7FCE-7CA8-C413-74EB-F1E9276872C1}"/>
              </a:ext>
            </a:extLst>
          </p:cNvPr>
          <p:cNvGrpSpPr>
            <a:grpSpLocks/>
          </p:cNvGrpSpPr>
          <p:nvPr/>
        </p:nvGrpSpPr>
        <p:grpSpPr bwMode="auto">
          <a:xfrm>
            <a:off x="609600" y="2235200"/>
            <a:ext cx="2044700" cy="2133600"/>
            <a:chOff x="280" y="1488"/>
            <a:chExt cx="1288" cy="1344"/>
          </a:xfrm>
        </p:grpSpPr>
        <p:grpSp>
          <p:nvGrpSpPr>
            <p:cNvPr id="16" name="Group 14">
              <a:extLst>
                <a:ext uri="{FF2B5EF4-FFF2-40B4-BE49-F238E27FC236}">
                  <a16:creationId xmlns:a16="http://schemas.microsoft.com/office/drawing/2014/main" id="{1DB718D3-9FFC-EE1F-120D-25C43AAC24CA}"/>
                </a:ext>
              </a:extLst>
            </p:cNvPr>
            <p:cNvGrpSpPr>
              <a:grpSpLocks/>
            </p:cNvGrpSpPr>
            <p:nvPr/>
          </p:nvGrpSpPr>
          <p:grpSpPr bwMode="auto">
            <a:xfrm>
              <a:off x="280" y="1776"/>
              <a:ext cx="1288" cy="1056"/>
              <a:chOff x="912" y="1776"/>
              <a:chExt cx="1008" cy="1056"/>
            </a:xfrm>
          </p:grpSpPr>
          <p:sp>
            <p:nvSpPr>
              <p:cNvPr id="19" name="Rectangle 15">
                <a:extLst>
                  <a:ext uri="{FF2B5EF4-FFF2-40B4-BE49-F238E27FC236}">
                    <a16:creationId xmlns:a16="http://schemas.microsoft.com/office/drawing/2014/main" id="{992AD8FF-41FA-6BB9-0FBA-3CA16BB8C398}"/>
                  </a:ext>
                </a:extLst>
              </p:cNvPr>
              <p:cNvSpPr>
                <a:spLocks noChangeArrowheads="1"/>
              </p:cNvSpPr>
              <p:nvPr/>
            </p:nvSpPr>
            <p:spPr bwMode="auto">
              <a:xfrm>
                <a:off x="912" y="1776"/>
                <a:ext cx="1008" cy="1056"/>
              </a:xfrm>
              <a:prstGeom prst="rect">
                <a:avLst/>
              </a:prstGeom>
              <a:solidFill>
                <a:srgbClr val="FFE7FE"/>
              </a:solidFill>
              <a:ln w="9525">
                <a:solidFill>
                  <a:schemeClr val="tx1"/>
                </a:solidFill>
                <a:miter lim="800000"/>
                <a:headEnd/>
                <a:tailEnd/>
              </a:ln>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zh-CN" altLang="en-US" sz="2800">
                  <a:solidFill>
                    <a:srgbClr val="FF3300"/>
                  </a:solidFill>
                  <a:ea typeface="宋体" panose="02010600030101010101" pitchFamily="2" charset="-122"/>
                </a:endParaRPr>
              </a:p>
            </p:txBody>
          </p:sp>
          <p:sp>
            <p:nvSpPr>
              <p:cNvPr id="20" name="Line 16">
                <a:extLst>
                  <a:ext uri="{FF2B5EF4-FFF2-40B4-BE49-F238E27FC236}">
                    <a16:creationId xmlns:a16="http://schemas.microsoft.com/office/drawing/2014/main" id="{FC42A042-4DD0-F4CE-F37E-34FC2777B2E7}"/>
                  </a:ext>
                </a:extLst>
              </p:cNvPr>
              <p:cNvSpPr>
                <a:spLocks noChangeShapeType="1"/>
              </p:cNvSpPr>
              <p:nvPr/>
            </p:nvSpPr>
            <p:spPr bwMode="auto">
              <a:xfrm>
                <a:off x="912" y="2016"/>
                <a:ext cx="100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 name="Line 17">
                <a:extLst>
                  <a:ext uri="{FF2B5EF4-FFF2-40B4-BE49-F238E27FC236}">
                    <a16:creationId xmlns:a16="http://schemas.microsoft.com/office/drawing/2014/main" id="{8C04656F-6C26-6BCC-E87C-FAD8A536596B}"/>
                  </a:ext>
                </a:extLst>
              </p:cNvPr>
              <p:cNvSpPr>
                <a:spLocks noChangeShapeType="1"/>
              </p:cNvSpPr>
              <p:nvPr/>
            </p:nvSpPr>
            <p:spPr bwMode="auto">
              <a:xfrm>
                <a:off x="912" y="2256"/>
                <a:ext cx="100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2" name="Line 18">
                <a:extLst>
                  <a:ext uri="{FF2B5EF4-FFF2-40B4-BE49-F238E27FC236}">
                    <a16:creationId xmlns:a16="http://schemas.microsoft.com/office/drawing/2014/main" id="{AE957E20-57A7-09C6-B0BF-CF0BCB0752B2}"/>
                  </a:ext>
                </a:extLst>
              </p:cNvPr>
              <p:cNvSpPr>
                <a:spLocks noChangeShapeType="1"/>
              </p:cNvSpPr>
              <p:nvPr/>
            </p:nvSpPr>
            <p:spPr bwMode="auto">
              <a:xfrm>
                <a:off x="912" y="2544"/>
                <a:ext cx="100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3" name="Text Box 19">
                <a:extLst>
                  <a:ext uri="{FF2B5EF4-FFF2-40B4-BE49-F238E27FC236}">
                    <a16:creationId xmlns:a16="http://schemas.microsoft.com/office/drawing/2014/main" id="{7BBAEC02-2237-63BD-0F2C-4DF9F1C68539}"/>
                  </a:ext>
                </a:extLst>
              </p:cNvPr>
              <p:cNvSpPr txBox="1">
                <a:spLocks noChangeArrowheads="1"/>
              </p:cNvSpPr>
              <p:nvPr/>
            </p:nvSpPr>
            <p:spPr bwMode="auto">
              <a:xfrm>
                <a:off x="1152" y="1776"/>
                <a:ext cx="48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ctr"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0﹟</a:t>
                </a:r>
                <a:r>
                  <a:rPr kumimoji="1" lang="zh-CN" altLang="en-US" sz="1800" b="1">
                    <a:latin typeface="Times New Roman" panose="02020603050405020304" pitchFamily="18" charset="0"/>
                    <a:ea typeface="宋体" panose="02010600030101010101" pitchFamily="2" charset="-122"/>
                  </a:rPr>
                  <a:t>块</a:t>
                </a:r>
              </a:p>
            </p:txBody>
          </p:sp>
          <p:sp>
            <p:nvSpPr>
              <p:cNvPr id="24" name="Text Box 20">
                <a:extLst>
                  <a:ext uri="{FF2B5EF4-FFF2-40B4-BE49-F238E27FC236}">
                    <a16:creationId xmlns:a16="http://schemas.microsoft.com/office/drawing/2014/main" id="{2DDC12AB-10ED-C662-0556-BF7B86664611}"/>
                  </a:ext>
                </a:extLst>
              </p:cNvPr>
              <p:cNvSpPr txBox="1">
                <a:spLocks noChangeArrowheads="1"/>
              </p:cNvSpPr>
              <p:nvPr/>
            </p:nvSpPr>
            <p:spPr bwMode="auto">
              <a:xfrm>
                <a:off x="1152" y="2044"/>
                <a:ext cx="48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ctr"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1﹟</a:t>
                </a:r>
                <a:r>
                  <a:rPr kumimoji="1" lang="zh-CN" altLang="en-US" sz="1800" b="1">
                    <a:latin typeface="Times New Roman" panose="02020603050405020304" pitchFamily="18" charset="0"/>
                    <a:ea typeface="宋体" panose="02010600030101010101" pitchFamily="2" charset="-122"/>
                  </a:rPr>
                  <a:t>块</a:t>
                </a:r>
              </a:p>
            </p:txBody>
          </p:sp>
          <p:sp>
            <p:nvSpPr>
              <p:cNvPr id="25" name="Text Box 21">
                <a:extLst>
                  <a:ext uri="{FF2B5EF4-FFF2-40B4-BE49-F238E27FC236}">
                    <a16:creationId xmlns:a16="http://schemas.microsoft.com/office/drawing/2014/main" id="{D0B0DA99-7118-6E3D-2D85-9993FB5F99F4}"/>
                  </a:ext>
                </a:extLst>
              </p:cNvPr>
              <p:cNvSpPr txBox="1">
                <a:spLocks noChangeArrowheads="1"/>
              </p:cNvSpPr>
              <p:nvPr/>
            </p:nvSpPr>
            <p:spPr bwMode="auto">
              <a:xfrm>
                <a:off x="1152" y="2304"/>
                <a:ext cx="48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ctr"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2﹟</a:t>
                </a:r>
                <a:r>
                  <a:rPr kumimoji="1" lang="zh-CN" altLang="en-US" sz="1800" b="1">
                    <a:latin typeface="Times New Roman" panose="02020603050405020304" pitchFamily="18" charset="0"/>
                    <a:ea typeface="宋体" panose="02010600030101010101" pitchFamily="2" charset="-122"/>
                  </a:rPr>
                  <a:t>块</a:t>
                </a:r>
              </a:p>
            </p:txBody>
          </p:sp>
        </p:grpSp>
        <p:sp>
          <p:nvSpPr>
            <p:cNvPr id="17" name="Text Box 22">
              <a:extLst>
                <a:ext uri="{FF2B5EF4-FFF2-40B4-BE49-F238E27FC236}">
                  <a16:creationId xmlns:a16="http://schemas.microsoft.com/office/drawing/2014/main" id="{AAA3F0BA-1B10-DD01-F294-CD84F7CCAD06}"/>
                </a:ext>
              </a:extLst>
            </p:cNvPr>
            <p:cNvSpPr txBox="1">
              <a:spLocks noChangeArrowheads="1"/>
            </p:cNvSpPr>
            <p:nvPr/>
          </p:nvSpPr>
          <p:spPr bwMode="auto">
            <a:xfrm>
              <a:off x="469" y="2584"/>
              <a:ext cx="859"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ctr"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3﹟</a:t>
              </a:r>
              <a:r>
                <a:rPr kumimoji="1" lang="zh-CN" altLang="en-US" sz="1800" b="1">
                  <a:latin typeface="Times New Roman" panose="02020603050405020304" pitchFamily="18" charset="0"/>
                  <a:ea typeface="宋体" panose="02010600030101010101" pitchFamily="2" charset="-122"/>
                </a:rPr>
                <a:t>块</a:t>
              </a:r>
            </a:p>
          </p:txBody>
        </p:sp>
        <p:sp>
          <p:nvSpPr>
            <p:cNvPr id="18" name="Text Box 23">
              <a:extLst>
                <a:ext uri="{FF2B5EF4-FFF2-40B4-BE49-F238E27FC236}">
                  <a16:creationId xmlns:a16="http://schemas.microsoft.com/office/drawing/2014/main" id="{88857388-09E6-144C-F204-8B519E1A5278}"/>
                </a:ext>
              </a:extLst>
            </p:cNvPr>
            <p:cNvSpPr txBox="1">
              <a:spLocks noChangeArrowheads="1"/>
            </p:cNvSpPr>
            <p:nvPr/>
          </p:nvSpPr>
          <p:spPr bwMode="auto">
            <a:xfrm>
              <a:off x="480" y="1488"/>
              <a:ext cx="864" cy="288"/>
            </a:xfrm>
            <a:prstGeom prst="rect">
              <a:avLst/>
            </a:prstGeom>
            <a:noFill/>
            <a:ln w="9525">
              <a:noFill/>
              <a:miter lim="800000"/>
              <a:headEnd/>
              <a:tailEnd/>
            </a:ln>
            <a:effectLst/>
          </p:spPr>
          <p:txBody>
            <a:bodyPr>
              <a:spAutoFit/>
            </a:bodyPr>
            <a:lstStyle/>
            <a:p>
              <a:pPr algn="ctr">
                <a:spcBef>
                  <a:spcPct val="50000"/>
                </a:spcBef>
                <a:defRPr/>
              </a:pPr>
              <a:r>
                <a:rPr kumimoji="1" lang="en-US" altLang="zh-CN" sz="2400" b="1">
                  <a:solidFill>
                    <a:srgbClr val="006600"/>
                  </a:solidFill>
                  <a:effectLst>
                    <a:outerShdw blurRad="38100" dist="38100" dir="2700000" algn="tl">
                      <a:srgbClr val="C0C0C0"/>
                    </a:outerShdw>
                  </a:effectLst>
                  <a:latin typeface="Times New Roman" pitchFamily="18" charset="0"/>
                  <a:ea typeface="宋体" charset="-122"/>
                </a:rPr>
                <a:t>Cache</a:t>
              </a:r>
            </a:p>
          </p:txBody>
        </p:sp>
      </p:grpSp>
      <p:grpSp>
        <p:nvGrpSpPr>
          <p:cNvPr id="26" name="Group 24">
            <a:extLst>
              <a:ext uri="{FF2B5EF4-FFF2-40B4-BE49-F238E27FC236}">
                <a16:creationId xmlns:a16="http://schemas.microsoft.com/office/drawing/2014/main" id="{8DFE4FD2-E7B3-7C77-E769-8B6AF1EAA789}"/>
              </a:ext>
            </a:extLst>
          </p:cNvPr>
          <p:cNvGrpSpPr>
            <a:grpSpLocks/>
          </p:cNvGrpSpPr>
          <p:nvPr/>
        </p:nvGrpSpPr>
        <p:grpSpPr bwMode="auto">
          <a:xfrm>
            <a:off x="5003800" y="260350"/>
            <a:ext cx="3848100" cy="6261100"/>
            <a:chOff x="3048" y="248"/>
            <a:chExt cx="2424" cy="3944"/>
          </a:xfrm>
        </p:grpSpPr>
        <p:sp>
          <p:nvSpPr>
            <p:cNvPr id="27" name="Rectangle 25">
              <a:extLst>
                <a:ext uri="{FF2B5EF4-FFF2-40B4-BE49-F238E27FC236}">
                  <a16:creationId xmlns:a16="http://schemas.microsoft.com/office/drawing/2014/main" id="{7515189A-0718-2ED2-41B5-9C2D188CF7D4}"/>
                </a:ext>
              </a:extLst>
            </p:cNvPr>
            <p:cNvSpPr>
              <a:spLocks noChangeArrowheads="1"/>
            </p:cNvSpPr>
            <p:nvPr/>
          </p:nvSpPr>
          <p:spPr bwMode="auto">
            <a:xfrm>
              <a:off x="3056" y="608"/>
              <a:ext cx="1488" cy="3584"/>
            </a:xfrm>
            <a:prstGeom prst="rect">
              <a:avLst/>
            </a:prstGeom>
            <a:solidFill>
              <a:srgbClr val="CCFFCC"/>
            </a:solidFill>
            <a:ln w="9525">
              <a:solidFill>
                <a:schemeClr val="tx1"/>
              </a:solidFill>
              <a:miter lim="800000"/>
              <a:headEnd/>
              <a:tailEnd/>
            </a:ln>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ctr" eaLnBrk="1" hangingPunct="1">
                <a:spcBef>
                  <a:spcPct val="0"/>
                </a:spcBef>
                <a:buFontTx/>
                <a:buNone/>
              </a:pPr>
              <a:endParaRPr kumimoji="1" lang="en-US" altLang="zh-CN">
                <a:latin typeface="Times New Roman" panose="02020603050405020304" pitchFamily="18" charset="0"/>
                <a:ea typeface="宋体" panose="02010600030101010101" pitchFamily="2" charset="-122"/>
              </a:endParaRPr>
            </a:p>
          </p:txBody>
        </p:sp>
        <p:sp>
          <p:nvSpPr>
            <p:cNvPr id="28" name="Line 26">
              <a:extLst>
                <a:ext uri="{FF2B5EF4-FFF2-40B4-BE49-F238E27FC236}">
                  <a16:creationId xmlns:a16="http://schemas.microsoft.com/office/drawing/2014/main" id="{F5152EED-6DBF-52A6-FA76-F6BF264CC2CC}"/>
                </a:ext>
              </a:extLst>
            </p:cNvPr>
            <p:cNvSpPr>
              <a:spLocks noChangeShapeType="1"/>
            </p:cNvSpPr>
            <p:nvPr/>
          </p:nvSpPr>
          <p:spPr bwMode="auto">
            <a:xfrm>
              <a:off x="3056" y="864"/>
              <a:ext cx="148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9" name="Line 27">
              <a:extLst>
                <a:ext uri="{FF2B5EF4-FFF2-40B4-BE49-F238E27FC236}">
                  <a16:creationId xmlns:a16="http://schemas.microsoft.com/office/drawing/2014/main" id="{B8ACF9AC-055A-E760-C60A-08377255ACA9}"/>
                </a:ext>
              </a:extLst>
            </p:cNvPr>
            <p:cNvSpPr>
              <a:spLocks noChangeShapeType="1"/>
            </p:cNvSpPr>
            <p:nvPr/>
          </p:nvSpPr>
          <p:spPr bwMode="auto">
            <a:xfrm>
              <a:off x="3056" y="1104"/>
              <a:ext cx="148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0" name="Line 28">
              <a:extLst>
                <a:ext uri="{FF2B5EF4-FFF2-40B4-BE49-F238E27FC236}">
                  <a16:creationId xmlns:a16="http://schemas.microsoft.com/office/drawing/2014/main" id="{A660D577-2BD5-6281-C6BE-E6E4064AB222}"/>
                </a:ext>
              </a:extLst>
            </p:cNvPr>
            <p:cNvSpPr>
              <a:spLocks noChangeShapeType="1"/>
            </p:cNvSpPr>
            <p:nvPr/>
          </p:nvSpPr>
          <p:spPr bwMode="auto">
            <a:xfrm>
              <a:off x="3056" y="1344"/>
              <a:ext cx="148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1" name="Line 29">
              <a:extLst>
                <a:ext uri="{FF2B5EF4-FFF2-40B4-BE49-F238E27FC236}">
                  <a16:creationId xmlns:a16="http://schemas.microsoft.com/office/drawing/2014/main" id="{40D45544-827C-E2AF-B2A5-C04A59DCD4DC}"/>
                </a:ext>
              </a:extLst>
            </p:cNvPr>
            <p:cNvSpPr>
              <a:spLocks noChangeShapeType="1"/>
            </p:cNvSpPr>
            <p:nvPr/>
          </p:nvSpPr>
          <p:spPr bwMode="auto">
            <a:xfrm>
              <a:off x="3056" y="1600"/>
              <a:ext cx="1488"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2" name="Text Box 30">
              <a:extLst>
                <a:ext uri="{FF2B5EF4-FFF2-40B4-BE49-F238E27FC236}">
                  <a16:creationId xmlns:a16="http://schemas.microsoft.com/office/drawing/2014/main" id="{0CE1C862-9888-96B1-EB3F-663860F5F72D}"/>
                </a:ext>
              </a:extLst>
            </p:cNvPr>
            <p:cNvSpPr txBox="1">
              <a:spLocks noChangeArrowheads="1"/>
            </p:cNvSpPr>
            <p:nvPr/>
          </p:nvSpPr>
          <p:spPr bwMode="auto">
            <a:xfrm>
              <a:off x="3536" y="1104"/>
              <a:ext cx="48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ctr"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2﹟</a:t>
              </a:r>
              <a:r>
                <a:rPr kumimoji="1" lang="zh-CN" altLang="en-US" sz="1800" b="1">
                  <a:latin typeface="Times New Roman" panose="02020603050405020304" pitchFamily="18" charset="0"/>
                  <a:ea typeface="宋体" panose="02010600030101010101" pitchFamily="2" charset="-122"/>
                </a:rPr>
                <a:t>块</a:t>
              </a:r>
            </a:p>
          </p:txBody>
        </p:sp>
        <p:sp>
          <p:nvSpPr>
            <p:cNvPr id="33" name="Line 31">
              <a:extLst>
                <a:ext uri="{FF2B5EF4-FFF2-40B4-BE49-F238E27FC236}">
                  <a16:creationId xmlns:a16="http://schemas.microsoft.com/office/drawing/2014/main" id="{77DBD51F-6A0C-7A4C-60B5-E612F8D217CA}"/>
                </a:ext>
              </a:extLst>
            </p:cNvPr>
            <p:cNvSpPr>
              <a:spLocks noChangeShapeType="1"/>
            </p:cNvSpPr>
            <p:nvPr/>
          </p:nvSpPr>
          <p:spPr bwMode="auto">
            <a:xfrm>
              <a:off x="3056" y="1848"/>
              <a:ext cx="148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4" name="Line 32">
              <a:extLst>
                <a:ext uri="{FF2B5EF4-FFF2-40B4-BE49-F238E27FC236}">
                  <a16:creationId xmlns:a16="http://schemas.microsoft.com/office/drawing/2014/main" id="{955B8722-CBFA-44E5-6EEE-58B3A568129A}"/>
                </a:ext>
              </a:extLst>
            </p:cNvPr>
            <p:cNvSpPr>
              <a:spLocks noChangeShapeType="1"/>
            </p:cNvSpPr>
            <p:nvPr/>
          </p:nvSpPr>
          <p:spPr bwMode="auto">
            <a:xfrm>
              <a:off x="3056" y="2112"/>
              <a:ext cx="148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5" name="Line 33">
              <a:extLst>
                <a:ext uri="{FF2B5EF4-FFF2-40B4-BE49-F238E27FC236}">
                  <a16:creationId xmlns:a16="http://schemas.microsoft.com/office/drawing/2014/main" id="{C75A3932-E17E-3E83-86DA-77094360D6CE}"/>
                </a:ext>
              </a:extLst>
            </p:cNvPr>
            <p:cNvSpPr>
              <a:spLocks noChangeShapeType="1"/>
            </p:cNvSpPr>
            <p:nvPr/>
          </p:nvSpPr>
          <p:spPr bwMode="auto">
            <a:xfrm>
              <a:off x="3048" y="2368"/>
              <a:ext cx="148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6" name="Line 34">
              <a:extLst>
                <a:ext uri="{FF2B5EF4-FFF2-40B4-BE49-F238E27FC236}">
                  <a16:creationId xmlns:a16="http://schemas.microsoft.com/office/drawing/2014/main" id="{9F33C089-E912-BBBA-FD05-C335D914E95C}"/>
                </a:ext>
              </a:extLst>
            </p:cNvPr>
            <p:cNvSpPr>
              <a:spLocks noChangeShapeType="1"/>
            </p:cNvSpPr>
            <p:nvPr/>
          </p:nvSpPr>
          <p:spPr bwMode="auto">
            <a:xfrm>
              <a:off x="3056" y="2608"/>
              <a:ext cx="1488"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7" name="Line 35">
              <a:extLst>
                <a:ext uri="{FF2B5EF4-FFF2-40B4-BE49-F238E27FC236}">
                  <a16:creationId xmlns:a16="http://schemas.microsoft.com/office/drawing/2014/main" id="{E1511CEF-FDE6-1002-6F30-9B1F62FFB9C5}"/>
                </a:ext>
              </a:extLst>
            </p:cNvPr>
            <p:cNvSpPr>
              <a:spLocks noChangeShapeType="1"/>
            </p:cNvSpPr>
            <p:nvPr/>
          </p:nvSpPr>
          <p:spPr bwMode="auto">
            <a:xfrm>
              <a:off x="3056" y="3936"/>
              <a:ext cx="148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8" name="Line 36">
              <a:extLst>
                <a:ext uri="{FF2B5EF4-FFF2-40B4-BE49-F238E27FC236}">
                  <a16:creationId xmlns:a16="http://schemas.microsoft.com/office/drawing/2014/main" id="{6A06F57D-6D21-75F2-9181-14D61129E396}"/>
                </a:ext>
              </a:extLst>
            </p:cNvPr>
            <p:cNvSpPr>
              <a:spLocks noChangeShapeType="1"/>
            </p:cNvSpPr>
            <p:nvPr/>
          </p:nvSpPr>
          <p:spPr bwMode="auto">
            <a:xfrm>
              <a:off x="3056" y="3672"/>
              <a:ext cx="148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9" name="Text Box 37">
              <a:extLst>
                <a:ext uri="{FF2B5EF4-FFF2-40B4-BE49-F238E27FC236}">
                  <a16:creationId xmlns:a16="http://schemas.microsoft.com/office/drawing/2014/main" id="{0437B68E-9DA6-A956-4D51-083E4FADBDB6}"/>
                </a:ext>
              </a:extLst>
            </p:cNvPr>
            <p:cNvSpPr txBox="1">
              <a:spLocks noChangeArrowheads="1"/>
            </p:cNvSpPr>
            <p:nvPr/>
          </p:nvSpPr>
          <p:spPr bwMode="auto">
            <a:xfrm>
              <a:off x="3536" y="624"/>
              <a:ext cx="48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ctr"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0﹟</a:t>
              </a:r>
              <a:r>
                <a:rPr kumimoji="1" lang="zh-CN" altLang="en-US" sz="1800" b="1">
                  <a:latin typeface="Times New Roman" panose="02020603050405020304" pitchFamily="18" charset="0"/>
                  <a:ea typeface="宋体" panose="02010600030101010101" pitchFamily="2" charset="-122"/>
                </a:rPr>
                <a:t>块</a:t>
              </a:r>
            </a:p>
          </p:txBody>
        </p:sp>
        <p:sp>
          <p:nvSpPr>
            <p:cNvPr id="40" name="Text Box 38">
              <a:extLst>
                <a:ext uri="{FF2B5EF4-FFF2-40B4-BE49-F238E27FC236}">
                  <a16:creationId xmlns:a16="http://schemas.microsoft.com/office/drawing/2014/main" id="{649E716E-E2D4-EE74-24F8-C2E027E85F7A}"/>
                </a:ext>
              </a:extLst>
            </p:cNvPr>
            <p:cNvSpPr txBox="1">
              <a:spLocks noChangeArrowheads="1"/>
            </p:cNvSpPr>
            <p:nvPr/>
          </p:nvSpPr>
          <p:spPr bwMode="auto">
            <a:xfrm>
              <a:off x="3536" y="864"/>
              <a:ext cx="48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ctr"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1﹟</a:t>
              </a:r>
              <a:r>
                <a:rPr kumimoji="1" lang="zh-CN" altLang="en-US" sz="1800" b="1">
                  <a:latin typeface="Times New Roman" panose="02020603050405020304" pitchFamily="18" charset="0"/>
                  <a:ea typeface="宋体" panose="02010600030101010101" pitchFamily="2" charset="-122"/>
                </a:rPr>
                <a:t>块</a:t>
              </a:r>
            </a:p>
          </p:txBody>
        </p:sp>
        <p:sp>
          <p:nvSpPr>
            <p:cNvPr id="41" name="Text Box 39">
              <a:extLst>
                <a:ext uri="{FF2B5EF4-FFF2-40B4-BE49-F238E27FC236}">
                  <a16:creationId xmlns:a16="http://schemas.microsoft.com/office/drawing/2014/main" id="{7D34958E-01CB-9958-4AAD-BBEC2240D161}"/>
                </a:ext>
              </a:extLst>
            </p:cNvPr>
            <p:cNvSpPr txBox="1">
              <a:spLocks noChangeArrowheads="1"/>
            </p:cNvSpPr>
            <p:nvPr/>
          </p:nvSpPr>
          <p:spPr bwMode="auto">
            <a:xfrm>
              <a:off x="3536" y="1344"/>
              <a:ext cx="67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3﹟</a:t>
              </a:r>
              <a:r>
                <a:rPr kumimoji="1" lang="zh-CN" altLang="en-US" sz="1800" b="1">
                  <a:latin typeface="Times New Roman" panose="02020603050405020304" pitchFamily="18" charset="0"/>
                  <a:ea typeface="宋体" panose="02010600030101010101" pitchFamily="2" charset="-122"/>
                </a:rPr>
                <a:t>块</a:t>
              </a:r>
            </a:p>
          </p:txBody>
        </p:sp>
        <p:sp>
          <p:nvSpPr>
            <p:cNvPr id="42" name="Text Box 40">
              <a:extLst>
                <a:ext uri="{FF2B5EF4-FFF2-40B4-BE49-F238E27FC236}">
                  <a16:creationId xmlns:a16="http://schemas.microsoft.com/office/drawing/2014/main" id="{5DE5B098-11D7-AD06-8DEE-06AEE1EA9FCA}"/>
                </a:ext>
              </a:extLst>
            </p:cNvPr>
            <p:cNvSpPr txBox="1">
              <a:spLocks noChangeArrowheads="1"/>
            </p:cNvSpPr>
            <p:nvPr/>
          </p:nvSpPr>
          <p:spPr bwMode="auto">
            <a:xfrm>
              <a:off x="3536" y="1632"/>
              <a:ext cx="67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4﹟</a:t>
              </a:r>
              <a:r>
                <a:rPr kumimoji="1" lang="zh-CN" altLang="en-US" sz="1800" b="1">
                  <a:latin typeface="Times New Roman" panose="02020603050405020304" pitchFamily="18" charset="0"/>
                  <a:ea typeface="宋体" panose="02010600030101010101" pitchFamily="2" charset="-122"/>
                </a:rPr>
                <a:t>块</a:t>
              </a:r>
            </a:p>
          </p:txBody>
        </p:sp>
        <p:sp>
          <p:nvSpPr>
            <p:cNvPr id="43" name="Text Box 41">
              <a:extLst>
                <a:ext uri="{FF2B5EF4-FFF2-40B4-BE49-F238E27FC236}">
                  <a16:creationId xmlns:a16="http://schemas.microsoft.com/office/drawing/2014/main" id="{CC4DE3C8-3CE2-64C6-7A05-ACF23C69793E}"/>
                </a:ext>
              </a:extLst>
            </p:cNvPr>
            <p:cNvSpPr txBox="1">
              <a:spLocks noChangeArrowheads="1"/>
            </p:cNvSpPr>
            <p:nvPr/>
          </p:nvSpPr>
          <p:spPr bwMode="auto">
            <a:xfrm>
              <a:off x="3536" y="1872"/>
              <a:ext cx="67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5﹟</a:t>
              </a:r>
              <a:r>
                <a:rPr kumimoji="1" lang="zh-CN" altLang="en-US" sz="1800" b="1">
                  <a:latin typeface="Times New Roman" panose="02020603050405020304" pitchFamily="18" charset="0"/>
                  <a:ea typeface="宋体" panose="02010600030101010101" pitchFamily="2" charset="-122"/>
                </a:rPr>
                <a:t>块</a:t>
              </a:r>
            </a:p>
          </p:txBody>
        </p:sp>
        <p:sp>
          <p:nvSpPr>
            <p:cNvPr id="44" name="Text Box 42">
              <a:extLst>
                <a:ext uri="{FF2B5EF4-FFF2-40B4-BE49-F238E27FC236}">
                  <a16:creationId xmlns:a16="http://schemas.microsoft.com/office/drawing/2014/main" id="{C2AAB79F-4901-9701-B722-2F614C7B2010}"/>
                </a:ext>
              </a:extLst>
            </p:cNvPr>
            <p:cNvSpPr txBox="1">
              <a:spLocks noChangeArrowheads="1"/>
            </p:cNvSpPr>
            <p:nvPr/>
          </p:nvSpPr>
          <p:spPr bwMode="auto">
            <a:xfrm>
              <a:off x="3552" y="2140"/>
              <a:ext cx="67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6﹟</a:t>
              </a:r>
              <a:r>
                <a:rPr kumimoji="1" lang="zh-CN" altLang="en-US" sz="1800" b="1">
                  <a:latin typeface="Times New Roman" panose="02020603050405020304" pitchFamily="18" charset="0"/>
                  <a:ea typeface="宋体" panose="02010600030101010101" pitchFamily="2" charset="-122"/>
                </a:rPr>
                <a:t>块</a:t>
              </a:r>
            </a:p>
          </p:txBody>
        </p:sp>
        <p:sp>
          <p:nvSpPr>
            <p:cNvPr id="45" name="Text Box 43">
              <a:extLst>
                <a:ext uri="{FF2B5EF4-FFF2-40B4-BE49-F238E27FC236}">
                  <a16:creationId xmlns:a16="http://schemas.microsoft.com/office/drawing/2014/main" id="{A9ED662B-1804-CA56-0FE6-8AF96207C06F}"/>
                </a:ext>
              </a:extLst>
            </p:cNvPr>
            <p:cNvSpPr txBox="1">
              <a:spLocks noChangeArrowheads="1"/>
            </p:cNvSpPr>
            <p:nvPr/>
          </p:nvSpPr>
          <p:spPr bwMode="auto">
            <a:xfrm>
              <a:off x="3552" y="2376"/>
              <a:ext cx="67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7﹟</a:t>
              </a:r>
              <a:r>
                <a:rPr kumimoji="1" lang="zh-CN" altLang="en-US" sz="1800" b="1">
                  <a:latin typeface="Times New Roman" panose="02020603050405020304" pitchFamily="18" charset="0"/>
                  <a:ea typeface="宋体" panose="02010600030101010101" pitchFamily="2" charset="-122"/>
                </a:rPr>
                <a:t>块</a:t>
              </a:r>
            </a:p>
          </p:txBody>
        </p:sp>
        <p:sp>
          <p:nvSpPr>
            <p:cNvPr id="46" name="Text Box 44">
              <a:extLst>
                <a:ext uri="{FF2B5EF4-FFF2-40B4-BE49-F238E27FC236}">
                  <a16:creationId xmlns:a16="http://schemas.microsoft.com/office/drawing/2014/main" id="{64247E60-8165-93AA-59AD-28A01750502B}"/>
                </a:ext>
              </a:extLst>
            </p:cNvPr>
            <p:cNvSpPr txBox="1">
              <a:spLocks noChangeArrowheads="1"/>
            </p:cNvSpPr>
            <p:nvPr/>
          </p:nvSpPr>
          <p:spPr bwMode="auto">
            <a:xfrm>
              <a:off x="3496" y="3936"/>
              <a:ext cx="67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15﹟</a:t>
              </a:r>
              <a:r>
                <a:rPr kumimoji="1" lang="zh-CN" altLang="en-US" sz="1800" b="1">
                  <a:latin typeface="Times New Roman" panose="02020603050405020304" pitchFamily="18" charset="0"/>
                  <a:ea typeface="宋体" panose="02010600030101010101" pitchFamily="2" charset="-122"/>
                </a:rPr>
                <a:t>块</a:t>
              </a:r>
            </a:p>
          </p:txBody>
        </p:sp>
        <p:sp>
          <p:nvSpPr>
            <p:cNvPr id="47" name="Text Box 45">
              <a:extLst>
                <a:ext uri="{FF2B5EF4-FFF2-40B4-BE49-F238E27FC236}">
                  <a16:creationId xmlns:a16="http://schemas.microsoft.com/office/drawing/2014/main" id="{A204A27C-3CC0-5D74-BBDA-A567A2012974}"/>
                </a:ext>
              </a:extLst>
            </p:cNvPr>
            <p:cNvSpPr txBox="1">
              <a:spLocks noChangeArrowheads="1"/>
            </p:cNvSpPr>
            <p:nvPr/>
          </p:nvSpPr>
          <p:spPr bwMode="auto">
            <a:xfrm>
              <a:off x="3488" y="3416"/>
              <a:ext cx="67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13﹟</a:t>
              </a:r>
              <a:r>
                <a:rPr kumimoji="1" lang="zh-CN" altLang="en-US" sz="1800" b="1">
                  <a:latin typeface="Times New Roman" panose="02020603050405020304" pitchFamily="18" charset="0"/>
                  <a:ea typeface="宋体" panose="02010600030101010101" pitchFamily="2" charset="-122"/>
                </a:rPr>
                <a:t>块</a:t>
              </a:r>
            </a:p>
          </p:txBody>
        </p:sp>
        <p:sp>
          <p:nvSpPr>
            <p:cNvPr id="48" name="Text Box 46">
              <a:extLst>
                <a:ext uri="{FF2B5EF4-FFF2-40B4-BE49-F238E27FC236}">
                  <a16:creationId xmlns:a16="http://schemas.microsoft.com/office/drawing/2014/main" id="{008928C4-7143-C3A9-D2CC-1F45304B0B24}"/>
                </a:ext>
              </a:extLst>
            </p:cNvPr>
            <p:cNvSpPr txBox="1">
              <a:spLocks noChangeArrowheads="1"/>
            </p:cNvSpPr>
            <p:nvPr/>
          </p:nvSpPr>
          <p:spPr bwMode="auto">
            <a:xfrm>
              <a:off x="3488" y="3680"/>
              <a:ext cx="67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14﹟</a:t>
              </a:r>
              <a:r>
                <a:rPr kumimoji="1" lang="zh-CN" altLang="en-US" sz="1800" b="1">
                  <a:latin typeface="Times New Roman" panose="02020603050405020304" pitchFamily="18" charset="0"/>
                  <a:ea typeface="宋体" panose="02010600030101010101" pitchFamily="2" charset="-122"/>
                </a:rPr>
                <a:t>块</a:t>
              </a:r>
            </a:p>
          </p:txBody>
        </p:sp>
        <p:sp>
          <p:nvSpPr>
            <p:cNvPr id="49" name="Line 47">
              <a:extLst>
                <a:ext uri="{FF2B5EF4-FFF2-40B4-BE49-F238E27FC236}">
                  <a16:creationId xmlns:a16="http://schemas.microsoft.com/office/drawing/2014/main" id="{B26305F0-D11E-5782-5DA5-FFE4DD7BF3AD}"/>
                </a:ext>
              </a:extLst>
            </p:cNvPr>
            <p:cNvSpPr>
              <a:spLocks noChangeShapeType="1"/>
            </p:cNvSpPr>
            <p:nvPr/>
          </p:nvSpPr>
          <p:spPr bwMode="auto">
            <a:xfrm>
              <a:off x="3064" y="3408"/>
              <a:ext cx="148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0" name="Text Box 48">
              <a:extLst>
                <a:ext uri="{FF2B5EF4-FFF2-40B4-BE49-F238E27FC236}">
                  <a16:creationId xmlns:a16="http://schemas.microsoft.com/office/drawing/2014/main" id="{E7F003A8-9394-1A50-E759-1616D6189DC3}"/>
                </a:ext>
              </a:extLst>
            </p:cNvPr>
            <p:cNvSpPr txBox="1">
              <a:spLocks noChangeArrowheads="1"/>
            </p:cNvSpPr>
            <p:nvPr/>
          </p:nvSpPr>
          <p:spPr bwMode="auto">
            <a:xfrm>
              <a:off x="3312" y="2680"/>
              <a:ext cx="576"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ctr" eaLnBrk="1" hangingPunct="1">
                <a:spcBef>
                  <a:spcPct val="50000"/>
                </a:spcBef>
                <a:buFontTx/>
                <a:buNone/>
              </a:pPr>
              <a:r>
                <a:rPr kumimoji="1" lang="zh-CN" altLang="en-US">
                  <a:latin typeface="Times New Roman" panose="02020603050405020304" pitchFamily="18" charset="0"/>
                  <a:ea typeface="宋体" panose="02010600030101010101" pitchFamily="2" charset="-122"/>
                </a:rPr>
                <a:t>： ：</a:t>
              </a:r>
            </a:p>
          </p:txBody>
        </p:sp>
        <p:sp>
          <p:nvSpPr>
            <p:cNvPr id="51" name="AutoShape 49">
              <a:extLst>
                <a:ext uri="{FF2B5EF4-FFF2-40B4-BE49-F238E27FC236}">
                  <a16:creationId xmlns:a16="http://schemas.microsoft.com/office/drawing/2014/main" id="{102A0F3A-6237-0AA1-5603-B11B962A5D05}"/>
                </a:ext>
              </a:extLst>
            </p:cNvPr>
            <p:cNvSpPr>
              <a:spLocks/>
            </p:cNvSpPr>
            <p:nvPr/>
          </p:nvSpPr>
          <p:spPr bwMode="auto">
            <a:xfrm>
              <a:off x="4576" y="624"/>
              <a:ext cx="112" cy="960"/>
            </a:xfrm>
            <a:prstGeom prst="rightBrace">
              <a:avLst>
                <a:gd name="adj1" fmla="val 71429"/>
                <a:gd name="adj2" fmla="val 50000"/>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zh-CN" altLang="en-US" sz="2800">
                <a:solidFill>
                  <a:srgbClr val="FF3300"/>
                </a:solidFill>
                <a:ea typeface="宋体" panose="02010600030101010101" pitchFamily="2" charset="-122"/>
              </a:endParaRPr>
            </a:p>
          </p:txBody>
        </p:sp>
        <p:sp>
          <p:nvSpPr>
            <p:cNvPr id="52" name="AutoShape 50">
              <a:extLst>
                <a:ext uri="{FF2B5EF4-FFF2-40B4-BE49-F238E27FC236}">
                  <a16:creationId xmlns:a16="http://schemas.microsoft.com/office/drawing/2014/main" id="{B0D45CFC-79C9-1E72-13A7-D8D6F4B0A6B6}"/>
                </a:ext>
              </a:extLst>
            </p:cNvPr>
            <p:cNvSpPr>
              <a:spLocks/>
            </p:cNvSpPr>
            <p:nvPr/>
          </p:nvSpPr>
          <p:spPr bwMode="auto">
            <a:xfrm>
              <a:off x="4592" y="1616"/>
              <a:ext cx="96" cy="1008"/>
            </a:xfrm>
            <a:prstGeom prst="rightBrace">
              <a:avLst>
                <a:gd name="adj1" fmla="val 87500"/>
                <a:gd name="adj2" fmla="val 50000"/>
              </a:avLst>
            </a:prstGeom>
            <a:noFill/>
            <a:ln w="38100">
              <a:solidFill>
                <a:srgbClr val="99CC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endParaRPr lang="zh-CN" altLang="en-US" sz="2800">
                <a:solidFill>
                  <a:srgbClr val="FF3300"/>
                </a:solidFill>
                <a:ea typeface="宋体" panose="02010600030101010101" pitchFamily="2" charset="-122"/>
              </a:endParaRPr>
            </a:p>
          </p:txBody>
        </p:sp>
        <p:sp>
          <p:nvSpPr>
            <p:cNvPr id="53" name="Text Box 51">
              <a:extLst>
                <a:ext uri="{FF2B5EF4-FFF2-40B4-BE49-F238E27FC236}">
                  <a16:creationId xmlns:a16="http://schemas.microsoft.com/office/drawing/2014/main" id="{D850BD47-AA47-05D2-40D4-57299D254250}"/>
                </a:ext>
              </a:extLst>
            </p:cNvPr>
            <p:cNvSpPr txBox="1">
              <a:spLocks noChangeArrowheads="1"/>
            </p:cNvSpPr>
            <p:nvPr/>
          </p:nvSpPr>
          <p:spPr bwMode="auto">
            <a:xfrm>
              <a:off x="4704" y="920"/>
              <a:ext cx="720" cy="327"/>
            </a:xfrm>
            <a:prstGeom prst="rect">
              <a:avLst/>
            </a:prstGeom>
            <a:noFill/>
            <a:ln w="9525">
              <a:noFill/>
              <a:miter lim="800000"/>
              <a:headEnd/>
              <a:tailEnd/>
            </a:ln>
            <a:effectLst/>
          </p:spPr>
          <p:txBody>
            <a:bodyPr>
              <a:spAutoFit/>
            </a:bodyPr>
            <a:lstStyle/>
            <a:p>
              <a:pPr algn="ctr">
                <a:spcBef>
                  <a:spcPct val="50000"/>
                </a:spcBef>
                <a:defRPr/>
              </a:pPr>
              <a:r>
                <a:rPr kumimoji="1" lang="en-US" altLang="zh-CN" b="1">
                  <a:solidFill>
                    <a:srgbClr val="800000"/>
                  </a:solidFill>
                  <a:effectLst>
                    <a:outerShdw blurRad="38100" dist="38100" dir="2700000" algn="tl">
                      <a:srgbClr val="C0C0C0"/>
                    </a:outerShdw>
                  </a:effectLst>
                  <a:latin typeface="宋体" charset="-122"/>
                  <a:ea typeface="宋体" charset="-122"/>
                </a:rPr>
                <a:t>0﹟</a:t>
              </a:r>
              <a:r>
                <a:rPr kumimoji="1" lang="zh-CN" altLang="en-US" b="1">
                  <a:solidFill>
                    <a:srgbClr val="800000"/>
                  </a:solidFill>
                  <a:effectLst>
                    <a:outerShdw blurRad="38100" dist="38100" dir="2700000" algn="tl">
                      <a:srgbClr val="C0C0C0"/>
                    </a:outerShdw>
                  </a:effectLst>
                  <a:latin typeface="宋体" charset="-122"/>
                  <a:ea typeface="宋体" charset="-122"/>
                </a:rPr>
                <a:t>区</a:t>
              </a:r>
            </a:p>
          </p:txBody>
        </p:sp>
        <p:sp>
          <p:nvSpPr>
            <p:cNvPr id="54" name="Text Box 52">
              <a:extLst>
                <a:ext uri="{FF2B5EF4-FFF2-40B4-BE49-F238E27FC236}">
                  <a16:creationId xmlns:a16="http://schemas.microsoft.com/office/drawing/2014/main" id="{B7F9550B-8B70-B1F7-5E52-375A0882E687}"/>
                </a:ext>
              </a:extLst>
            </p:cNvPr>
            <p:cNvSpPr txBox="1">
              <a:spLocks noChangeArrowheads="1"/>
            </p:cNvSpPr>
            <p:nvPr/>
          </p:nvSpPr>
          <p:spPr bwMode="auto">
            <a:xfrm>
              <a:off x="4672" y="1961"/>
              <a:ext cx="784" cy="327"/>
            </a:xfrm>
            <a:prstGeom prst="rect">
              <a:avLst/>
            </a:prstGeom>
            <a:noFill/>
            <a:ln w="9525">
              <a:noFill/>
              <a:miter lim="800000"/>
              <a:headEnd/>
              <a:tailEnd/>
            </a:ln>
            <a:effectLst/>
          </p:spPr>
          <p:txBody>
            <a:bodyPr>
              <a:spAutoFit/>
            </a:bodyPr>
            <a:lstStyle/>
            <a:p>
              <a:pPr algn="ctr">
                <a:spcBef>
                  <a:spcPct val="50000"/>
                </a:spcBef>
                <a:defRPr/>
              </a:pPr>
              <a:r>
                <a:rPr kumimoji="1" lang="en-US" altLang="zh-CN" b="1">
                  <a:solidFill>
                    <a:srgbClr val="800000"/>
                  </a:solidFill>
                  <a:effectLst>
                    <a:outerShdw blurRad="38100" dist="38100" dir="2700000" algn="tl">
                      <a:srgbClr val="C0C0C0"/>
                    </a:outerShdw>
                  </a:effectLst>
                  <a:latin typeface="宋体" charset="-122"/>
                  <a:ea typeface="宋体" charset="-122"/>
                </a:rPr>
                <a:t>1﹟</a:t>
              </a:r>
              <a:r>
                <a:rPr kumimoji="1" lang="zh-CN" altLang="en-US" b="1">
                  <a:solidFill>
                    <a:srgbClr val="800000"/>
                  </a:solidFill>
                  <a:effectLst>
                    <a:outerShdw blurRad="38100" dist="38100" dir="2700000" algn="tl">
                      <a:srgbClr val="C0C0C0"/>
                    </a:outerShdw>
                  </a:effectLst>
                  <a:latin typeface="宋体" charset="-122"/>
                  <a:ea typeface="宋体" charset="-122"/>
                </a:rPr>
                <a:t>区</a:t>
              </a:r>
            </a:p>
          </p:txBody>
        </p:sp>
        <p:sp>
          <p:nvSpPr>
            <p:cNvPr id="55" name="Text Box 53">
              <a:extLst>
                <a:ext uri="{FF2B5EF4-FFF2-40B4-BE49-F238E27FC236}">
                  <a16:creationId xmlns:a16="http://schemas.microsoft.com/office/drawing/2014/main" id="{AF124CA1-8354-1445-AC37-5B53144E9231}"/>
                </a:ext>
              </a:extLst>
            </p:cNvPr>
            <p:cNvSpPr txBox="1">
              <a:spLocks noChangeArrowheads="1"/>
            </p:cNvSpPr>
            <p:nvPr/>
          </p:nvSpPr>
          <p:spPr bwMode="auto">
            <a:xfrm>
              <a:off x="4672" y="3512"/>
              <a:ext cx="800" cy="327"/>
            </a:xfrm>
            <a:prstGeom prst="rect">
              <a:avLst/>
            </a:prstGeom>
            <a:noFill/>
            <a:ln w="9525">
              <a:noFill/>
              <a:miter lim="800000"/>
              <a:headEnd/>
              <a:tailEnd/>
            </a:ln>
            <a:effectLst/>
          </p:spPr>
          <p:txBody>
            <a:bodyPr>
              <a:spAutoFit/>
            </a:bodyPr>
            <a:lstStyle/>
            <a:p>
              <a:pPr algn="ctr">
                <a:spcBef>
                  <a:spcPct val="50000"/>
                </a:spcBef>
                <a:defRPr/>
              </a:pPr>
              <a:r>
                <a:rPr kumimoji="1" lang="en-US" altLang="zh-CN" b="1">
                  <a:solidFill>
                    <a:srgbClr val="800000"/>
                  </a:solidFill>
                  <a:effectLst>
                    <a:outerShdw blurRad="38100" dist="38100" dir="2700000" algn="tl">
                      <a:srgbClr val="C0C0C0"/>
                    </a:outerShdw>
                  </a:effectLst>
                  <a:latin typeface="宋体" charset="-122"/>
                  <a:ea typeface="宋体" charset="-122"/>
                </a:rPr>
                <a:t>3﹟</a:t>
              </a:r>
              <a:r>
                <a:rPr kumimoji="1" lang="zh-CN" altLang="en-US" b="1">
                  <a:solidFill>
                    <a:srgbClr val="800000"/>
                  </a:solidFill>
                  <a:effectLst>
                    <a:outerShdw blurRad="38100" dist="38100" dir="2700000" algn="tl">
                      <a:srgbClr val="C0C0C0"/>
                    </a:outerShdw>
                  </a:effectLst>
                  <a:latin typeface="宋体" charset="-122"/>
                  <a:ea typeface="宋体" charset="-122"/>
                </a:rPr>
                <a:t>区</a:t>
              </a:r>
            </a:p>
          </p:txBody>
        </p:sp>
        <p:sp>
          <p:nvSpPr>
            <p:cNvPr id="56" name="Text Box 54">
              <a:extLst>
                <a:ext uri="{FF2B5EF4-FFF2-40B4-BE49-F238E27FC236}">
                  <a16:creationId xmlns:a16="http://schemas.microsoft.com/office/drawing/2014/main" id="{340B99AA-C494-8F0D-4A4D-4E6FC67EE0B3}"/>
                </a:ext>
              </a:extLst>
            </p:cNvPr>
            <p:cNvSpPr txBox="1">
              <a:spLocks noChangeArrowheads="1"/>
            </p:cNvSpPr>
            <p:nvPr/>
          </p:nvSpPr>
          <p:spPr bwMode="auto">
            <a:xfrm>
              <a:off x="3344" y="248"/>
              <a:ext cx="864" cy="327"/>
            </a:xfrm>
            <a:prstGeom prst="rect">
              <a:avLst/>
            </a:prstGeom>
            <a:noFill/>
            <a:ln w="9525">
              <a:noFill/>
              <a:miter lim="800000"/>
              <a:headEnd/>
              <a:tailEnd/>
            </a:ln>
            <a:effectLst/>
          </p:spPr>
          <p:txBody>
            <a:bodyPr>
              <a:spAutoFit/>
            </a:bodyPr>
            <a:lstStyle/>
            <a:p>
              <a:pPr algn="ctr">
                <a:spcBef>
                  <a:spcPct val="50000"/>
                </a:spcBef>
                <a:defRPr/>
              </a:pPr>
              <a:r>
                <a:rPr kumimoji="1" lang="zh-CN" altLang="en-US" b="1">
                  <a:solidFill>
                    <a:srgbClr val="800000"/>
                  </a:solidFill>
                  <a:effectLst>
                    <a:outerShdw blurRad="38100" dist="38100" dir="2700000" algn="tl">
                      <a:srgbClr val="C0C0C0"/>
                    </a:outerShdw>
                  </a:effectLst>
                  <a:latin typeface="Times New Roman" pitchFamily="18" charset="0"/>
                  <a:ea typeface="宋体" charset="-122"/>
                </a:rPr>
                <a:t>主存</a:t>
              </a:r>
            </a:p>
          </p:txBody>
        </p:sp>
        <p:sp>
          <p:nvSpPr>
            <p:cNvPr id="57" name="AutoShape 55">
              <a:extLst>
                <a:ext uri="{FF2B5EF4-FFF2-40B4-BE49-F238E27FC236}">
                  <a16:creationId xmlns:a16="http://schemas.microsoft.com/office/drawing/2014/main" id="{D56AF0F6-F936-DC98-4761-182D06905223}"/>
                </a:ext>
              </a:extLst>
            </p:cNvPr>
            <p:cNvSpPr>
              <a:spLocks/>
            </p:cNvSpPr>
            <p:nvPr/>
          </p:nvSpPr>
          <p:spPr bwMode="auto">
            <a:xfrm>
              <a:off x="4616" y="3176"/>
              <a:ext cx="96" cy="1008"/>
            </a:xfrm>
            <a:prstGeom prst="rightBrace">
              <a:avLst>
                <a:gd name="adj1" fmla="val 87500"/>
                <a:gd name="adj2" fmla="val 50000"/>
              </a:avLst>
            </a:prstGeom>
            <a:noFill/>
            <a:ln w="38100">
              <a:solidFill>
                <a:srgbClr val="00FFFF"/>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ctr" eaLnBrk="1" hangingPunct="1">
                <a:spcBef>
                  <a:spcPct val="0"/>
                </a:spcBef>
                <a:buFontTx/>
                <a:buNone/>
              </a:pPr>
              <a:endParaRPr kumimoji="1" lang="en-US" altLang="zh-CN">
                <a:solidFill>
                  <a:srgbClr val="FF6600"/>
                </a:solidFill>
                <a:latin typeface="Times New Roman" panose="02020603050405020304" pitchFamily="18" charset="0"/>
                <a:ea typeface="宋体" panose="02010600030101010101" pitchFamily="2" charset="-122"/>
              </a:endParaRPr>
            </a:p>
          </p:txBody>
        </p:sp>
        <p:sp>
          <p:nvSpPr>
            <p:cNvPr id="58" name="Line 56">
              <a:extLst>
                <a:ext uri="{FF2B5EF4-FFF2-40B4-BE49-F238E27FC236}">
                  <a16:creationId xmlns:a16="http://schemas.microsoft.com/office/drawing/2014/main" id="{E4204D5E-AE3F-E99B-8CCB-3E717E51121F}"/>
                </a:ext>
              </a:extLst>
            </p:cNvPr>
            <p:cNvSpPr>
              <a:spLocks noChangeShapeType="1"/>
            </p:cNvSpPr>
            <p:nvPr/>
          </p:nvSpPr>
          <p:spPr bwMode="auto">
            <a:xfrm>
              <a:off x="3056" y="3144"/>
              <a:ext cx="1488"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9" name="Text Box 57">
              <a:extLst>
                <a:ext uri="{FF2B5EF4-FFF2-40B4-BE49-F238E27FC236}">
                  <a16:creationId xmlns:a16="http://schemas.microsoft.com/office/drawing/2014/main" id="{166C58D7-32E8-C877-2171-41226C918FCD}"/>
                </a:ext>
              </a:extLst>
            </p:cNvPr>
            <p:cNvSpPr txBox="1">
              <a:spLocks noChangeArrowheads="1"/>
            </p:cNvSpPr>
            <p:nvPr/>
          </p:nvSpPr>
          <p:spPr bwMode="auto">
            <a:xfrm>
              <a:off x="3488" y="3160"/>
              <a:ext cx="67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eaLnBrk="1" hangingPunct="1">
                <a:spcBef>
                  <a:spcPct val="50000"/>
                </a:spcBef>
                <a:buFontTx/>
                <a:buNone/>
              </a:pPr>
              <a:r>
                <a:rPr kumimoji="1" lang="en-US" altLang="zh-CN" sz="1800" b="1">
                  <a:latin typeface="Times New Roman" panose="02020603050405020304" pitchFamily="18" charset="0"/>
                  <a:ea typeface="宋体" panose="02010600030101010101" pitchFamily="2" charset="-122"/>
                </a:rPr>
                <a:t>12﹟</a:t>
              </a:r>
              <a:r>
                <a:rPr kumimoji="1" lang="zh-CN" altLang="en-US" sz="1800" b="1">
                  <a:latin typeface="Times New Roman" panose="02020603050405020304" pitchFamily="18" charset="0"/>
                  <a:ea typeface="宋体" panose="02010600030101010101" pitchFamily="2" charset="-122"/>
                </a:rPr>
                <a:t>块</a:t>
              </a:r>
            </a:p>
          </p:txBody>
        </p:sp>
      </p:grpSp>
      <p:sp>
        <p:nvSpPr>
          <p:cNvPr id="60" name="Line 58">
            <a:extLst>
              <a:ext uri="{FF2B5EF4-FFF2-40B4-BE49-F238E27FC236}">
                <a16:creationId xmlns:a16="http://schemas.microsoft.com/office/drawing/2014/main" id="{EC43A5A5-2D7B-9C3D-C50C-13C512881D9B}"/>
              </a:ext>
            </a:extLst>
          </p:cNvPr>
          <p:cNvSpPr>
            <a:spLocks noChangeShapeType="1"/>
          </p:cNvSpPr>
          <p:nvPr/>
        </p:nvSpPr>
        <p:spPr bwMode="auto">
          <a:xfrm flipH="1" flipV="1">
            <a:off x="2641600" y="3295650"/>
            <a:ext cx="2368550" cy="2216150"/>
          </a:xfrm>
          <a:prstGeom prst="line">
            <a:avLst/>
          </a:prstGeom>
          <a:noFill/>
          <a:ln w="28575">
            <a:solidFill>
              <a:srgbClr val="00FFFF"/>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1" name="Line 59">
            <a:extLst>
              <a:ext uri="{FF2B5EF4-FFF2-40B4-BE49-F238E27FC236}">
                <a16:creationId xmlns:a16="http://schemas.microsoft.com/office/drawing/2014/main" id="{D4C38959-5556-127E-A20E-D34B565D97FF}"/>
              </a:ext>
            </a:extLst>
          </p:cNvPr>
          <p:cNvSpPr>
            <a:spLocks noChangeShapeType="1"/>
          </p:cNvSpPr>
          <p:nvPr/>
        </p:nvSpPr>
        <p:spPr bwMode="auto">
          <a:xfrm flipH="1" flipV="1">
            <a:off x="2641600" y="2857500"/>
            <a:ext cx="2374900" cy="2254250"/>
          </a:xfrm>
          <a:prstGeom prst="line">
            <a:avLst/>
          </a:prstGeom>
          <a:noFill/>
          <a:ln w="28575">
            <a:solidFill>
              <a:srgbClr val="00FFFF"/>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2" name="Text Box 60">
            <a:extLst>
              <a:ext uri="{FF2B5EF4-FFF2-40B4-BE49-F238E27FC236}">
                <a16:creationId xmlns:a16="http://schemas.microsoft.com/office/drawing/2014/main" id="{2FC3DD9E-3927-2DAE-E30B-5468741A5283}"/>
              </a:ext>
            </a:extLst>
          </p:cNvPr>
          <p:cNvSpPr txBox="1">
            <a:spLocks noChangeArrowheads="1"/>
          </p:cNvSpPr>
          <p:nvPr/>
        </p:nvSpPr>
        <p:spPr bwMode="auto">
          <a:xfrm>
            <a:off x="228600" y="4648200"/>
            <a:ext cx="2895600" cy="1501775"/>
          </a:xfrm>
          <a:prstGeom prst="rect">
            <a:avLst/>
          </a:prstGeom>
          <a:noFill/>
          <a:ln w="9525">
            <a:noFill/>
            <a:miter lim="800000"/>
            <a:headEnd/>
            <a:tailEnd/>
          </a:ln>
          <a:effectLst/>
        </p:spPr>
        <p:txBody>
          <a:bodyPr>
            <a:spAutoFit/>
          </a:bodyPr>
          <a:lstStyle/>
          <a:p>
            <a:pPr marL="457200" indent="-457200">
              <a:lnSpc>
                <a:spcPct val="110000"/>
              </a:lnSpc>
              <a:defRPr/>
            </a:pPr>
            <a:r>
              <a:rPr kumimoji="1" lang="en-US" altLang="zh-CN" b="1">
                <a:solidFill>
                  <a:srgbClr val="800000"/>
                </a:solidFill>
                <a:effectLst>
                  <a:outerShdw blurRad="38100" dist="38100" dir="2700000" algn="tl">
                    <a:srgbClr val="C0C0C0"/>
                  </a:outerShdw>
                </a:effectLst>
                <a:latin typeface="宋体" charset="-122"/>
                <a:ea typeface="宋体" charset="-122"/>
              </a:rPr>
              <a:t>   Cache</a:t>
            </a:r>
            <a:r>
              <a:rPr kumimoji="1" lang="zh-CN" altLang="en-US" b="1">
                <a:solidFill>
                  <a:srgbClr val="800000"/>
                </a:solidFill>
                <a:effectLst>
                  <a:outerShdw blurRad="38100" dist="38100" dir="2700000" algn="tl">
                    <a:srgbClr val="C0C0C0"/>
                  </a:outerShdw>
                </a:effectLst>
                <a:latin typeface="宋体" charset="-122"/>
                <a:ea typeface="宋体" charset="-122"/>
              </a:rPr>
              <a:t>的块与主存一个区中的块一一对应</a:t>
            </a:r>
          </a:p>
        </p:txBody>
      </p:sp>
      <p:sp>
        <p:nvSpPr>
          <p:cNvPr id="63" name="Text Box 2">
            <a:extLst>
              <a:ext uri="{FF2B5EF4-FFF2-40B4-BE49-F238E27FC236}">
                <a16:creationId xmlns:a16="http://schemas.microsoft.com/office/drawing/2014/main" id="{FE78F3EC-9C0C-443C-2E8C-1198EB6BB84E}"/>
              </a:ext>
            </a:extLst>
          </p:cNvPr>
          <p:cNvSpPr txBox="1">
            <a:spLocks noChangeArrowheads="1"/>
          </p:cNvSpPr>
          <p:nvPr/>
        </p:nvSpPr>
        <p:spPr bwMode="auto">
          <a:xfrm>
            <a:off x="88901" y="317500"/>
            <a:ext cx="7162800" cy="641350"/>
          </a:xfrm>
          <a:prstGeom prst="rect">
            <a:avLst/>
          </a:prstGeom>
          <a:noFill/>
          <a:ln w="9525">
            <a:noFill/>
            <a:miter lim="800000"/>
            <a:headEnd/>
            <a:tailEnd/>
          </a:ln>
          <a:effectLst/>
        </p:spPr>
        <p:txBody>
          <a:bodyPr anchor="ctr"/>
          <a:lstStyle/>
          <a:p>
            <a:pPr>
              <a:defRPr/>
            </a:pPr>
            <a:r>
              <a:rPr kumimoji="1" lang="zh-CN" altLang="en-US" sz="3600" b="1" dirty="0">
                <a:solidFill>
                  <a:schemeClr val="tx2">
                    <a:lumMod val="50000"/>
                  </a:schemeClr>
                </a:solidFill>
                <a:effectLst>
                  <a:outerShdw blurRad="38100" dist="38100" dir="2700000" algn="tl">
                    <a:srgbClr val="C0C0C0"/>
                  </a:outerShdw>
                </a:effectLst>
                <a:latin typeface="楷体_GB2312" pitchFamily="49" charset="-122"/>
              </a:rPr>
              <a:t>直接映象方式示意图</a:t>
            </a:r>
          </a:p>
        </p:txBody>
      </p:sp>
    </p:spTree>
    <p:extLst>
      <p:ext uri="{BB962C8B-B14F-4D97-AF65-F5344CB8AC3E}">
        <p14:creationId xmlns:p14="http://schemas.microsoft.com/office/powerpoint/2010/main" val="2928530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499"/>
                                          </p:stCondLst>
                                        </p:cTn>
                                        <p:tgtEl>
                                          <p:spTgt spid="6"/>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0"/>
                                  </p:stCondLst>
                                  <p:childTnLst>
                                    <p:set>
                                      <p:cBhvr>
                                        <p:cTn id="12" dur="1" fill="hold">
                                          <p:stCondLst>
                                            <p:cond delay="499"/>
                                          </p:stCondLst>
                                        </p:cTn>
                                        <p:tgtEl>
                                          <p:spTgt spid="7"/>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0"/>
                                  </p:stCondLst>
                                  <p:childTnLst>
                                    <p:set>
                                      <p:cBhvr>
                                        <p:cTn id="15" dur="1" fill="hold">
                                          <p:stCondLst>
                                            <p:cond delay="499"/>
                                          </p:stCondLst>
                                        </p:cTn>
                                        <p:tgtEl>
                                          <p:spTgt spid="8"/>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0"/>
                                  </p:stCondLst>
                                  <p:childTnLst>
                                    <p:set>
                                      <p:cBhvr>
                                        <p:cTn id="18" dur="1" fill="hold">
                                          <p:stCondLst>
                                            <p:cond delay="499"/>
                                          </p:stCondLst>
                                        </p:cTn>
                                        <p:tgtEl>
                                          <p:spTgt spid="9"/>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0"/>
                                  </p:stCondLst>
                                  <p:childTnLst>
                                    <p:set>
                                      <p:cBhvr>
                                        <p:cTn id="21" dur="1" fill="hold">
                                          <p:stCondLst>
                                            <p:cond delay="499"/>
                                          </p:stCondLst>
                                        </p:cTn>
                                        <p:tgtEl>
                                          <p:spTgt spid="10"/>
                                        </p:tgtEl>
                                        <p:attrNameLst>
                                          <p:attrName>style.visibility</p:attrName>
                                        </p:attrNameLst>
                                      </p:cBhvr>
                                      <p:to>
                                        <p:strVal val="visible"/>
                                      </p:to>
                                    </p:set>
                                  </p:childTnLst>
                                </p:cTn>
                              </p:par>
                            </p:childTnLst>
                          </p:cTn>
                        </p:par>
                        <p:par>
                          <p:cTn id="22" fill="hold">
                            <p:stCondLst>
                              <p:cond delay="3000"/>
                            </p:stCondLst>
                            <p:childTnLst>
                              <p:par>
                                <p:cTn id="23" presetID="1" presetClass="entr" presetSubtype="0" fill="hold" nodeType="afterEffect">
                                  <p:stCondLst>
                                    <p:cond delay="0"/>
                                  </p:stCondLst>
                                  <p:childTnLst>
                                    <p:set>
                                      <p:cBhvr>
                                        <p:cTn id="24" dur="1" fill="hold">
                                          <p:stCondLst>
                                            <p:cond delay="499"/>
                                          </p:stCondLst>
                                        </p:cTn>
                                        <p:tgtEl>
                                          <p:spTgt spid="11"/>
                                        </p:tgtEl>
                                        <p:attrNameLst>
                                          <p:attrName>style.visibility</p:attrName>
                                        </p:attrNameLst>
                                      </p:cBhvr>
                                      <p:to>
                                        <p:strVal val="visible"/>
                                      </p:to>
                                    </p:set>
                                  </p:childTnLst>
                                </p:cTn>
                              </p:par>
                            </p:childTnLst>
                          </p:cTn>
                        </p:par>
                        <p:par>
                          <p:cTn id="25" fill="hold">
                            <p:stCondLst>
                              <p:cond delay="3500"/>
                            </p:stCondLst>
                            <p:childTnLst>
                              <p:par>
                                <p:cTn id="26" presetID="1" presetClass="entr" presetSubtype="0" fill="hold" nodeType="afterEffect">
                                  <p:stCondLst>
                                    <p:cond delay="0"/>
                                  </p:stCondLst>
                                  <p:childTnLst>
                                    <p:set>
                                      <p:cBhvr>
                                        <p:cTn id="27" dur="1" fill="hold">
                                          <p:stCondLst>
                                            <p:cond delay="499"/>
                                          </p:stCondLst>
                                        </p:cTn>
                                        <p:tgtEl>
                                          <p:spTgt spid="12"/>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nodeType="afterEffect">
                                  <p:stCondLst>
                                    <p:cond delay="0"/>
                                  </p:stCondLst>
                                  <p:childTnLst>
                                    <p:set>
                                      <p:cBhvr>
                                        <p:cTn id="30" dur="1" fill="hold">
                                          <p:stCondLst>
                                            <p:cond delay="499"/>
                                          </p:stCondLst>
                                        </p:cTn>
                                        <p:tgtEl>
                                          <p:spTgt spid="61"/>
                                        </p:tgtEl>
                                        <p:attrNameLst>
                                          <p:attrName>style.visibility</p:attrName>
                                        </p:attrNameLst>
                                      </p:cBhvr>
                                      <p:to>
                                        <p:strVal val="visible"/>
                                      </p:to>
                                    </p:set>
                                  </p:childTnLst>
                                </p:cTn>
                              </p:par>
                            </p:childTnLst>
                          </p:cTn>
                        </p:par>
                        <p:par>
                          <p:cTn id="31" fill="hold">
                            <p:stCondLst>
                              <p:cond delay="4500"/>
                            </p:stCondLst>
                            <p:childTnLst>
                              <p:par>
                                <p:cTn id="32" presetID="1" presetClass="entr" presetSubtype="0" fill="hold" nodeType="afterEffect">
                                  <p:stCondLst>
                                    <p:cond delay="0"/>
                                  </p:stCondLst>
                                  <p:childTnLst>
                                    <p:set>
                                      <p:cBhvr>
                                        <p:cTn id="33" dur="1" fill="hold">
                                          <p:stCondLst>
                                            <p:cond delay="499"/>
                                          </p:stCondLst>
                                        </p:cTn>
                                        <p:tgtEl>
                                          <p:spTgt spid="60"/>
                                        </p:tgtEl>
                                        <p:attrNameLst>
                                          <p:attrName>style.visibility</p:attrName>
                                        </p:attrNameLst>
                                      </p:cBhvr>
                                      <p:to>
                                        <p:strVal val="visible"/>
                                      </p:to>
                                    </p:set>
                                  </p:childTnLst>
                                </p:cTn>
                              </p:par>
                            </p:childTnLst>
                          </p:cTn>
                        </p:par>
                        <p:par>
                          <p:cTn id="34" fill="hold">
                            <p:stCondLst>
                              <p:cond delay="5000"/>
                            </p:stCondLst>
                            <p:childTnLst>
                              <p:par>
                                <p:cTn id="35" presetID="1" presetClass="entr" presetSubtype="0" fill="hold" nodeType="afterEffect">
                                  <p:stCondLst>
                                    <p:cond delay="0"/>
                                  </p:stCondLst>
                                  <p:childTnLst>
                                    <p:set>
                                      <p:cBhvr>
                                        <p:cTn id="36" dur="1" fill="hold">
                                          <p:stCondLst>
                                            <p:cond delay="499"/>
                                          </p:stCondLst>
                                        </p:cTn>
                                        <p:tgtEl>
                                          <p:spTgt spid="14"/>
                                        </p:tgtEl>
                                        <p:attrNameLst>
                                          <p:attrName>style.visibility</p:attrName>
                                        </p:attrNameLst>
                                      </p:cBhvr>
                                      <p:to>
                                        <p:strVal val="visible"/>
                                      </p:to>
                                    </p:set>
                                  </p:childTnLst>
                                </p:cTn>
                              </p:par>
                            </p:childTnLst>
                          </p:cTn>
                        </p:par>
                        <p:par>
                          <p:cTn id="37" fill="hold">
                            <p:stCondLst>
                              <p:cond delay="5500"/>
                            </p:stCondLst>
                            <p:childTnLst>
                              <p:par>
                                <p:cTn id="38" presetID="1" presetClass="entr" presetSubtype="0" fill="hold" nodeType="afterEffect">
                                  <p:stCondLst>
                                    <p:cond delay="0"/>
                                  </p:stCondLst>
                                  <p:childTnLst>
                                    <p:set>
                                      <p:cBhvr>
                                        <p:cTn id="39" dur="1" fill="hold">
                                          <p:stCondLst>
                                            <p:cond delay="499"/>
                                          </p:stCondLst>
                                        </p:cTn>
                                        <p:tgtEl>
                                          <p:spTgt spid="13"/>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iterate type="lt">
                                    <p:tmPct val="100000"/>
                                  </p:iterate>
                                  <p:childTnLst>
                                    <p:set>
                                      <p:cBhvr>
                                        <p:cTn id="43" dur="1" fill="hold">
                                          <p:stCondLst>
                                            <p:cond delay="0"/>
                                          </p:stCondLst>
                                        </p:cTn>
                                        <p:tgtEl>
                                          <p:spTgt spid="62"/>
                                        </p:tgtEl>
                                        <p:attrNameLst>
                                          <p:attrName>style.visibility</p:attrName>
                                        </p:attrNameLst>
                                      </p:cBhvr>
                                      <p:to>
                                        <p:strVal val="visible"/>
                                      </p:to>
                                    </p:set>
                                    <p:animEffect transition="in" filter="wipe(left)">
                                      <p:cBhvr>
                                        <p:cTn id="44" dur="75"/>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autoUpdateAnimBg="0"/>
      <p:bldP spid="9" grpId="0" build="p" autoUpdateAnimBg="0"/>
      <p:bldP spid="10" grpId="0" build="p" autoUpdateAnimBg="0"/>
      <p:bldP spid="62" grpId="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1E2206-E8D3-409D-B794-44ADC02314EA}"/>
              </a:ext>
            </a:extLst>
          </p:cNvPr>
          <p:cNvSpPr>
            <a:spLocks noGrp="1"/>
          </p:cNvSpPr>
          <p:nvPr>
            <p:ph type="title"/>
          </p:nvPr>
        </p:nvSpPr>
        <p:spPr>
          <a:xfrm>
            <a:off x="103445" y="87812"/>
            <a:ext cx="7592093" cy="762000"/>
          </a:xfrm>
        </p:spPr>
        <p:txBody>
          <a:bodyPr>
            <a:normAutofit/>
          </a:bodyPr>
          <a:lstStyle/>
          <a:p>
            <a:r>
              <a:rPr lang="zh-CN" altLang="en-US" dirty="0"/>
              <a:t>直接映射高速缓存</a:t>
            </a:r>
          </a:p>
        </p:txBody>
      </p:sp>
      <p:graphicFrame>
        <p:nvGraphicFramePr>
          <p:cNvPr id="5" name="内容占位符 4">
            <a:extLst>
              <a:ext uri="{FF2B5EF4-FFF2-40B4-BE49-F238E27FC236}">
                <a16:creationId xmlns:a16="http://schemas.microsoft.com/office/drawing/2014/main" id="{5099E735-ADB1-4ABF-A28B-8332B670E1E2}"/>
              </a:ext>
            </a:extLst>
          </p:cNvPr>
          <p:cNvGraphicFramePr>
            <a:graphicFrameLocks noGrp="1"/>
          </p:cNvGraphicFramePr>
          <p:nvPr>
            <p:ph idx="1"/>
            <p:extLst>
              <p:ext uri="{D42A27DB-BD31-4B8C-83A1-F6EECF244321}">
                <p14:modId xmlns:p14="http://schemas.microsoft.com/office/powerpoint/2010/main" val="3163874964"/>
              </p:ext>
            </p:extLst>
          </p:nvPr>
        </p:nvGraphicFramePr>
        <p:xfrm>
          <a:off x="5112050" y="359488"/>
          <a:ext cx="3828750" cy="6413826"/>
        </p:xfrm>
        <a:graphic>
          <a:graphicData uri="http://schemas.openxmlformats.org/drawingml/2006/table">
            <a:tbl>
              <a:tblPr firstRow="1" bandRow="1">
                <a:tableStyleId>{5C22544A-7EE6-4342-B048-85BDC9FD1C3A}</a:tableStyleId>
              </a:tblPr>
              <a:tblGrid>
                <a:gridCol w="765750">
                  <a:extLst>
                    <a:ext uri="{9D8B030D-6E8A-4147-A177-3AD203B41FA5}">
                      <a16:colId xmlns:a16="http://schemas.microsoft.com/office/drawing/2014/main" val="3168950370"/>
                    </a:ext>
                  </a:extLst>
                </a:gridCol>
                <a:gridCol w="765750">
                  <a:extLst>
                    <a:ext uri="{9D8B030D-6E8A-4147-A177-3AD203B41FA5}">
                      <a16:colId xmlns:a16="http://schemas.microsoft.com/office/drawing/2014/main" val="2570281713"/>
                    </a:ext>
                  </a:extLst>
                </a:gridCol>
                <a:gridCol w="765750">
                  <a:extLst>
                    <a:ext uri="{9D8B030D-6E8A-4147-A177-3AD203B41FA5}">
                      <a16:colId xmlns:a16="http://schemas.microsoft.com/office/drawing/2014/main" val="1140619419"/>
                    </a:ext>
                  </a:extLst>
                </a:gridCol>
                <a:gridCol w="765750">
                  <a:extLst>
                    <a:ext uri="{9D8B030D-6E8A-4147-A177-3AD203B41FA5}">
                      <a16:colId xmlns:a16="http://schemas.microsoft.com/office/drawing/2014/main" val="2541326686"/>
                    </a:ext>
                  </a:extLst>
                </a:gridCol>
                <a:gridCol w="765750">
                  <a:extLst>
                    <a:ext uri="{9D8B030D-6E8A-4147-A177-3AD203B41FA5}">
                      <a16:colId xmlns:a16="http://schemas.microsoft.com/office/drawing/2014/main" val="181298146"/>
                    </a:ext>
                  </a:extLst>
                </a:gridCol>
              </a:tblGrid>
              <a:tr h="290916">
                <a:tc rowSpan="2">
                  <a:txBody>
                    <a:bodyPr/>
                    <a:lstStyle/>
                    <a:p>
                      <a:pPr algn="ctr"/>
                      <a:r>
                        <a:rPr lang="zh-CN" altLang="en-US" sz="1600" dirty="0">
                          <a:solidFill>
                            <a:schemeClr val="tx1"/>
                          </a:solidFill>
                          <a:latin typeface="Times New Roman" panose="02020603050405020304" pitchFamily="18" charset="0"/>
                          <a:cs typeface="Times New Roman" panose="02020603050405020304" pitchFamily="18" charset="0"/>
                        </a:rPr>
                        <a:t>地址</a:t>
                      </a:r>
                      <a:endParaRPr lang="en-US" altLang="zh-CN" sz="1600" dirty="0">
                        <a:solidFill>
                          <a:schemeClr val="tx1"/>
                        </a:solidFill>
                        <a:latin typeface="Times New Roman" panose="02020603050405020304" pitchFamily="18" charset="0"/>
                        <a:cs typeface="Times New Roman" panose="02020603050405020304" pitchFamily="18" charset="0"/>
                      </a:endParaRPr>
                    </a:p>
                    <a:p>
                      <a:pPr algn="ctr"/>
                      <a:r>
                        <a:rPr lang="en-US" altLang="zh-CN" sz="1600" dirty="0">
                          <a:solidFill>
                            <a:schemeClr val="tx1"/>
                          </a:solidFill>
                          <a:latin typeface="Times New Roman" panose="02020603050405020304" pitchFamily="18" charset="0"/>
                          <a:cs typeface="Times New Roman" panose="02020603050405020304" pitchFamily="18" charset="0"/>
                        </a:rPr>
                        <a:t>(</a:t>
                      </a:r>
                      <a:r>
                        <a:rPr lang="zh-CN" altLang="en-US" sz="1600" dirty="0">
                          <a:solidFill>
                            <a:schemeClr val="tx1"/>
                          </a:solidFill>
                          <a:latin typeface="Times New Roman" panose="02020603050405020304" pitchFamily="18" charset="0"/>
                          <a:cs typeface="Times New Roman" panose="02020603050405020304" pitchFamily="18" charset="0"/>
                        </a:rPr>
                        <a:t>十进制</a:t>
                      </a:r>
                      <a:r>
                        <a:rPr lang="en-US" altLang="zh-CN" sz="1600" dirty="0">
                          <a:solidFill>
                            <a:schemeClr val="tx1"/>
                          </a:solidFill>
                          <a:latin typeface="Times New Roman" panose="02020603050405020304" pitchFamily="18" charset="0"/>
                          <a:cs typeface="Times New Roman" panose="02020603050405020304" pitchFamily="18" charset="0"/>
                        </a:rPr>
                        <a:t>)</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gridSpan="3">
                  <a:txBody>
                    <a:bodyPr/>
                    <a:lstStyle/>
                    <a:p>
                      <a:pPr algn="ctr"/>
                      <a:r>
                        <a:rPr lang="zh-CN" altLang="en-US" sz="1600" dirty="0">
                          <a:solidFill>
                            <a:schemeClr val="tx1"/>
                          </a:solidFill>
                          <a:latin typeface="Times New Roman" panose="02020603050405020304" pitchFamily="18" charset="0"/>
                          <a:cs typeface="Times New Roman" panose="02020603050405020304" pitchFamily="18" charset="0"/>
                        </a:rPr>
                        <a:t>地址位</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zh-CN" altLang="en-US" dirty="0"/>
                    </a:p>
                  </a:txBody>
                  <a:tcPr/>
                </a:tc>
                <a:tc hMerge="1">
                  <a:txBody>
                    <a:bodyPr/>
                    <a:lstStyle/>
                    <a:p>
                      <a:endParaRPr lang="zh-CN" altLang="en-US" dirty="0"/>
                    </a:p>
                  </a:txBody>
                  <a:tcPr/>
                </a:tc>
                <a:tc rowSpan="2">
                  <a:txBody>
                    <a:bodyPr/>
                    <a:lstStyle/>
                    <a:p>
                      <a:pPr algn="ctr"/>
                      <a:r>
                        <a:rPr lang="zh-CN" altLang="en-US" sz="1600" dirty="0">
                          <a:solidFill>
                            <a:schemeClr val="tx1"/>
                          </a:solidFill>
                          <a:latin typeface="Times New Roman" panose="02020603050405020304" pitchFamily="18" charset="0"/>
                          <a:cs typeface="Times New Roman" panose="02020603050405020304" pitchFamily="18" charset="0"/>
                        </a:rPr>
                        <a:t>块号</a:t>
                      </a:r>
                      <a:endParaRPr lang="en-US" altLang="zh-CN" sz="1600" dirty="0">
                        <a:solidFill>
                          <a:schemeClr val="tx1"/>
                        </a:solidFill>
                        <a:latin typeface="Times New Roman" panose="02020603050405020304" pitchFamily="18" charset="0"/>
                        <a:cs typeface="Times New Roman" panose="02020603050405020304" pitchFamily="18" charset="0"/>
                      </a:endParaRPr>
                    </a:p>
                    <a:p>
                      <a:pPr algn="ctr"/>
                      <a:r>
                        <a:rPr lang="en-US" altLang="zh-CN" sz="1600" dirty="0">
                          <a:solidFill>
                            <a:schemeClr val="tx1"/>
                          </a:solidFill>
                          <a:latin typeface="Times New Roman" panose="02020603050405020304" pitchFamily="18" charset="0"/>
                          <a:cs typeface="Times New Roman" panose="02020603050405020304" pitchFamily="18" charset="0"/>
                        </a:rPr>
                        <a:t>(</a:t>
                      </a:r>
                      <a:r>
                        <a:rPr lang="zh-CN" altLang="en-US" sz="1600" dirty="0">
                          <a:solidFill>
                            <a:schemeClr val="tx1"/>
                          </a:solidFill>
                          <a:latin typeface="Times New Roman" panose="02020603050405020304" pitchFamily="18" charset="0"/>
                          <a:cs typeface="Times New Roman" panose="02020603050405020304" pitchFamily="18" charset="0"/>
                        </a:rPr>
                        <a:t>十进制）</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20620356"/>
                  </a:ext>
                </a:extLst>
              </a:tr>
              <a:tr h="714066">
                <a:tc vMerge="1">
                  <a:txBody>
                    <a:bodyPr/>
                    <a:lstStyle/>
                    <a:p>
                      <a:endParaRPr lang="zh-CN" altLang="en-US" dirty="0"/>
                    </a:p>
                  </a:txBody>
                  <a:tcPr/>
                </a:tc>
                <a:tc>
                  <a:txBody>
                    <a:bodyPr/>
                    <a:lstStyle/>
                    <a:p>
                      <a:pPr algn="ctr"/>
                      <a:r>
                        <a:rPr lang="zh-CN" altLang="en-US" sz="1600" dirty="0">
                          <a:solidFill>
                            <a:schemeClr val="tx1"/>
                          </a:solidFill>
                          <a:latin typeface="Times New Roman" panose="02020603050405020304" pitchFamily="18" charset="0"/>
                          <a:cs typeface="Times New Roman" panose="02020603050405020304" pitchFamily="18" charset="0"/>
                        </a:rPr>
                        <a:t>标记 </a:t>
                      </a:r>
                      <a:r>
                        <a:rPr lang="en-US" altLang="zh-CN" sz="1600" dirty="0">
                          <a:solidFill>
                            <a:schemeClr val="tx1"/>
                          </a:solidFill>
                          <a:latin typeface="Times New Roman" panose="02020603050405020304" pitchFamily="18" charset="0"/>
                          <a:cs typeface="Times New Roman" panose="02020603050405020304" pitchFamily="18" charset="0"/>
                        </a:rPr>
                        <a:t>(t=1)</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zh-CN" altLang="en-US" sz="1600" dirty="0">
                          <a:solidFill>
                            <a:schemeClr val="tx1"/>
                          </a:solidFill>
                          <a:latin typeface="Times New Roman" panose="02020603050405020304" pitchFamily="18" charset="0"/>
                          <a:cs typeface="Times New Roman" panose="02020603050405020304" pitchFamily="18" charset="0"/>
                        </a:rPr>
                        <a:t>索引</a:t>
                      </a:r>
                      <a:endParaRPr lang="en-US" altLang="zh-CN" sz="1600" dirty="0">
                        <a:solidFill>
                          <a:schemeClr val="tx1"/>
                        </a:solidFill>
                        <a:latin typeface="Times New Roman" panose="02020603050405020304" pitchFamily="18" charset="0"/>
                        <a:cs typeface="Times New Roman" panose="02020603050405020304" pitchFamily="18" charset="0"/>
                      </a:endParaRPr>
                    </a:p>
                    <a:p>
                      <a:pPr algn="ctr"/>
                      <a:r>
                        <a:rPr lang="en-US" altLang="zh-CN" sz="1600" dirty="0">
                          <a:solidFill>
                            <a:schemeClr val="tx1"/>
                          </a:solidFill>
                          <a:latin typeface="Times New Roman" panose="02020603050405020304" pitchFamily="18" charset="0"/>
                          <a:cs typeface="Times New Roman" panose="02020603050405020304" pitchFamily="18" charset="0"/>
                        </a:rPr>
                        <a:t>(s=2)</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zh-CN" altLang="en-US" sz="1600" dirty="0">
                          <a:solidFill>
                            <a:schemeClr val="tx1"/>
                          </a:solidFill>
                          <a:latin typeface="Times New Roman" panose="02020603050405020304" pitchFamily="18" charset="0"/>
                          <a:cs typeface="Times New Roman" panose="02020603050405020304" pitchFamily="18" charset="0"/>
                        </a:rPr>
                        <a:t>偏移</a:t>
                      </a:r>
                      <a:endParaRPr lang="en-US" altLang="zh-CN" sz="1600" dirty="0">
                        <a:solidFill>
                          <a:schemeClr val="tx1"/>
                        </a:solidFill>
                        <a:latin typeface="Times New Roman" panose="02020603050405020304" pitchFamily="18" charset="0"/>
                        <a:cs typeface="Times New Roman" panose="02020603050405020304" pitchFamily="18" charset="0"/>
                      </a:endParaRPr>
                    </a:p>
                    <a:p>
                      <a:pPr algn="ctr"/>
                      <a:r>
                        <a:rPr lang="en-US" altLang="zh-CN" sz="1600" dirty="0">
                          <a:solidFill>
                            <a:schemeClr val="tx1"/>
                          </a:solidFill>
                          <a:latin typeface="Times New Roman" panose="02020603050405020304" pitchFamily="18" charset="0"/>
                          <a:cs typeface="Times New Roman" panose="02020603050405020304" pitchFamily="18" charset="0"/>
                        </a:rPr>
                        <a:t>(b=1)</a:t>
                      </a:r>
                      <a:endParaRPr lang="zh-CN" altLang="en-US" sz="1600" dirty="0">
                        <a:solidFill>
                          <a:schemeClr val="tx1"/>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zh-CN" altLang="en-US" dirty="0"/>
                    </a:p>
                  </a:txBody>
                  <a:tcPr/>
                </a:tc>
                <a:extLst>
                  <a:ext uri="{0D108BD9-81ED-4DB2-BD59-A6C34878D82A}">
                    <a16:rowId xmlns:a16="http://schemas.microsoft.com/office/drawing/2014/main" val="2005941594"/>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00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51041040"/>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00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16544833"/>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2</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01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36446658"/>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3</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01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48711254"/>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4</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10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2</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221830"/>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5</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10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2</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3214950"/>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6</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11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3</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475094"/>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7</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11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3</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200707"/>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8</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00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4</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8774046"/>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9</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endPar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00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4</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35692446"/>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10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endPar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01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5</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26640115"/>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11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endPar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01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5</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67374656"/>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12</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endPar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10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6</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13565433"/>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13</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endPar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10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6</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40661004"/>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14</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endPar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11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0</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7</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01221294"/>
                  </a:ext>
                </a:extLst>
              </a:tr>
              <a:tr h="290916">
                <a:tc>
                  <a:txBody>
                    <a:bodyPr/>
                    <a:lstStyle/>
                    <a:p>
                      <a:pPr algn="ctr"/>
                      <a:r>
                        <a:rPr lang="en-US" altLang="zh-CN" sz="1600" dirty="0">
                          <a:latin typeface="Times New Roman" panose="02020603050405020304" pitchFamily="18" charset="0"/>
                          <a:cs typeface="Times New Roman" panose="02020603050405020304" pitchFamily="18" charset="0"/>
                        </a:rPr>
                        <a:t>15</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endParaRPr kumimoji="0" lang="zh-CN"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altLang="zh-CN" sz="1600" dirty="0">
                          <a:latin typeface="Times New Roman" panose="02020603050405020304" pitchFamily="18" charset="0"/>
                          <a:cs typeface="Times New Roman" panose="02020603050405020304" pitchFamily="18" charset="0"/>
                        </a:rPr>
                        <a:t>11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altLang="zh-CN" sz="1600" dirty="0">
                          <a:latin typeface="Times New Roman" panose="02020603050405020304" pitchFamily="18" charset="0"/>
                          <a:cs typeface="Times New Roman" panose="02020603050405020304" pitchFamily="18" charset="0"/>
                        </a:rPr>
                        <a:t>1</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CN" sz="1600" dirty="0">
                          <a:latin typeface="Times New Roman" panose="02020603050405020304" pitchFamily="18" charset="0"/>
                          <a:cs typeface="Times New Roman" panose="02020603050405020304" pitchFamily="18" charset="0"/>
                        </a:rPr>
                        <a:t>7</a:t>
                      </a:r>
                      <a:endParaRPr lang="zh-CN" altLang="en-US" sz="16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54693704"/>
                  </a:ext>
                </a:extLst>
              </a:tr>
            </a:tbl>
          </a:graphicData>
        </a:graphic>
      </p:graphicFrame>
      <p:sp>
        <p:nvSpPr>
          <p:cNvPr id="51" name="内容占位符 2">
            <a:extLst>
              <a:ext uri="{FF2B5EF4-FFF2-40B4-BE49-F238E27FC236}">
                <a16:creationId xmlns:a16="http://schemas.microsoft.com/office/drawing/2014/main" id="{FB542025-AF75-400A-AA4F-4554A49C1DB2}"/>
              </a:ext>
            </a:extLst>
          </p:cNvPr>
          <p:cNvSpPr txBox="1">
            <a:spLocks/>
          </p:cNvSpPr>
          <p:nvPr/>
        </p:nvSpPr>
        <p:spPr>
          <a:xfrm>
            <a:off x="103445" y="1144006"/>
            <a:ext cx="4906888" cy="5616302"/>
          </a:xfrm>
          <a:prstGeom prst="rect">
            <a:avLst/>
          </a:prstGeom>
        </p:spPr>
        <p:txBody>
          <a:bodyPr vert="horz" lIns="91440" tIns="45720" rIns="91440" bIns="45720" rtlCol="0">
            <a:normAutofit/>
          </a:bodyPr>
          <a:lstStyle>
            <a:lvl1pPr marL="257108" indent="-257108" algn="l" defTabSz="685622" rtl="0" eaLnBrk="1" latinLnBrk="0" hangingPunct="1">
              <a:spcBef>
                <a:spcPct val="20000"/>
              </a:spcBef>
              <a:buFont typeface="Arial" panose="020B0604020202020204" pitchFamily="34" charset="0"/>
              <a:buChar char="•"/>
              <a:defRPr sz="2399" kern="1200">
                <a:solidFill>
                  <a:schemeClr val="tx1"/>
                </a:solidFill>
                <a:latin typeface="Times New Roman" panose="02020603050405020304" pitchFamily="18" charset="0"/>
                <a:ea typeface="+mn-ea"/>
                <a:cs typeface="Times New Roman" panose="02020603050405020304" pitchFamily="18" charset="0"/>
              </a:defRPr>
            </a:lvl1pPr>
            <a:lvl2pPr marL="557068" indent="-214257" algn="l" defTabSz="685622" rtl="0" eaLnBrk="1" latinLnBrk="0" hangingPunct="1">
              <a:spcBef>
                <a:spcPct val="20000"/>
              </a:spcBef>
              <a:buFont typeface="Arial" panose="020B0604020202020204" pitchFamily="34" charset="0"/>
              <a:buChar char="–"/>
              <a:defRPr sz="2099" kern="1200">
                <a:solidFill>
                  <a:schemeClr val="tx1"/>
                </a:solidFill>
                <a:latin typeface="Times New Roman" panose="02020603050405020304" pitchFamily="18" charset="0"/>
                <a:ea typeface="+mn-ea"/>
                <a:cs typeface="Times New Roman" panose="02020603050405020304" pitchFamily="18" charset="0"/>
              </a:defRPr>
            </a:lvl2pPr>
            <a:lvl3pPr marL="857028" indent="-171406" algn="l" defTabSz="685622" rtl="0" eaLnBrk="1" latinLnBrk="0" hangingPunct="1">
              <a:spcBef>
                <a:spcPct val="200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3pPr>
            <a:lvl4pPr marL="1199840" indent="-171406" algn="l" defTabSz="685622" rtl="0" eaLnBrk="1" latinLnBrk="0" hangingPunct="1">
              <a:spcBef>
                <a:spcPct val="20000"/>
              </a:spcBef>
              <a:buFont typeface="Arial" panose="020B0604020202020204" pitchFamily="34" charset="0"/>
              <a:buChar char="–"/>
              <a:defRPr sz="1500" kern="1200">
                <a:solidFill>
                  <a:schemeClr val="tx1"/>
                </a:solidFill>
                <a:latin typeface="Times New Roman" panose="02020603050405020304" pitchFamily="18" charset="0"/>
                <a:ea typeface="+mn-ea"/>
                <a:cs typeface="Times New Roman" panose="02020603050405020304" pitchFamily="18" charset="0"/>
              </a:defRPr>
            </a:lvl4pPr>
            <a:lvl5pPr marL="1542652" indent="-171406" algn="l" defTabSz="685622" rtl="0" eaLnBrk="1" latinLnBrk="0" hangingPunct="1">
              <a:spcBef>
                <a:spcPct val="20000"/>
              </a:spcBef>
              <a:buFont typeface="Arial" panose="020B0604020202020204" pitchFamily="34" charset="0"/>
              <a:buChar char="»"/>
              <a:defRPr sz="1500" kern="1200">
                <a:solidFill>
                  <a:schemeClr val="tx1"/>
                </a:solidFill>
                <a:latin typeface="Times New Roman" panose="02020603050405020304" pitchFamily="18" charset="0"/>
                <a:ea typeface="+mn-ea"/>
                <a:cs typeface="Times New Roman" panose="02020603050405020304" pitchFamily="18" charset="0"/>
              </a:defRPr>
            </a:lvl5pPr>
            <a:lvl6pPr marL="1885463" indent="-171406" algn="l" defTabSz="685622"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274" indent="-171406" algn="l" defTabSz="685622"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085" indent="-171406" algn="l" defTabSz="685622"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3897" indent="-171406" algn="l" defTabSz="685622"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zh-CN" altLang="en-US" dirty="0"/>
              <a:t>假设直接映射高速缓存</a:t>
            </a:r>
            <a:r>
              <a:rPr lang="en-US" altLang="zh-CN" dirty="0"/>
              <a:t>(</a:t>
            </a:r>
            <a:r>
              <a:rPr lang="en-US" altLang="zh-CN" i="1" dirty="0" err="1"/>
              <a:t>S</a:t>
            </a:r>
            <a:r>
              <a:rPr lang="en-US" altLang="zh-CN" dirty="0" err="1"/>
              <a:t>,</a:t>
            </a:r>
            <a:r>
              <a:rPr lang="en-US" altLang="zh-CN" i="1" dirty="0" err="1"/>
              <a:t>E</a:t>
            </a:r>
            <a:r>
              <a:rPr lang="en-US" altLang="zh-CN" dirty="0" err="1"/>
              <a:t>,</a:t>
            </a:r>
            <a:r>
              <a:rPr lang="en-US" altLang="zh-CN" i="1" dirty="0" err="1"/>
              <a:t>B</a:t>
            </a:r>
            <a:r>
              <a:rPr lang="en-US" altLang="zh-CN" dirty="0" err="1"/>
              <a:t>,</a:t>
            </a:r>
            <a:r>
              <a:rPr lang="en-US" altLang="zh-CN" i="1" dirty="0" err="1"/>
              <a:t>m</a:t>
            </a:r>
            <a:r>
              <a:rPr lang="en-US" altLang="zh-CN" dirty="0"/>
              <a:t>)=(4,1,2,4)</a:t>
            </a:r>
            <a:r>
              <a:rPr lang="zh-CN" altLang="en-US" dirty="0"/>
              <a:t>：</a:t>
            </a:r>
            <a:endParaRPr lang="en-US" altLang="zh-CN" dirty="0"/>
          </a:p>
          <a:p>
            <a:pPr lvl="1"/>
            <a:r>
              <a:rPr lang="zh-CN" altLang="en-US" dirty="0"/>
              <a:t>高速缓存有</a:t>
            </a:r>
            <a:r>
              <a:rPr lang="en-US" altLang="zh-CN" dirty="0"/>
              <a:t>4</a:t>
            </a:r>
            <a:r>
              <a:rPr lang="zh-CN" altLang="en-US" dirty="0"/>
              <a:t>个组</a:t>
            </a:r>
            <a:endParaRPr lang="en-US" altLang="zh-CN" dirty="0"/>
          </a:p>
          <a:p>
            <a:pPr lvl="1"/>
            <a:r>
              <a:rPr lang="zh-CN" altLang="en-US" dirty="0"/>
              <a:t>每组</a:t>
            </a:r>
            <a:r>
              <a:rPr lang="en-US" altLang="zh-CN" dirty="0"/>
              <a:t>1</a:t>
            </a:r>
            <a:r>
              <a:rPr lang="zh-CN" altLang="en-US" dirty="0"/>
              <a:t>行</a:t>
            </a:r>
            <a:endParaRPr lang="en-US" altLang="zh-CN" dirty="0"/>
          </a:p>
          <a:p>
            <a:pPr lvl="1"/>
            <a:r>
              <a:rPr lang="zh-CN" altLang="en-US" dirty="0"/>
              <a:t>每个块</a:t>
            </a:r>
            <a:r>
              <a:rPr lang="en-US" altLang="zh-CN" dirty="0"/>
              <a:t>2</a:t>
            </a:r>
            <a:r>
              <a:rPr lang="zh-CN" altLang="en-US" dirty="0"/>
              <a:t>字节</a:t>
            </a:r>
            <a:endParaRPr lang="en-US" altLang="zh-CN" dirty="0"/>
          </a:p>
          <a:p>
            <a:pPr lvl="1"/>
            <a:r>
              <a:rPr lang="zh-CN" altLang="en-US" dirty="0"/>
              <a:t>地址位是</a:t>
            </a:r>
            <a:r>
              <a:rPr lang="en-US" altLang="zh-CN" dirty="0"/>
              <a:t>4</a:t>
            </a:r>
            <a:r>
              <a:rPr lang="zh-CN" altLang="en-US" dirty="0"/>
              <a:t>位</a:t>
            </a:r>
            <a:endParaRPr lang="en-US" altLang="zh-CN" dirty="0"/>
          </a:p>
          <a:p>
            <a:r>
              <a:rPr lang="zh-CN" altLang="en-US" dirty="0"/>
              <a:t>地址映射</a:t>
            </a:r>
            <a:endParaRPr lang="en-US" altLang="zh-CN" dirty="0"/>
          </a:p>
          <a:p>
            <a:pPr lvl="1"/>
            <a:r>
              <a:rPr lang="zh-CN" altLang="en-US" dirty="0"/>
              <a:t>标记位和索引位连起来唯一标识内存中的每个块</a:t>
            </a:r>
            <a:endParaRPr lang="en-US" altLang="zh-CN" dirty="0"/>
          </a:p>
          <a:p>
            <a:pPr lvl="1"/>
            <a:r>
              <a:rPr lang="zh-CN" altLang="en-US" dirty="0"/>
              <a:t>有</a:t>
            </a:r>
            <a:r>
              <a:rPr lang="en-US" altLang="zh-CN" dirty="0"/>
              <a:t>8</a:t>
            </a:r>
            <a:r>
              <a:rPr lang="zh-CN" altLang="en-US" dirty="0"/>
              <a:t>个内存块，</a:t>
            </a:r>
            <a:r>
              <a:rPr lang="en-US" altLang="zh-CN" dirty="0"/>
              <a:t>4</a:t>
            </a:r>
            <a:r>
              <a:rPr lang="zh-CN" altLang="en-US" dirty="0"/>
              <a:t>个高速缓存组，有相同组索引的多个块映射到一个高速缓存组</a:t>
            </a:r>
            <a:endParaRPr lang="en-US" altLang="zh-CN" dirty="0"/>
          </a:p>
          <a:p>
            <a:pPr lvl="1"/>
            <a:r>
              <a:rPr lang="zh-CN" altLang="en-US" dirty="0"/>
              <a:t>映射到同一个高速缓存组的块由标记唯一地址标识</a:t>
            </a:r>
            <a:endParaRPr lang="en-US" altLang="zh-CN" dirty="0"/>
          </a:p>
        </p:txBody>
      </p:sp>
    </p:spTree>
    <p:extLst>
      <p:ext uri="{BB962C8B-B14F-4D97-AF65-F5344CB8AC3E}">
        <p14:creationId xmlns:p14="http://schemas.microsoft.com/office/powerpoint/2010/main" val="26773308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609940-4C41-9501-EA5B-D1BAC5E5886C}"/>
              </a:ext>
            </a:extLst>
          </p:cNvPr>
          <p:cNvSpPr>
            <a:spLocks noGrp="1"/>
          </p:cNvSpPr>
          <p:nvPr>
            <p:ph type="title"/>
          </p:nvPr>
        </p:nvSpPr>
        <p:spPr/>
        <p:txBody>
          <a:bodyPr/>
          <a:lstStyle/>
          <a:p>
            <a:r>
              <a:rPr kumimoji="1" lang="zh-CN" altLang="en-US" sz="3600" dirty="0">
                <a:solidFill>
                  <a:srgbClr val="1F497D">
                    <a:lumMod val="50000"/>
                  </a:srgbClr>
                </a:solidFill>
                <a:effectLst>
                  <a:outerShdw blurRad="38100" dist="38100" dir="2700000" algn="tl">
                    <a:srgbClr val="C0C0C0"/>
                  </a:outerShdw>
                </a:effectLst>
                <a:latin typeface="楷体_GB2312" pitchFamily="49" charset="-122"/>
                <a:ea typeface="楷体_GB2312" pitchFamily="49" charset="-122"/>
              </a:rPr>
              <a:t>直接映象方式</a:t>
            </a:r>
            <a:endParaRPr lang="zh-CN" altLang="en-US" dirty="0"/>
          </a:p>
        </p:txBody>
      </p:sp>
      <p:sp>
        <p:nvSpPr>
          <p:cNvPr id="116" name="Rectangle 5">
            <a:extLst>
              <a:ext uri="{FF2B5EF4-FFF2-40B4-BE49-F238E27FC236}">
                <a16:creationId xmlns:a16="http://schemas.microsoft.com/office/drawing/2014/main" id="{C52D023C-1463-A153-F619-84498AE0142D}"/>
              </a:ext>
            </a:extLst>
          </p:cNvPr>
          <p:cNvSpPr>
            <a:spLocks noChangeArrowheads="1"/>
          </p:cNvSpPr>
          <p:nvPr/>
        </p:nvSpPr>
        <p:spPr bwMode="auto">
          <a:xfrm>
            <a:off x="7504113" y="3657600"/>
            <a:ext cx="1411287"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字块2</a:t>
            </a:r>
            <a:r>
              <a:rPr kumimoji="1" lang="en-US" altLang="zh-CN" sz="2000" b="0" i="1" baseline="30000">
                <a:solidFill>
                  <a:prstClr val="black"/>
                </a:solidFill>
                <a:latin typeface="Times New Roman" panose="02020603050405020304" pitchFamily="18" charset="0"/>
                <a:ea typeface="宋体" panose="02010600030101010101" pitchFamily="2" charset="-122"/>
              </a:rPr>
              <a:t>c</a:t>
            </a:r>
            <a:r>
              <a:rPr kumimoji="1" lang="en-US" altLang="zh-CN" sz="2000" b="0" baseline="30000">
                <a:solidFill>
                  <a:prstClr val="black"/>
                </a:solidFill>
                <a:latin typeface="Times New Roman" panose="02020603050405020304" pitchFamily="18" charset="0"/>
                <a:ea typeface="宋体" panose="02010600030101010101" pitchFamily="2" charset="-122"/>
              </a:rPr>
              <a:t>+1</a:t>
            </a:r>
            <a:endParaRPr kumimoji="1" lang="zh-CN" altLang="en-US" sz="2000" b="0" baseline="30000">
              <a:solidFill>
                <a:prstClr val="black"/>
              </a:solidFill>
              <a:latin typeface="Times New Roman" panose="02020603050405020304" pitchFamily="18" charset="0"/>
              <a:ea typeface="宋体" panose="02010600030101010101" pitchFamily="2" charset="-122"/>
            </a:endParaRPr>
          </a:p>
        </p:txBody>
      </p:sp>
      <p:sp>
        <p:nvSpPr>
          <p:cNvPr id="117" name="Rectangle 6">
            <a:extLst>
              <a:ext uri="{FF2B5EF4-FFF2-40B4-BE49-F238E27FC236}">
                <a16:creationId xmlns:a16="http://schemas.microsoft.com/office/drawing/2014/main" id="{50EAB62F-403D-1150-1ADE-8E451BE36E5A}"/>
              </a:ext>
            </a:extLst>
          </p:cNvPr>
          <p:cNvSpPr>
            <a:spLocks noChangeArrowheads="1"/>
          </p:cNvSpPr>
          <p:nvPr/>
        </p:nvSpPr>
        <p:spPr bwMode="auto">
          <a:xfrm>
            <a:off x="7427913" y="3311525"/>
            <a:ext cx="1639887"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r>
              <a:rPr kumimoji="1" lang="en-US" altLang="zh-CN" sz="2000" b="0">
                <a:solidFill>
                  <a:prstClr val="black"/>
                </a:solidFill>
                <a:latin typeface="Times New Roman" panose="02020603050405020304" pitchFamily="18" charset="0"/>
                <a:ea typeface="宋体" panose="02010600030101010101" pitchFamily="2" charset="-122"/>
              </a:rPr>
              <a:t>7</a:t>
            </a:r>
            <a:endParaRPr kumimoji="1" lang="zh-CN" altLang="en-US" sz="2000" b="0">
              <a:solidFill>
                <a:prstClr val="black"/>
              </a:solidFill>
              <a:latin typeface="Times New Roman" panose="02020603050405020304" pitchFamily="18" charset="0"/>
              <a:ea typeface="宋体" panose="02010600030101010101" pitchFamily="2" charset="-122"/>
            </a:endParaRPr>
          </a:p>
        </p:txBody>
      </p:sp>
      <p:sp>
        <p:nvSpPr>
          <p:cNvPr id="118" name="Rectangle 7">
            <a:extLst>
              <a:ext uri="{FF2B5EF4-FFF2-40B4-BE49-F238E27FC236}">
                <a16:creationId xmlns:a16="http://schemas.microsoft.com/office/drawing/2014/main" id="{8C0913E1-6C71-C6F1-9C36-509A3D1244CF}"/>
              </a:ext>
            </a:extLst>
          </p:cNvPr>
          <p:cNvSpPr>
            <a:spLocks noChangeArrowheads="1"/>
          </p:cNvSpPr>
          <p:nvPr/>
        </p:nvSpPr>
        <p:spPr bwMode="auto">
          <a:xfrm>
            <a:off x="7504113" y="2987675"/>
            <a:ext cx="1411287" cy="344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endParaRPr kumimoji="1" lang="zh-CN" altLang="en-US" sz="2000" b="0">
              <a:solidFill>
                <a:prstClr val="black"/>
              </a:solidFill>
              <a:latin typeface="Times New Roman" panose="02020603050405020304" pitchFamily="18" charset="0"/>
              <a:ea typeface="宋体" panose="02010600030101010101" pitchFamily="2" charset="-122"/>
            </a:endParaRPr>
          </a:p>
        </p:txBody>
      </p:sp>
      <p:sp>
        <p:nvSpPr>
          <p:cNvPr id="119" name="Rectangle 8">
            <a:extLst>
              <a:ext uri="{FF2B5EF4-FFF2-40B4-BE49-F238E27FC236}">
                <a16:creationId xmlns:a16="http://schemas.microsoft.com/office/drawing/2014/main" id="{A8149BEC-5084-F6A2-5196-6DECEE74D180}"/>
              </a:ext>
            </a:extLst>
          </p:cNvPr>
          <p:cNvSpPr>
            <a:spLocks noChangeArrowheads="1"/>
          </p:cNvSpPr>
          <p:nvPr/>
        </p:nvSpPr>
        <p:spPr bwMode="auto">
          <a:xfrm>
            <a:off x="7504113" y="2624138"/>
            <a:ext cx="1411287"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r>
              <a:rPr kumimoji="1" lang="en-US" altLang="zh-CN" sz="2000" b="0">
                <a:solidFill>
                  <a:prstClr val="black"/>
                </a:solidFill>
                <a:latin typeface="Times New Roman" panose="02020603050405020304" pitchFamily="18" charset="0"/>
                <a:ea typeface="宋体" panose="02010600030101010101" pitchFamily="2" charset="-122"/>
              </a:rPr>
              <a:t>5</a:t>
            </a:r>
            <a:endParaRPr kumimoji="1" lang="zh-CN" altLang="en-US" sz="2000" b="0" baseline="30000">
              <a:solidFill>
                <a:prstClr val="black"/>
              </a:solidFill>
              <a:latin typeface="Times New Roman" panose="02020603050405020304" pitchFamily="18" charset="0"/>
              <a:ea typeface="宋体" panose="02010600030101010101" pitchFamily="2" charset="-122"/>
            </a:endParaRPr>
          </a:p>
        </p:txBody>
      </p:sp>
      <p:sp>
        <p:nvSpPr>
          <p:cNvPr id="120" name="Rectangle 9">
            <a:extLst>
              <a:ext uri="{FF2B5EF4-FFF2-40B4-BE49-F238E27FC236}">
                <a16:creationId xmlns:a16="http://schemas.microsoft.com/office/drawing/2014/main" id="{AF664BC2-A419-F065-EB73-E1895DAF579C}"/>
              </a:ext>
            </a:extLst>
          </p:cNvPr>
          <p:cNvSpPr>
            <a:spLocks noChangeArrowheads="1"/>
          </p:cNvSpPr>
          <p:nvPr/>
        </p:nvSpPr>
        <p:spPr bwMode="auto">
          <a:xfrm>
            <a:off x="7504113" y="2274888"/>
            <a:ext cx="1411287"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字块2</a:t>
            </a:r>
            <a:r>
              <a:rPr kumimoji="1" lang="en-US" altLang="zh-CN" sz="2000" b="0" i="1" baseline="30000">
                <a:solidFill>
                  <a:prstClr val="black"/>
                </a:solidFill>
                <a:latin typeface="Times New Roman" panose="02020603050405020304" pitchFamily="18" charset="0"/>
                <a:ea typeface="宋体" panose="02010600030101010101" pitchFamily="2" charset="-122"/>
              </a:rPr>
              <a:t>c</a:t>
            </a:r>
            <a:endParaRPr kumimoji="1" lang="zh-CN" altLang="en-US" sz="2000" b="0" i="1" baseline="30000">
              <a:solidFill>
                <a:prstClr val="black"/>
              </a:solidFill>
              <a:latin typeface="Times New Roman" panose="02020603050405020304" pitchFamily="18" charset="0"/>
              <a:ea typeface="宋体" panose="02010600030101010101" pitchFamily="2" charset="-122"/>
            </a:endParaRPr>
          </a:p>
        </p:txBody>
      </p:sp>
      <p:sp>
        <p:nvSpPr>
          <p:cNvPr id="121" name="Rectangle 10">
            <a:extLst>
              <a:ext uri="{FF2B5EF4-FFF2-40B4-BE49-F238E27FC236}">
                <a16:creationId xmlns:a16="http://schemas.microsoft.com/office/drawing/2014/main" id="{BEB9A951-CBBE-179E-14A1-A94B7EDBCC33}"/>
              </a:ext>
            </a:extLst>
          </p:cNvPr>
          <p:cNvSpPr>
            <a:spLocks noChangeArrowheads="1"/>
          </p:cNvSpPr>
          <p:nvPr/>
        </p:nvSpPr>
        <p:spPr bwMode="auto">
          <a:xfrm>
            <a:off x="7504113" y="1933575"/>
            <a:ext cx="1411287" cy="344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r>
              <a:rPr kumimoji="1" lang="en-US" altLang="zh-CN" sz="2000" b="0">
                <a:solidFill>
                  <a:prstClr val="black"/>
                </a:solidFill>
                <a:latin typeface="Times New Roman" panose="02020603050405020304" pitchFamily="18" charset="0"/>
                <a:ea typeface="宋体" panose="02010600030101010101" pitchFamily="2" charset="-122"/>
              </a:rPr>
              <a:t>3</a:t>
            </a:r>
          </a:p>
        </p:txBody>
      </p:sp>
      <p:sp>
        <p:nvSpPr>
          <p:cNvPr id="122" name="Rectangle 11">
            <a:extLst>
              <a:ext uri="{FF2B5EF4-FFF2-40B4-BE49-F238E27FC236}">
                <a16:creationId xmlns:a16="http://schemas.microsoft.com/office/drawing/2014/main" id="{BAE7E345-2F37-14E0-6FC5-8E1AE1784872}"/>
              </a:ext>
            </a:extLst>
          </p:cNvPr>
          <p:cNvSpPr>
            <a:spLocks noChangeArrowheads="1"/>
          </p:cNvSpPr>
          <p:nvPr/>
        </p:nvSpPr>
        <p:spPr bwMode="auto">
          <a:xfrm>
            <a:off x="7504113" y="1631950"/>
            <a:ext cx="1411287" cy="319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endParaRPr kumimoji="1" lang="zh-CN" altLang="en-US" sz="1800" b="0">
              <a:solidFill>
                <a:prstClr val="black"/>
              </a:solidFill>
              <a:latin typeface="Times New Roman" panose="02020603050405020304" pitchFamily="18" charset="0"/>
              <a:ea typeface="宋体" panose="02010600030101010101" pitchFamily="2" charset="-122"/>
            </a:endParaRPr>
          </a:p>
        </p:txBody>
      </p:sp>
      <p:sp>
        <p:nvSpPr>
          <p:cNvPr id="123" name="Rectangle 12">
            <a:extLst>
              <a:ext uri="{FF2B5EF4-FFF2-40B4-BE49-F238E27FC236}">
                <a16:creationId xmlns:a16="http://schemas.microsoft.com/office/drawing/2014/main" id="{D3191EB6-E713-3896-7A75-BB1B8033043F}"/>
              </a:ext>
            </a:extLst>
          </p:cNvPr>
          <p:cNvSpPr>
            <a:spLocks noChangeArrowheads="1"/>
          </p:cNvSpPr>
          <p:nvPr/>
        </p:nvSpPr>
        <p:spPr bwMode="auto">
          <a:xfrm>
            <a:off x="7504113" y="1268413"/>
            <a:ext cx="1411287"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字块1</a:t>
            </a:r>
          </a:p>
        </p:txBody>
      </p:sp>
      <p:sp>
        <p:nvSpPr>
          <p:cNvPr id="124" name="Rectangle 13">
            <a:extLst>
              <a:ext uri="{FF2B5EF4-FFF2-40B4-BE49-F238E27FC236}">
                <a16:creationId xmlns:a16="http://schemas.microsoft.com/office/drawing/2014/main" id="{7A83F6B5-CCAE-CC64-F328-95DAFF3161B7}"/>
              </a:ext>
            </a:extLst>
          </p:cNvPr>
          <p:cNvSpPr>
            <a:spLocks noChangeArrowheads="1"/>
          </p:cNvSpPr>
          <p:nvPr/>
        </p:nvSpPr>
        <p:spPr bwMode="auto">
          <a:xfrm>
            <a:off x="7504113" y="922338"/>
            <a:ext cx="1411287" cy="344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字块0</a:t>
            </a:r>
          </a:p>
        </p:txBody>
      </p:sp>
      <p:sp>
        <p:nvSpPr>
          <p:cNvPr id="125" name="Line 14">
            <a:extLst>
              <a:ext uri="{FF2B5EF4-FFF2-40B4-BE49-F238E27FC236}">
                <a16:creationId xmlns:a16="http://schemas.microsoft.com/office/drawing/2014/main" id="{753F01A7-B5BE-F633-EC16-F1E6DE9E800F}"/>
              </a:ext>
            </a:extLst>
          </p:cNvPr>
          <p:cNvSpPr>
            <a:spLocks noChangeShapeType="1"/>
          </p:cNvSpPr>
          <p:nvPr/>
        </p:nvSpPr>
        <p:spPr bwMode="auto">
          <a:xfrm>
            <a:off x="7504113" y="941388"/>
            <a:ext cx="1411287"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6" name="Line 15">
            <a:extLst>
              <a:ext uri="{FF2B5EF4-FFF2-40B4-BE49-F238E27FC236}">
                <a16:creationId xmlns:a16="http://schemas.microsoft.com/office/drawing/2014/main" id="{5C18A40C-D7EE-D786-6449-F165EAF115D0}"/>
              </a:ext>
            </a:extLst>
          </p:cNvPr>
          <p:cNvSpPr>
            <a:spLocks noChangeShapeType="1"/>
          </p:cNvSpPr>
          <p:nvPr/>
        </p:nvSpPr>
        <p:spPr bwMode="auto">
          <a:xfrm>
            <a:off x="7504113" y="1285875"/>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7" name="Line 16">
            <a:extLst>
              <a:ext uri="{FF2B5EF4-FFF2-40B4-BE49-F238E27FC236}">
                <a16:creationId xmlns:a16="http://schemas.microsoft.com/office/drawing/2014/main" id="{C7B593C5-273A-8A08-BCE1-5B887D2CA5F8}"/>
              </a:ext>
            </a:extLst>
          </p:cNvPr>
          <p:cNvSpPr>
            <a:spLocks noChangeShapeType="1"/>
          </p:cNvSpPr>
          <p:nvPr/>
        </p:nvSpPr>
        <p:spPr bwMode="auto">
          <a:xfrm>
            <a:off x="7504113" y="1631950"/>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8" name="Line 17">
            <a:extLst>
              <a:ext uri="{FF2B5EF4-FFF2-40B4-BE49-F238E27FC236}">
                <a16:creationId xmlns:a16="http://schemas.microsoft.com/office/drawing/2014/main" id="{D9DFA31E-87E7-6E51-8272-119D39ACD120}"/>
              </a:ext>
            </a:extLst>
          </p:cNvPr>
          <p:cNvSpPr>
            <a:spLocks noChangeShapeType="1"/>
          </p:cNvSpPr>
          <p:nvPr/>
        </p:nvSpPr>
        <p:spPr bwMode="auto">
          <a:xfrm>
            <a:off x="7473950" y="1963738"/>
            <a:ext cx="1411288"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9" name="Line 18">
            <a:extLst>
              <a:ext uri="{FF2B5EF4-FFF2-40B4-BE49-F238E27FC236}">
                <a16:creationId xmlns:a16="http://schemas.microsoft.com/office/drawing/2014/main" id="{1A7464ED-1D13-AF21-47C0-58893851F367}"/>
              </a:ext>
            </a:extLst>
          </p:cNvPr>
          <p:cNvSpPr>
            <a:spLocks noChangeShapeType="1"/>
          </p:cNvSpPr>
          <p:nvPr/>
        </p:nvSpPr>
        <p:spPr bwMode="auto">
          <a:xfrm>
            <a:off x="7504113" y="2295525"/>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30" name="Line 19">
            <a:extLst>
              <a:ext uri="{FF2B5EF4-FFF2-40B4-BE49-F238E27FC236}">
                <a16:creationId xmlns:a16="http://schemas.microsoft.com/office/drawing/2014/main" id="{D5A9BEA4-C160-5788-9E87-472FC9323B47}"/>
              </a:ext>
            </a:extLst>
          </p:cNvPr>
          <p:cNvSpPr>
            <a:spLocks noChangeShapeType="1"/>
          </p:cNvSpPr>
          <p:nvPr/>
        </p:nvSpPr>
        <p:spPr bwMode="auto">
          <a:xfrm>
            <a:off x="7504113" y="2641600"/>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31" name="Line 20">
            <a:extLst>
              <a:ext uri="{FF2B5EF4-FFF2-40B4-BE49-F238E27FC236}">
                <a16:creationId xmlns:a16="http://schemas.microsoft.com/office/drawing/2014/main" id="{EA7E1D88-F1AD-30F1-D95B-20BEE4A53062}"/>
              </a:ext>
            </a:extLst>
          </p:cNvPr>
          <p:cNvSpPr>
            <a:spLocks noChangeShapeType="1"/>
          </p:cNvSpPr>
          <p:nvPr/>
        </p:nvSpPr>
        <p:spPr bwMode="auto">
          <a:xfrm>
            <a:off x="7504113" y="2987675"/>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32" name="Line 21">
            <a:extLst>
              <a:ext uri="{FF2B5EF4-FFF2-40B4-BE49-F238E27FC236}">
                <a16:creationId xmlns:a16="http://schemas.microsoft.com/office/drawing/2014/main" id="{E90252B2-0FFA-338E-8B93-256996511FAD}"/>
              </a:ext>
            </a:extLst>
          </p:cNvPr>
          <p:cNvSpPr>
            <a:spLocks noChangeShapeType="1"/>
          </p:cNvSpPr>
          <p:nvPr/>
        </p:nvSpPr>
        <p:spPr bwMode="auto">
          <a:xfrm>
            <a:off x="7504113" y="3332163"/>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33" name="Line 22">
            <a:extLst>
              <a:ext uri="{FF2B5EF4-FFF2-40B4-BE49-F238E27FC236}">
                <a16:creationId xmlns:a16="http://schemas.microsoft.com/office/drawing/2014/main" id="{10B17973-F269-FB37-1C24-B5A421F0494F}"/>
              </a:ext>
            </a:extLst>
          </p:cNvPr>
          <p:cNvSpPr>
            <a:spLocks noChangeShapeType="1"/>
          </p:cNvSpPr>
          <p:nvPr/>
        </p:nvSpPr>
        <p:spPr bwMode="auto">
          <a:xfrm>
            <a:off x="7504113" y="3678238"/>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34" name="Line 26">
            <a:extLst>
              <a:ext uri="{FF2B5EF4-FFF2-40B4-BE49-F238E27FC236}">
                <a16:creationId xmlns:a16="http://schemas.microsoft.com/office/drawing/2014/main" id="{5D073EFE-3565-39B8-0F6D-829B676BF9C2}"/>
              </a:ext>
            </a:extLst>
          </p:cNvPr>
          <p:cNvSpPr>
            <a:spLocks noChangeShapeType="1"/>
          </p:cNvSpPr>
          <p:nvPr/>
        </p:nvSpPr>
        <p:spPr bwMode="auto">
          <a:xfrm flipH="1">
            <a:off x="7473950" y="922338"/>
            <a:ext cx="31750" cy="553720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35" name="Line 27">
            <a:extLst>
              <a:ext uri="{FF2B5EF4-FFF2-40B4-BE49-F238E27FC236}">
                <a16:creationId xmlns:a16="http://schemas.microsoft.com/office/drawing/2014/main" id="{B6817385-3CAB-E45A-3562-063FEC8077FF}"/>
              </a:ext>
            </a:extLst>
          </p:cNvPr>
          <p:cNvSpPr>
            <a:spLocks noChangeShapeType="1"/>
          </p:cNvSpPr>
          <p:nvPr/>
        </p:nvSpPr>
        <p:spPr bwMode="auto">
          <a:xfrm flipH="1">
            <a:off x="8888413" y="941388"/>
            <a:ext cx="26987" cy="551815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36" name="Text Box 28">
            <a:extLst>
              <a:ext uri="{FF2B5EF4-FFF2-40B4-BE49-F238E27FC236}">
                <a16:creationId xmlns:a16="http://schemas.microsoft.com/office/drawing/2014/main" id="{5030AD65-0BC7-95D0-3F0E-C88824C6E9E4}"/>
              </a:ext>
            </a:extLst>
          </p:cNvPr>
          <p:cNvSpPr txBox="1">
            <a:spLocks noChangeArrowheads="1"/>
          </p:cNvSpPr>
          <p:nvPr/>
        </p:nvSpPr>
        <p:spPr bwMode="auto">
          <a:xfrm>
            <a:off x="9986963" y="1284288"/>
            <a:ext cx="5492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zh-CN" altLang="en-US" b="0">
                <a:solidFill>
                  <a:srgbClr val="FF3300"/>
                </a:solidFill>
                <a:latin typeface="Times New Roman" panose="02020603050405020304" pitchFamily="18" charset="0"/>
                <a:ea typeface="楷体_GB2312" pitchFamily="49" charset="-122"/>
              </a:rPr>
              <a:t>…</a:t>
            </a:r>
          </a:p>
        </p:txBody>
      </p:sp>
      <p:sp>
        <p:nvSpPr>
          <p:cNvPr id="137" name="Text Box 31">
            <a:extLst>
              <a:ext uri="{FF2B5EF4-FFF2-40B4-BE49-F238E27FC236}">
                <a16:creationId xmlns:a16="http://schemas.microsoft.com/office/drawing/2014/main" id="{57242638-6E0B-9402-C230-E94FF89AAF12}"/>
              </a:ext>
            </a:extLst>
          </p:cNvPr>
          <p:cNvSpPr txBox="1">
            <a:spLocks noChangeArrowheads="1"/>
          </p:cNvSpPr>
          <p:nvPr/>
        </p:nvSpPr>
        <p:spPr bwMode="auto">
          <a:xfrm>
            <a:off x="7678738" y="354013"/>
            <a:ext cx="12065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zh-CN" altLang="en-US" sz="2000" b="0">
                <a:solidFill>
                  <a:srgbClr val="FF3300"/>
                </a:solidFill>
                <a:latin typeface="Times New Roman" panose="02020603050405020304" pitchFamily="18" charset="0"/>
                <a:ea typeface="楷体_GB2312" pitchFamily="49" charset="-122"/>
              </a:rPr>
              <a:t>主存储体</a:t>
            </a:r>
          </a:p>
        </p:txBody>
      </p:sp>
      <p:sp>
        <p:nvSpPr>
          <p:cNvPr id="138" name="Rectangle 32">
            <a:extLst>
              <a:ext uri="{FF2B5EF4-FFF2-40B4-BE49-F238E27FC236}">
                <a16:creationId xmlns:a16="http://schemas.microsoft.com/office/drawing/2014/main" id="{2B86B651-9232-2273-B012-AF84CF298C0F}"/>
              </a:ext>
            </a:extLst>
          </p:cNvPr>
          <p:cNvSpPr>
            <a:spLocks noChangeArrowheads="1"/>
          </p:cNvSpPr>
          <p:nvPr/>
        </p:nvSpPr>
        <p:spPr bwMode="auto">
          <a:xfrm>
            <a:off x="5127625" y="1465263"/>
            <a:ext cx="1336675"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 1</a:t>
            </a:r>
          </a:p>
        </p:txBody>
      </p:sp>
      <p:sp>
        <p:nvSpPr>
          <p:cNvPr id="139" name="Rectangle 33">
            <a:extLst>
              <a:ext uri="{FF2B5EF4-FFF2-40B4-BE49-F238E27FC236}">
                <a16:creationId xmlns:a16="http://schemas.microsoft.com/office/drawing/2014/main" id="{75A9F903-0CD4-D36E-60DE-C18D46E63D04}"/>
              </a:ext>
            </a:extLst>
          </p:cNvPr>
          <p:cNvSpPr>
            <a:spLocks noChangeArrowheads="1"/>
          </p:cNvSpPr>
          <p:nvPr/>
        </p:nvSpPr>
        <p:spPr bwMode="auto">
          <a:xfrm>
            <a:off x="4384675" y="1465263"/>
            <a:ext cx="742950"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900" b="0">
                <a:solidFill>
                  <a:prstClr val="black"/>
                </a:solidFill>
                <a:latin typeface="Times New Roman" panose="02020603050405020304" pitchFamily="18" charset="0"/>
                <a:ea typeface="宋体" panose="02010600030101010101" pitchFamily="2" charset="-122"/>
              </a:rPr>
              <a:t> </a:t>
            </a:r>
            <a:r>
              <a:rPr kumimoji="1" lang="zh-CN" altLang="en-US" sz="2000" b="0">
                <a:solidFill>
                  <a:prstClr val="black"/>
                </a:solidFill>
                <a:latin typeface="Times New Roman" panose="02020603050405020304" pitchFamily="18" charset="0"/>
                <a:ea typeface="宋体" panose="02010600030101010101" pitchFamily="2" charset="-122"/>
              </a:rPr>
              <a:t>标记</a:t>
            </a:r>
          </a:p>
        </p:txBody>
      </p:sp>
      <p:sp>
        <p:nvSpPr>
          <p:cNvPr id="140" name="Rectangle 34">
            <a:extLst>
              <a:ext uri="{FF2B5EF4-FFF2-40B4-BE49-F238E27FC236}">
                <a16:creationId xmlns:a16="http://schemas.microsoft.com/office/drawing/2014/main" id="{CC0D2BF1-8790-2470-A968-EF0CA5D0D9DF}"/>
              </a:ext>
            </a:extLst>
          </p:cNvPr>
          <p:cNvSpPr>
            <a:spLocks noChangeArrowheads="1"/>
          </p:cNvSpPr>
          <p:nvPr/>
        </p:nvSpPr>
        <p:spPr bwMode="auto">
          <a:xfrm>
            <a:off x="5127625" y="1119188"/>
            <a:ext cx="1336675"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 0</a:t>
            </a:r>
          </a:p>
        </p:txBody>
      </p:sp>
      <p:sp>
        <p:nvSpPr>
          <p:cNvPr id="141" name="Rectangle 35">
            <a:extLst>
              <a:ext uri="{FF2B5EF4-FFF2-40B4-BE49-F238E27FC236}">
                <a16:creationId xmlns:a16="http://schemas.microsoft.com/office/drawing/2014/main" id="{AEDF4E87-BD75-5DED-3445-3AFE00D737E3}"/>
              </a:ext>
            </a:extLst>
          </p:cNvPr>
          <p:cNvSpPr>
            <a:spLocks noChangeArrowheads="1"/>
          </p:cNvSpPr>
          <p:nvPr/>
        </p:nvSpPr>
        <p:spPr bwMode="auto">
          <a:xfrm>
            <a:off x="4384675" y="1119188"/>
            <a:ext cx="742950"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900" b="0">
                <a:solidFill>
                  <a:prstClr val="black"/>
                </a:solidFill>
                <a:latin typeface="Times New Roman" panose="02020603050405020304" pitchFamily="18" charset="0"/>
                <a:ea typeface="宋体" panose="02010600030101010101" pitchFamily="2" charset="-122"/>
              </a:rPr>
              <a:t> </a:t>
            </a:r>
            <a:r>
              <a:rPr kumimoji="1" lang="zh-CN" altLang="en-US" sz="2000" b="0">
                <a:solidFill>
                  <a:prstClr val="black"/>
                </a:solidFill>
                <a:latin typeface="Times New Roman" panose="02020603050405020304" pitchFamily="18" charset="0"/>
                <a:ea typeface="宋体" panose="02010600030101010101" pitchFamily="2" charset="-122"/>
              </a:rPr>
              <a:t>标记</a:t>
            </a:r>
          </a:p>
        </p:txBody>
      </p:sp>
      <p:sp>
        <p:nvSpPr>
          <p:cNvPr id="142" name="Line 36">
            <a:extLst>
              <a:ext uri="{FF2B5EF4-FFF2-40B4-BE49-F238E27FC236}">
                <a16:creationId xmlns:a16="http://schemas.microsoft.com/office/drawing/2014/main" id="{972D5E3C-8140-9EDF-D5A4-90D593160A03}"/>
              </a:ext>
            </a:extLst>
          </p:cNvPr>
          <p:cNvSpPr>
            <a:spLocks noChangeShapeType="1"/>
          </p:cNvSpPr>
          <p:nvPr/>
        </p:nvSpPr>
        <p:spPr bwMode="auto">
          <a:xfrm>
            <a:off x="4384675" y="1139825"/>
            <a:ext cx="2079625"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3" name="Line 37">
            <a:extLst>
              <a:ext uri="{FF2B5EF4-FFF2-40B4-BE49-F238E27FC236}">
                <a16:creationId xmlns:a16="http://schemas.microsoft.com/office/drawing/2014/main" id="{17903A83-C84D-0A99-5FD2-E847723D6F01}"/>
              </a:ext>
            </a:extLst>
          </p:cNvPr>
          <p:cNvSpPr>
            <a:spLocks noChangeShapeType="1"/>
          </p:cNvSpPr>
          <p:nvPr/>
        </p:nvSpPr>
        <p:spPr bwMode="auto">
          <a:xfrm>
            <a:off x="4384675" y="1485900"/>
            <a:ext cx="2079625"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4" name="Line 38">
            <a:extLst>
              <a:ext uri="{FF2B5EF4-FFF2-40B4-BE49-F238E27FC236}">
                <a16:creationId xmlns:a16="http://schemas.microsoft.com/office/drawing/2014/main" id="{0B922812-E7AA-CA88-7EEE-C89D18632641}"/>
              </a:ext>
            </a:extLst>
          </p:cNvPr>
          <p:cNvSpPr>
            <a:spLocks noChangeShapeType="1"/>
          </p:cNvSpPr>
          <p:nvPr/>
        </p:nvSpPr>
        <p:spPr bwMode="auto">
          <a:xfrm>
            <a:off x="4384675" y="1831975"/>
            <a:ext cx="2079625"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5" name="Line 39">
            <a:extLst>
              <a:ext uri="{FF2B5EF4-FFF2-40B4-BE49-F238E27FC236}">
                <a16:creationId xmlns:a16="http://schemas.microsoft.com/office/drawing/2014/main" id="{EEAF53F5-C56F-588F-E748-EC1F973BC02D}"/>
              </a:ext>
            </a:extLst>
          </p:cNvPr>
          <p:cNvSpPr>
            <a:spLocks noChangeShapeType="1"/>
          </p:cNvSpPr>
          <p:nvPr/>
        </p:nvSpPr>
        <p:spPr bwMode="auto">
          <a:xfrm>
            <a:off x="4384675" y="1139825"/>
            <a:ext cx="0" cy="69215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6" name="Line 40">
            <a:extLst>
              <a:ext uri="{FF2B5EF4-FFF2-40B4-BE49-F238E27FC236}">
                <a16:creationId xmlns:a16="http://schemas.microsoft.com/office/drawing/2014/main" id="{93D5CDE1-762A-24EE-F264-2D48019963E5}"/>
              </a:ext>
            </a:extLst>
          </p:cNvPr>
          <p:cNvSpPr>
            <a:spLocks noChangeShapeType="1"/>
          </p:cNvSpPr>
          <p:nvPr/>
        </p:nvSpPr>
        <p:spPr bwMode="auto">
          <a:xfrm>
            <a:off x="5127625" y="1139825"/>
            <a:ext cx="0" cy="69215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7" name="Line 41">
            <a:extLst>
              <a:ext uri="{FF2B5EF4-FFF2-40B4-BE49-F238E27FC236}">
                <a16:creationId xmlns:a16="http://schemas.microsoft.com/office/drawing/2014/main" id="{6986E0BD-37FF-2469-E4C0-294C7F51A453}"/>
              </a:ext>
            </a:extLst>
          </p:cNvPr>
          <p:cNvSpPr>
            <a:spLocks noChangeShapeType="1"/>
          </p:cNvSpPr>
          <p:nvPr/>
        </p:nvSpPr>
        <p:spPr bwMode="auto">
          <a:xfrm>
            <a:off x="6464300" y="1139825"/>
            <a:ext cx="0" cy="69215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8" name="Rectangle 42">
            <a:extLst>
              <a:ext uri="{FF2B5EF4-FFF2-40B4-BE49-F238E27FC236}">
                <a16:creationId xmlns:a16="http://schemas.microsoft.com/office/drawing/2014/main" id="{7136D1F1-11A7-B72B-2610-98EFCD18C0DC}"/>
              </a:ext>
            </a:extLst>
          </p:cNvPr>
          <p:cNvSpPr>
            <a:spLocks noChangeArrowheads="1"/>
          </p:cNvSpPr>
          <p:nvPr/>
        </p:nvSpPr>
        <p:spPr bwMode="auto">
          <a:xfrm>
            <a:off x="5122863" y="2459038"/>
            <a:ext cx="1341437"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字块 2</a:t>
            </a:r>
            <a:r>
              <a:rPr kumimoji="1" lang="en-US" altLang="zh-CN" sz="2000" b="0" i="1" baseline="30000">
                <a:solidFill>
                  <a:prstClr val="black"/>
                </a:solidFill>
                <a:latin typeface="Times New Roman" panose="02020603050405020304" pitchFamily="18" charset="0"/>
                <a:ea typeface="宋体" panose="02010600030101010101" pitchFamily="2" charset="-122"/>
              </a:rPr>
              <a:t>c</a:t>
            </a:r>
            <a:r>
              <a:rPr kumimoji="1" lang="en-US" altLang="zh-CN" sz="2000" b="0">
                <a:solidFill>
                  <a:prstClr val="black"/>
                </a:solidFill>
                <a:latin typeface="Times New Roman" panose="02020603050405020304" pitchFamily="18" charset="0"/>
                <a:ea typeface="宋体" panose="02010600030101010101" pitchFamily="2" charset="-122"/>
              </a:rPr>
              <a:t>－1</a:t>
            </a:r>
            <a:endParaRPr kumimoji="1" lang="zh-CN" altLang="en-US" sz="2000" b="0">
              <a:solidFill>
                <a:prstClr val="black"/>
              </a:solidFill>
              <a:latin typeface="Times New Roman" panose="02020603050405020304" pitchFamily="18" charset="0"/>
              <a:ea typeface="宋体" panose="02010600030101010101" pitchFamily="2" charset="-122"/>
            </a:endParaRPr>
          </a:p>
        </p:txBody>
      </p:sp>
      <p:sp>
        <p:nvSpPr>
          <p:cNvPr id="149" name="Rectangle 43">
            <a:extLst>
              <a:ext uri="{FF2B5EF4-FFF2-40B4-BE49-F238E27FC236}">
                <a16:creationId xmlns:a16="http://schemas.microsoft.com/office/drawing/2014/main" id="{8DF4C94F-CF8A-F7DF-3FED-1C1E59107E3C}"/>
              </a:ext>
            </a:extLst>
          </p:cNvPr>
          <p:cNvSpPr>
            <a:spLocks noChangeArrowheads="1"/>
          </p:cNvSpPr>
          <p:nvPr/>
        </p:nvSpPr>
        <p:spPr bwMode="auto">
          <a:xfrm>
            <a:off x="4384675" y="2414588"/>
            <a:ext cx="738188"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标记</a:t>
            </a:r>
          </a:p>
        </p:txBody>
      </p:sp>
      <p:sp>
        <p:nvSpPr>
          <p:cNvPr id="150" name="Line 44">
            <a:extLst>
              <a:ext uri="{FF2B5EF4-FFF2-40B4-BE49-F238E27FC236}">
                <a16:creationId xmlns:a16="http://schemas.microsoft.com/office/drawing/2014/main" id="{2159EEF2-235C-7450-FEB6-D3ACB5505ED4}"/>
              </a:ext>
            </a:extLst>
          </p:cNvPr>
          <p:cNvSpPr>
            <a:spLocks noChangeShapeType="1"/>
          </p:cNvSpPr>
          <p:nvPr/>
        </p:nvSpPr>
        <p:spPr bwMode="auto">
          <a:xfrm>
            <a:off x="4384675" y="2471738"/>
            <a:ext cx="2079625"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1" name="Line 45">
            <a:extLst>
              <a:ext uri="{FF2B5EF4-FFF2-40B4-BE49-F238E27FC236}">
                <a16:creationId xmlns:a16="http://schemas.microsoft.com/office/drawing/2014/main" id="{8052DC12-0A3E-74FA-D260-72DFA6603B20}"/>
              </a:ext>
            </a:extLst>
          </p:cNvPr>
          <p:cNvSpPr>
            <a:spLocks noChangeShapeType="1"/>
          </p:cNvSpPr>
          <p:nvPr/>
        </p:nvSpPr>
        <p:spPr bwMode="auto">
          <a:xfrm>
            <a:off x="4384675" y="2841625"/>
            <a:ext cx="2079625"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2" name="Line 46">
            <a:extLst>
              <a:ext uri="{FF2B5EF4-FFF2-40B4-BE49-F238E27FC236}">
                <a16:creationId xmlns:a16="http://schemas.microsoft.com/office/drawing/2014/main" id="{CE3590A0-7467-B49A-EC25-502B8A5CE34E}"/>
              </a:ext>
            </a:extLst>
          </p:cNvPr>
          <p:cNvSpPr>
            <a:spLocks noChangeShapeType="1"/>
          </p:cNvSpPr>
          <p:nvPr/>
        </p:nvSpPr>
        <p:spPr bwMode="auto">
          <a:xfrm>
            <a:off x="4384675" y="2471738"/>
            <a:ext cx="0" cy="346075"/>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3" name="Line 47">
            <a:extLst>
              <a:ext uri="{FF2B5EF4-FFF2-40B4-BE49-F238E27FC236}">
                <a16:creationId xmlns:a16="http://schemas.microsoft.com/office/drawing/2014/main" id="{4B321FBC-47E4-CA1A-EFAE-827ACC5DCDA0}"/>
              </a:ext>
            </a:extLst>
          </p:cNvPr>
          <p:cNvSpPr>
            <a:spLocks noChangeShapeType="1"/>
          </p:cNvSpPr>
          <p:nvPr/>
        </p:nvSpPr>
        <p:spPr bwMode="auto">
          <a:xfrm>
            <a:off x="6464300" y="2471738"/>
            <a:ext cx="0" cy="346075"/>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4" name="Line 48">
            <a:extLst>
              <a:ext uri="{FF2B5EF4-FFF2-40B4-BE49-F238E27FC236}">
                <a16:creationId xmlns:a16="http://schemas.microsoft.com/office/drawing/2014/main" id="{752AE15D-1D42-E981-CC5D-B9574C72F621}"/>
              </a:ext>
            </a:extLst>
          </p:cNvPr>
          <p:cNvSpPr>
            <a:spLocks noChangeShapeType="1"/>
          </p:cNvSpPr>
          <p:nvPr/>
        </p:nvSpPr>
        <p:spPr bwMode="auto">
          <a:xfrm>
            <a:off x="5122863" y="2471738"/>
            <a:ext cx="0" cy="346075"/>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5" name="Text Box 49">
            <a:extLst>
              <a:ext uri="{FF2B5EF4-FFF2-40B4-BE49-F238E27FC236}">
                <a16:creationId xmlns:a16="http://schemas.microsoft.com/office/drawing/2014/main" id="{6D093A17-BFFD-14F0-CD3F-DD6C74DCD12E}"/>
              </a:ext>
            </a:extLst>
          </p:cNvPr>
          <p:cNvSpPr txBox="1">
            <a:spLocks noChangeArrowheads="1"/>
          </p:cNvSpPr>
          <p:nvPr/>
        </p:nvSpPr>
        <p:spPr bwMode="auto">
          <a:xfrm>
            <a:off x="4830763" y="306388"/>
            <a:ext cx="17637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b="0">
                <a:solidFill>
                  <a:srgbClr val="FF3300"/>
                </a:solidFill>
                <a:latin typeface="Times New Roman" panose="02020603050405020304" pitchFamily="18" charset="0"/>
                <a:ea typeface="楷体_GB2312" pitchFamily="49" charset="-122"/>
              </a:rPr>
              <a:t>Cache</a:t>
            </a:r>
            <a:r>
              <a:rPr lang="zh-CN" altLang="en-US" sz="2000" b="0">
                <a:solidFill>
                  <a:srgbClr val="FF3300"/>
                </a:solidFill>
                <a:latin typeface="Times New Roman" panose="02020603050405020304" pitchFamily="18" charset="0"/>
                <a:ea typeface="楷体_GB2312" pitchFamily="49" charset="-122"/>
              </a:rPr>
              <a:t>存储体</a:t>
            </a:r>
          </a:p>
        </p:txBody>
      </p:sp>
      <p:sp>
        <p:nvSpPr>
          <p:cNvPr id="156" name="AutoShape 50">
            <a:extLst>
              <a:ext uri="{FF2B5EF4-FFF2-40B4-BE49-F238E27FC236}">
                <a16:creationId xmlns:a16="http://schemas.microsoft.com/office/drawing/2014/main" id="{262A07AE-7DBA-AB59-9932-C644076DD400}"/>
              </a:ext>
            </a:extLst>
          </p:cNvPr>
          <p:cNvSpPr>
            <a:spLocks/>
          </p:cNvSpPr>
          <p:nvPr/>
        </p:nvSpPr>
        <p:spPr bwMode="auto">
          <a:xfrm rot="16200000">
            <a:off x="4689475" y="636588"/>
            <a:ext cx="133350" cy="742950"/>
          </a:xfrm>
          <a:prstGeom prst="rightBrace">
            <a:avLst>
              <a:gd name="adj1" fmla="val 46429"/>
              <a:gd name="adj2" fmla="val 50000"/>
            </a:avLst>
          </a:prstGeom>
          <a:noFill/>
          <a:ln w="38100">
            <a:solidFill>
              <a:sysClr val="windowText" lastClr="0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7" name="Text Box 51">
            <a:extLst>
              <a:ext uri="{FF2B5EF4-FFF2-40B4-BE49-F238E27FC236}">
                <a16:creationId xmlns:a16="http://schemas.microsoft.com/office/drawing/2014/main" id="{A372F13B-733B-2268-5B59-4963E7D7AA0C}"/>
              </a:ext>
            </a:extLst>
          </p:cNvPr>
          <p:cNvSpPr txBox="1">
            <a:spLocks noChangeArrowheads="1"/>
          </p:cNvSpPr>
          <p:nvPr/>
        </p:nvSpPr>
        <p:spPr bwMode="auto">
          <a:xfrm>
            <a:off x="4303713" y="306388"/>
            <a:ext cx="5238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b="0" i="1">
                <a:solidFill>
                  <a:srgbClr val="FF3300"/>
                </a:solidFill>
                <a:latin typeface="Times New Roman" panose="02020603050405020304" pitchFamily="18" charset="0"/>
                <a:ea typeface="楷体_GB2312" pitchFamily="49" charset="-122"/>
              </a:rPr>
              <a:t>t</a:t>
            </a:r>
            <a:r>
              <a:rPr lang="zh-CN" altLang="en-US" sz="2000" b="0">
                <a:solidFill>
                  <a:srgbClr val="FF3300"/>
                </a:solidFill>
                <a:latin typeface="Times New Roman" panose="02020603050405020304" pitchFamily="18" charset="0"/>
                <a:ea typeface="楷体_GB2312" pitchFamily="49" charset="-122"/>
              </a:rPr>
              <a:t>位</a:t>
            </a:r>
          </a:p>
        </p:txBody>
      </p:sp>
      <p:sp>
        <p:nvSpPr>
          <p:cNvPr id="158" name="Text Box 52">
            <a:extLst>
              <a:ext uri="{FF2B5EF4-FFF2-40B4-BE49-F238E27FC236}">
                <a16:creationId xmlns:a16="http://schemas.microsoft.com/office/drawing/2014/main" id="{49408359-B68D-59AA-4561-1B708EB036FC}"/>
              </a:ext>
            </a:extLst>
          </p:cNvPr>
          <p:cNvSpPr txBox="1">
            <a:spLocks noChangeArrowheads="1"/>
          </p:cNvSpPr>
          <p:nvPr/>
        </p:nvSpPr>
        <p:spPr bwMode="auto">
          <a:xfrm>
            <a:off x="4057650" y="1109663"/>
            <a:ext cx="3365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zh-CN" altLang="en-US" b="0">
                <a:solidFill>
                  <a:srgbClr val="FF3300"/>
                </a:solidFill>
                <a:latin typeface="Times New Roman" panose="02020603050405020304" pitchFamily="18" charset="0"/>
                <a:ea typeface="楷体_GB2312" pitchFamily="49" charset="-122"/>
              </a:rPr>
              <a:t>0</a:t>
            </a:r>
          </a:p>
        </p:txBody>
      </p:sp>
      <p:sp>
        <p:nvSpPr>
          <p:cNvPr id="159" name="Text Box 53">
            <a:extLst>
              <a:ext uri="{FF2B5EF4-FFF2-40B4-BE49-F238E27FC236}">
                <a16:creationId xmlns:a16="http://schemas.microsoft.com/office/drawing/2014/main" id="{50E3062F-1A7F-277E-7470-24381F173CBF}"/>
              </a:ext>
            </a:extLst>
          </p:cNvPr>
          <p:cNvSpPr txBox="1">
            <a:spLocks noChangeArrowheads="1"/>
          </p:cNvSpPr>
          <p:nvPr/>
        </p:nvSpPr>
        <p:spPr bwMode="auto">
          <a:xfrm>
            <a:off x="4057650" y="1473200"/>
            <a:ext cx="3365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zh-CN" altLang="en-US" b="0">
                <a:solidFill>
                  <a:srgbClr val="FF3300"/>
                </a:solidFill>
                <a:latin typeface="Times New Roman" panose="02020603050405020304" pitchFamily="18" charset="0"/>
                <a:ea typeface="楷体_GB2312" pitchFamily="49" charset="-122"/>
              </a:rPr>
              <a:t>1</a:t>
            </a:r>
          </a:p>
        </p:txBody>
      </p:sp>
      <p:sp>
        <p:nvSpPr>
          <p:cNvPr id="160" name="Text Box 54">
            <a:extLst>
              <a:ext uri="{FF2B5EF4-FFF2-40B4-BE49-F238E27FC236}">
                <a16:creationId xmlns:a16="http://schemas.microsoft.com/office/drawing/2014/main" id="{5D34AA21-70B7-5E1E-F672-E9FA4D0D219F}"/>
              </a:ext>
            </a:extLst>
          </p:cNvPr>
          <p:cNvSpPr txBox="1">
            <a:spLocks noChangeArrowheads="1"/>
          </p:cNvSpPr>
          <p:nvPr/>
        </p:nvSpPr>
        <p:spPr bwMode="auto">
          <a:xfrm>
            <a:off x="3522663" y="2379663"/>
            <a:ext cx="9366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b="0" i="1">
                <a:solidFill>
                  <a:srgbClr val="FF3300"/>
                </a:solidFill>
                <a:latin typeface="Times New Roman" panose="02020603050405020304" pitchFamily="18" charset="0"/>
                <a:ea typeface="楷体_GB2312" pitchFamily="49" charset="-122"/>
              </a:rPr>
              <a:t>2</a:t>
            </a:r>
            <a:r>
              <a:rPr lang="en-US" altLang="zh-CN" b="0" i="1" baseline="30000">
                <a:solidFill>
                  <a:srgbClr val="FF3300"/>
                </a:solidFill>
                <a:latin typeface="Times New Roman" panose="02020603050405020304" pitchFamily="18" charset="0"/>
                <a:ea typeface="楷体_GB2312" pitchFamily="49" charset="-122"/>
              </a:rPr>
              <a:t>c</a:t>
            </a:r>
            <a:r>
              <a:rPr lang="en-US" altLang="zh-CN" b="0">
                <a:solidFill>
                  <a:srgbClr val="FF3300"/>
                </a:solidFill>
                <a:latin typeface="Times New Roman" panose="02020603050405020304" pitchFamily="18" charset="0"/>
                <a:ea typeface="楷体_GB2312" pitchFamily="49" charset="-122"/>
              </a:rPr>
              <a:t>－1</a:t>
            </a:r>
          </a:p>
        </p:txBody>
      </p:sp>
      <p:sp>
        <p:nvSpPr>
          <p:cNvPr id="161" name="Line 55">
            <a:extLst>
              <a:ext uri="{FF2B5EF4-FFF2-40B4-BE49-F238E27FC236}">
                <a16:creationId xmlns:a16="http://schemas.microsoft.com/office/drawing/2014/main" id="{2810C21D-7A09-747A-924A-99C036FC6828}"/>
              </a:ext>
            </a:extLst>
          </p:cNvPr>
          <p:cNvSpPr>
            <a:spLocks noChangeShapeType="1"/>
          </p:cNvSpPr>
          <p:nvPr/>
        </p:nvSpPr>
        <p:spPr bwMode="auto">
          <a:xfrm>
            <a:off x="5127625" y="1806575"/>
            <a:ext cx="0" cy="665163"/>
          </a:xfrm>
          <a:prstGeom prst="line">
            <a:avLst/>
          </a:prstGeom>
          <a:noFill/>
          <a:ln w="38100">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62" name="Line 56">
            <a:extLst>
              <a:ext uri="{FF2B5EF4-FFF2-40B4-BE49-F238E27FC236}">
                <a16:creationId xmlns:a16="http://schemas.microsoft.com/office/drawing/2014/main" id="{97B9068D-2F17-AAF0-030B-73C717B328DD}"/>
              </a:ext>
            </a:extLst>
          </p:cNvPr>
          <p:cNvSpPr>
            <a:spLocks noChangeShapeType="1"/>
          </p:cNvSpPr>
          <p:nvPr/>
        </p:nvSpPr>
        <p:spPr bwMode="auto">
          <a:xfrm>
            <a:off x="6464300" y="1806575"/>
            <a:ext cx="0" cy="665163"/>
          </a:xfrm>
          <a:prstGeom prst="line">
            <a:avLst/>
          </a:prstGeom>
          <a:noFill/>
          <a:ln w="38100">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63" name="Text Box 57">
            <a:extLst>
              <a:ext uri="{FF2B5EF4-FFF2-40B4-BE49-F238E27FC236}">
                <a16:creationId xmlns:a16="http://schemas.microsoft.com/office/drawing/2014/main" id="{02D3BFE5-4216-A26F-F191-41384B993727}"/>
              </a:ext>
            </a:extLst>
          </p:cNvPr>
          <p:cNvSpPr txBox="1">
            <a:spLocks noChangeArrowheads="1"/>
          </p:cNvSpPr>
          <p:nvPr/>
        </p:nvSpPr>
        <p:spPr bwMode="auto">
          <a:xfrm>
            <a:off x="5576888" y="1939925"/>
            <a:ext cx="671512" cy="498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zh-CN" altLang="en-US" sz="3200" b="0">
                <a:solidFill>
                  <a:srgbClr val="FF3300"/>
                </a:solidFill>
                <a:latin typeface="Times New Roman" panose="02020603050405020304" pitchFamily="18" charset="0"/>
                <a:ea typeface="楷体_GB2312" pitchFamily="49" charset="-122"/>
              </a:rPr>
              <a:t>…</a:t>
            </a:r>
          </a:p>
        </p:txBody>
      </p:sp>
      <p:sp>
        <p:nvSpPr>
          <p:cNvPr id="164" name="Rectangle 58">
            <a:extLst>
              <a:ext uri="{FF2B5EF4-FFF2-40B4-BE49-F238E27FC236}">
                <a16:creationId xmlns:a16="http://schemas.microsoft.com/office/drawing/2014/main" id="{BA0D19D9-CC0B-B0C8-225F-683B0D0B6982}"/>
              </a:ext>
            </a:extLst>
          </p:cNvPr>
          <p:cNvSpPr>
            <a:spLocks noChangeArrowheads="1"/>
          </p:cNvSpPr>
          <p:nvPr/>
        </p:nvSpPr>
        <p:spPr bwMode="auto">
          <a:xfrm>
            <a:off x="3890963" y="3460750"/>
            <a:ext cx="965200" cy="66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p>
        </p:txBody>
      </p:sp>
      <p:sp>
        <p:nvSpPr>
          <p:cNvPr id="165" name="Rectangle 59">
            <a:extLst>
              <a:ext uri="{FF2B5EF4-FFF2-40B4-BE49-F238E27FC236}">
                <a16:creationId xmlns:a16="http://schemas.microsoft.com/office/drawing/2014/main" id="{F0F4CB08-BC03-070D-E290-BCEB611AA421}"/>
              </a:ext>
            </a:extLst>
          </p:cNvPr>
          <p:cNvSpPr>
            <a:spLocks noChangeArrowheads="1"/>
          </p:cNvSpPr>
          <p:nvPr/>
        </p:nvSpPr>
        <p:spPr bwMode="auto">
          <a:xfrm>
            <a:off x="2670175" y="3751263"/>
            <a:ext cx="1339850" cy="434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字块地址</a:t>
            </a:r>
          </a:p>
        </p:txBody>
      </p:sp>
      <p:sp>
        <p:nvSpPr>
          <p:cNvPr id="166" name="Rectangle 60">
            <a:extLst>
              <a:ext uri="{FF2B5EF4-FFF2-40B4-BE49-F238E27FC236}">
                <a16:creationId xmlns:a16="http://schemas.microsoft.com/office/drawing/2014/main" id="{4AD5BB7D-64DD-837D-0836-EA4CCF047677}"/>
              </a:ext>
            </a:extLst>
          </p:cNvPr>
          <p:cNvSpPr>
            <a:spLocks noChangeArrowheads="1"/>
          </p:cNvSpPr>
          <p:nvPr/>
        </p:nvSpPr>
        <p:spPr bwMode="auto">
          <a:xfrm>
            <a:off x="1514475" y="3460750"/>
            <a:ext cx="2298700" cy="66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主存字 </a:t>
            </a:r>
          </a:p>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块标记</a:t>
            </a:r>
          </a:p>
        </p:txBody>
      </p:sp>
      <p:sp>
        <p:nvSpPr>
          <p:cNvPr id="167" name="Line 61">
            <a:extLst>
              <a:ext uri="{FF2B5EF4-FFF2-40B4-BE49-F238E27FC236}">
                <a16:creationId xmlns:a16="http://schemas.microsoft.com/office/drawing/2014/main" id="{12E94976-E9D6-2163-B9C9-8119C409BD70}"/>
              </a:ext>
            </a:extLst>
          </p:cNvPr>
          <p:cNvSpPr>
            <a:spLocks noChangeShapeType="1"/>
          </p:cNvSpPr>
          <p:nvPr/>
        </p:nvSpPr>
        <p:spPr bwMode="auto">
          <a:xfrm>
            <a:off x="1514475" y="3460750"/>
            <a:ext cx="3341688"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68" name="Line 62">
            <a:extLst>
              <a:ext uri="{FF2B5EF4-FFF2-40B4-BE49-F238E27FC236}">
                <a16:creationId xmlns:a16="http://schemas.microsoft.com/office/drawing/2014/main" id="{C4DA603E-CCD6-72ED-89F8-AC6C31EE2FE9}"/>
              </a:ext>
            </a:extLst>
          </p:cNvPr>
          <p:cNvSpPr>
            <a:spLocks noChangeShapeType="1"/>
          </p:cNvSpPr>
          <p:nvPr/>
        </p:nvSpPr>
        <p:spPr bwMode="auto">
          <a:xfrm>
            <a:off x="1514475" y="4137025"/>
            <a:ext cx="3341688"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69" name="Line 63">
            <a:extLst>
              <a:ext uri="{FF2B5EF4-FFF2-40B4-BE49-F238E27FC236}">
                <a16:creationId xmlns:a16="http://schemas.microsoft.com/office/drawing/2014/main" id="{433400BB-0E23-092B-80A2-EF5841385703}"/>
              </a:ext>
            </a:extLst>
          </p:cNvPr>
          <p:cNvSpPr>
            <a:spLocks noChangeShapeType="1"/>
          </p:cNvSpPr>
          <p:nvPr/>
        </p:nvSpPr>
        <p:spPr bwMode="auto">
          <a:xfrm>
            <a:off x="1514475" y="3473450"/>
            <a:ext cx="0" cy="663575"/>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70" name="Line 64">
            <a:extLst>
              <a:ext uri="{FF2B5EF4-FFF2-40B4-BE49-F238E27FC236}">
                <a16:creationId xmlns:a16="http://schemas.microsoft.com/office/drawing/2014/main" id="{7AA5DDB1-01DF-EC1B-6000-87D3C038D237}"/>
              </a:ext>
            </a:extLst>
          </p:cNvPr>
          <p:cNvSpPr>
            <a:spLocks noChangeShapeType="1"/>
          </p:cNvSpPr>
          <p:nvPr/>
        </p:nvSpPr>
        <p:spPr bwMode="auto">
          <a:xfrm>
            <a:off x="2701925" y="3473450"/>
            <a:ext cx="0" cy="663575"/>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71" name="Line 65">
            <a:extLst>
              <a:ext uri="{FF2B5EF4-FFF2-40B4-BE49-F238E27FC236}">
                <a16:creationId xmlns:a16="http://schemas.microsoft.com/office/drawing/2014/main" id="{47E4E7CC-02E0-43F6-5B55-E8AC042AD2A0}"/>
              </a:ext>
            </a:extLst>
          </p:cNvPr>
          <p:cNvSpPr>
            <a:spLocks noChangeShapeType="1"/>
          </p:cNvSpPr>
          <p:nvPr/>
        </p:nvSpPr>
        <p:spPr bwMode="auto">
          <a:xfrm>
            <a:off x="3890963" y="3473450"/>
            <a:ext cx="0" cy="663575"/>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72" name="Line 66">
            <a:extLst>
              <a:ext uri="{FF2B5EF4-FFF2-40B4-BE49-F238E27FC236}">
                <a16:creationId xmlns:a16="http://schemas.microsoft.com/office/drawing/2014/main" id="{DD48E966-7BF6-A2DD-AD3D-81A07CA30221}"/>
              </a:ext>
            </a:extLst>
          </p:cNvPr>
          <p:cNvSpPr>
            <a:spLocks noChangeShapeType="1"/>
          </p:cNvSpPr>
          <p:nvPr/>
        </p:nvSpPr>
        <p:spPr bwMode="auto">
          <a:xfrm>
            <a:off x="4856163" y="3473450"/>
            <a:ext cx="0" cy="663575"/>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73" name="Text Box 67">
            <a:extLst>
              <a:ext uri="{FF2B5EF4-FFF2-40B4-BE49-F238E27FC236}">
                <a16:creationId xmlns:a16="http://schemas.microsoft.com/office/drawing/2014/main" id="{3E0FEB0F-1600-4185-8405-FB23D4F0F15B}"/>
              </a:ext>
            </a:extLst>
          </p:cNvPr>
          <p:cNvSpPr txBox="1">
            <a:spLocks noChangeArrowheads="1"/>
          </p:cNvSpPr>
          <p:nvPr/>
        </p:nvSpPr>
        <p:spPr bwMode="auto">
          <a:xfrm>
            <a:off x="1895475" y="4179888"/>
            <a:ext cx="57308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2000" b="0" i="1">
                <a:solidFill>
                  <a:srgbClr val="FF3300"/>
                </a:solidFill>
                <a:latin typeface="Times New Roman" panose="02020603050405020304" pitchFamily="18" charset="0"/>
                <a:ea typeface="楷体_GB2312" pitchFamily="49" charset="-122"/>
              </a:rPr>
              <a:t>t</a:t>
            </a:r>
            <a:r>
              <a:rPr lang="en-US" altLang="zh-CN" sz="2000" b="0">
                <a:solidFill>
                  <a:srgbClr val="FF3300"/>
                </a:solidFill>
                <a:latin typeface="Times New Roman" panose="02020603050405020304" pitchFamily="18" charset="0"/>
                <a:ea typeface="楷体_GB2312" pitchFamily="49" charset="-122"/>
              </a:rPr>
              <a:t> </a:t>
            </a:r>
            <a:r>
              <a:rPr lang="zh-CN" altLang="en-US" sz="2000" b="0">
                <a:solidFill>
                  <a:srgbClr val="FF3300"/>
                </a:solidFill>
                <a:latin typeface="Times New Roman" panose="02020603050405020304" pitchFamily="18" charset="0"/>
                <a:ea typeface="楷体_GB2312" pitchFamily="49" charset="-122"/>
              </a:rPr>
              <a:t>位</a:t>
            </a:r>
          </a:p>
        </p:txBody>
      </p:sp>
      <p:sp>
        <p:nvSpPr>
          <p:cNvPr id="174" name="Text Box 68">
            <a:extLst>
              <a:ext uri="{FF2B5EF4-FFF2-40B4-BE49-F238E27FC236}">
                <a16:creationId xmlns:a16="http://schemas.microsoft.com/office/drawing/2014/main" id="{90C0AA86-2E1B-BBB0-B00D-881CAC5DA2FB}"/>
              </a:ext>
            </a:extLst>
          </p:cNvPr>
          <p:cNvSpPr txBox="1">
            <a:spLocks noChangeArrowheads="1"/>
          </p:cNvSpPr>
          <p:nvPr/>
        </p:nvSpPr>
        <p:spPr bwMode="auto">
          <a:xfrm>
            <a:off x="3108325" y="4137025"/>
            <a:ext cx="63831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b="0" dirty="0">
                <a:solidFill>
                  <a:srgbClr val="FF3300"/>
                </a:solidFill>
                <a:latin typeface="Times New Roman" panose="02020603050405020304" pitchFamily="18" charset="0"/>
                <a:ea typeface="楷体_GB2312" pitchFamily="49" charset="-122"/>
              </a:rPr>
              <a:t>s </a:t>
            </a:r>
            <a:r>
              <a:rPr lang="zh-CN" altLang="en-US" sz="2000" b="0" dirty="0">
                <a:solidFill>
                  <a:srgbClr val="FF3300"/>
                </a:solidFill>
                <a:latin typeface="Times New Roman" panose="02020603050405020304" pitchFamily="18" charset="0"/>
                <a:ea typeface="楷体_GB2312" pitchFamily="49" charset="-122"/>
              </a:rPr>
              <a:t>位</a:t>
            </a:r>
          </a:p>
        </p:txBody>
      </p:sp>
      <p:sp>
        <p:nvSpPr>
          <p:cNvPr id="175" name="Text Box 69">
            <a:extLst>
              <a:ext uri="{FF2B5EF4-FFF2-40B4-BE49-F238E27FC236}">
                <a16:creationId xmlns:a16="http://schemas.microsoft.com/office/drawing/2014/main" id="{B1849A84-8A30-2776-AF40-BA300E751E79}"/>
              </a:ext>
            </a:extLst>
          </p:cNvPr>
          <p:cNvSpPr txBox="1">
            <a:spLocks noChangeArrowheads="1"/>
          </p:cNvSpPr>
          <p:nvPr/>
        </p:nvSpPr>
        <p:spPr bwMode="auto">
          <a:xfrm>
            <a:off x="4113213" y="4137025"/>
            <a:ext cx="64293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2000" b="0" i="1">
                <a:solidFill>
                  <a:srgbClr val="FF3300"/>
                </a:solidFill>
                <a:latin typeface="Times New Roman" panose="02020603050405020304" pitchFamily="18" charset="0"/>
                <a:ea typeface="楷体_GB2312" pitchFamily="49" charset="-122"/>
              </a:rPr>
              <a:t>b</a:t>
            </a:r>
            <a:r>
              <a:rPr lang="en-US" altLang="zh-CN" b="0">
                <a:solidFill>
                  <a:srgbClr val="FF3300"/>
                </a:solidFill>
                <a:latin typeface="Times New Roman" panose="02020603050405020304" pitchFamily="18" charset="0"/>
                <a:ea typeface="楷体_GB2312" pitchFamily="49" charset="-122"/>
              </a:rPr>
              <a:t> </a:t>
            </a:r>
            <a:r>
              <a:rPr lang="zh-CN" altLang="en-US" sz="2000" b="0">
                <a:solidFill>
                  <a:srgbClr val="FF3300"/>
                </a:solidFill>
                <a:latin typeface="Times New Roman" panose="02020603050405020304" pitchFamily="18" charset="0"/>
                <a:ea typeface="楷体_GB2312" pitchFamily="49" charset="-122"/>
              </a:rPr>
              <a:t>位</a:t>
            </a:r>
          </a:p>
        </p:txBody>
      </p:sp>
      <p:sp>
        <p:nvSpPr>
          <p:cNvPr id="176" name="Text Box 70">
            <a:extLst>
              <a:ext uri="{FF2B5EF4-FFF2-40B4-BE49-F238E27FC236}">
                <a16:creationId xmlns:a16="http://schemas.microsoft.com/office/drawing/2014/main" id="{6A9F6024-915F-FDEA-D718-1F9F61FB9190}"/>
              </a:ext>
            </a:extLst>
          </p:cNvPr>
          <p:cNvSpPr txBox="1">
            <a:spLocks noChangeArrowheads="1"/>
          </p:cNvSpPr>
          <p:nvPr/>
        </p:nvSpPr>
        <p:spPr bwMode="auto">
          <a:xfrm>
            <a:off x="325438" y="3589338"/>
            <a:ext cx="12065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zh-CN" altLang="en-US" sz="2000" b="0">
                <a:solidFill>
                  <a:srgbClr val="FF3300"/>
                </a:solidFill>
                <a:latin typeface="Times New Roman" panose="02020603050405020304" pitchFamily="18" charset="0"/>
                <a:ea typeface="楷体_GB2312" pitchFamily="49" charset="-122"/>
              </a:rPr>
              <a:t>主存地址</a:t>
            </a:r>
          </a:p>
        </p:txBody>
      </p:sp>
      <p:sp>
        <p:nvSpPr>
          <p:cNvPr id="177" name="AutoShape 71">
            <a:extLst>
              <a:ext uri="{FF2B5EF4-FFF2-40B4-BE49-F238E27FC236}">
                <a16:creationId xmlns:a16="http://schemas.microsoft.com/office/drawing/2014/main" id="{ADAF4CF7-CE99-5D3F-B068-75EDD82F0AF5}"/>
              </a:ext>
            </a:extLst>
          </p:cNvPr>
          <p:cNvSpPr>
            <a:spLocks/>
          </p:cNvSpPr>
          <p:nvPr/>
        </p:nvSpPr>
        <p:spPr bwMode="auto">
          <a:xfrm rot="16200000">
            <a:off x="2008187" y="2765426"/>
            <a:ext cx="200025" cy="1187450"/>
          </a:xfrm>
          <a:prstGeom prst="rightBrace">
            <a:avLst>
              <a:gd name="adj1" fmla="val 49471"/>
              <a:gd name="adj2" fmla="val 50000"/>
            </a:avLst>
          </a:prstGeom>
          <a:noFill/>
          <a:ln w="38100">
            <a:solidFill>
              <a:sysClr val="windowText" lastClr="0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78" name="AutoShape 72">
            <a:extLst>
              <a:ext uri="{FF2B5EF4-FFF2-40B4-BE49-F238E27FC236}">
                <a16:creationId xmlns:a16="http://schemas.microsoft.com/office/drawing/2014/main" id="{24E136ED-0477-E3C2-CE20-23E0CA5FA8B8}"/>
              </a:ext>
            </a:extLst>
          </p:cNvPr>
          <p:cNvSpPr>
            <a:spLocks/>
          </p:cNvSpPr>
          <p:nvPr/>
        </p:nvSpPr>
        <p:spPr bwMode="auto">
          <a:xfrm rot="16200000">
            <a:off x="3198019" y="2763044"/>
            <a:ext cx="200025" cy="1189037"/>
          </a:xfrm>
          <a:prstGeom prst="rightBrace">
            <a:avLst>
              <a:gd name="adj1" fmla="val 49537"/>
              <a:gd name="adj2" fmla="val 50000"/>
            </a:avLst>
          </a:prstGeom>
          <a:noFill/>
          <a:ln w="38100">
            <a:solidFill>
              <a:sysClr val="windowText" lastClr="0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79" name="AutoShape 83">
            <a:extLst>
              <a:ext uri="{FF2B5EF4-FFF2-40B4-BE49-F238E27FC236}">
                <a16:creationId xmlns:a16="http://schemas.microsoft.com/office/drawing/2014/main" id="{963C0C1A-FE88-CEF2-373E-F2775F00C381}"/>
              </a:ext>
            </a:extLst>
          </p:cNvPr>
          <p:cNvSpPr>
            <a:spLocks/>
          </p:cNvSpPr>
          <p:nvPr/>
        </p:nvSpPr>
        <p:spPr bwMode="auto">
          <a:xfrm rot="5400000">
            <a:off x="4689475" y="1536700"/>
            <a:ext cx="133350" cy="742950"/>
          </a:xfrm>
          <a:prstGeom prst="rightBrace">
            <a:avLst>
              <a:gd name="adj1" fmla="val 46429"/>
              <a:gd name="adj2" fmla="val 50000"/>
            </a:avLst>
          </a:prstGeom>
          <a:noFill/>
          <a:ln w="38100">
            <a:solidFill>
              <a:sysClr val="windowText" lastClr="0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80" name="Text Box 87">
            <a:extLst>
              <a:ext uri="{FF2B5EF4-FFF2-40B4-BE49-F238E27FC236}">
                <a16:creationId xmlns:a16="http://schemas.microsoft.com/office/drawing/2014/main" id="{8FAA7C02-8682-7124-6597-1F77E93C0F83}"/>
              </a:ext>
            </a:extLst>
          </p:cNvPr>
          <p:cNvSpPr txBox="1">
            <a:spLocks noChangeArrowheads="1"/>
          </p:cNvSpPr>
          <p:nvPr/>
        </p:nvSpPr>
        <p:spPr bwMode="auto">
          <a:xfrm>
            <a:off x="3660775" y="1338263"/>
            <a:ext cx="36195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zh-CN" altLang="en-US" sz="2800" b="0">
                <a:solidFill>
                  <a:srgbClr val="FF3300"/>
                </a:solidFill>
                <a:latin typeface="Times New Roman" panose="02020603050405020304" pitchFamily="18" charset="0"/>
                <a:ea typeface="楷体_GB2312" pitchFamily="49" charset="-122"/>
              </a:rPr>
              <a:t>*</a:t>
            </a:r>
          </a:p>
        </p:txBody>
      </p:sp>
      <p:sp>
        <p:nvSpPr>
          <p:cNvPr id="181" name="AutoShape 88">
            <a:extLst>
              <a:ext uri="{FF2B5EF4-FFF2-40B4-BE49-F238E27FC236}">
                <a16:creationId xmlns:a16="http://schemas.microsoft.com/office/drawing/2014/main" id="{ACA44ED9-925F-E60F-8BFF-DB8134FA9B92}"/>
              </a:ext>
            </a:extLst>
          </p:cNvPr>
          <p:cNvSpPr>
            <a:spLocks/>
          </p:cNvSpPr>
          <p:nvPr/>
        </p:nvSpPr>
        <p:spPr bwMode="auto">
          <a:xfrm rot="5400000">
            <a:off x="2570957" y="3336131"/>
            <a:ext cx="266700" cy="2376487"/>
          </a:xfrm>
          <a:prstGeom prst="rightBrace">
            <a:avLst>
              <a:gd name="adj1" fmla="val 74256"/>
              <a:gd name="adj2" fmla="val 50000"/>
            </a:avLst>
          </a:prstGeom>
          <a:noFill/>
          <a:ln w="38100">
            <a:solidFill>
              <a:sysClr val="windowText" lastClr="0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82" name="Line 90">
            <a:extLst>
              <a:ext uri="{FF2B5EF4-FFF2-40B4-BE49-F238E27FC236}">
                <a16:creationId xmlns:a16="http://schemas.microsoft.com/office/drawing/2014/main" id="{0BA48101-F1C6-C618-1F8F-8B3234DB3B88}"/>
              </a:ext>
            </a:extLst>
          </p:cNvPr>
          <p:cNvSpPr>
            <a:spLocks noChangeShapeType="1"/>
          </p:cNvSpPr>
          <p:nvPr/>
        </p:nvSpPr>
        <p:spPr bwMode="auto">
          <a:xfrm>
            <a:off x="6464300" y="2671763"/>
            <a:ext cx="1039813" cy="1731962"/>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83" name="Line 91">
            <a:extLst>
              <a:ext uri="{FF2B5EF4-FFF2-40B4-BE49-F238E27FC236}">
                <a16:creationId xmlns:a16="http://schemas.microsoft.com/office/drawing/2014/main" id="{85396F70-F862-6447-48D7-21190F468AE5}"/>
              </a:ext>
            </a:extLst>
          </p:cNvPr>
          <p:cNvSpPr>
            <a:spLocks noChangeShapeType="1"/>
          </p:cNvSpPr>
          <p:nvPr/>
        </p:nvSpPr>
        <p:spPr bwMode="auto">
          <a:xfrm flipV="1">
            <a:off x="6464300" y="1074738"/>
            <a:ext cx="1039813" cy="198437"/>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84" name="Line 92">
            <a:extLst>
              <a:ext uri="{FF2B5EF4-FFF2-40B4-BE49-F238E27FC236}">
                <a16:creationId xmlns:a16="http://schemas.microsoft.com/office/drawing/2014/main" id="{29F72722-7024-5DD4-4A43-1FCF1B8AD211}"/>
              </a:ext>
            </a:extLst>
          </p:cNvPr>
          <p:cNvSpPr>
            <a:spLocks noChangeShapeType="1"/>
          </p:cNvSpPr>
          <p:nvPr/>
        </p:nvSpPr>
        <p:spPr bwMode="auto">
          <a:xfrm flipV="1">
            <a:off x="6464300" y="1473200"/>
            <a:ext cx="1039813" cy="200025"/>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85" name="Line 93">
            <a:extLst>
              <a:ext uri="{FF2B5EF4-FFF2-40B4-BE49-F238E27FC236}">
                <a16:creationId xmlns:a16="http://schemas.microsoft.com/office/drawing/2014/main" id="{A13A493E-7FD1-7F38-9848-F24B3075FBC3}"/>
              </a:ext>
            </a:extLst>
          </p:cNvPr>
          <p:cNvSpPr>
            <a:spLocks noChangeShapeType="1"/>
          </p:cNvSpPr>
          <p:nvPr/>
        </p:nvSpPr>
        <p:spPr bwMode="auto">
          <a:xfrm>
            <a:off x="6464300" y="1273175"/>
            <a:ext cx="1039813" cy="1198563"/>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86" name="Line 94">
            <a:extLst>
              <a:ext uri="{FF2B5EF4-FFF2-40B4-BE49-F238E27FC236}">
                <a16:creationId xmlns:a16="http://schemas.microsoft.com/office/drawing/2014/main" id="{798E0247-E796-F997-3FCA-1DEA4B160480}"/>
              </a:ext>
            </a:extLst>
          </p:cNvPr>
          <p:cNvSpPr>
            <a:spLocks noChangeShapeType="1"/>
          </p:cNvSpPr>
          <p:nvPr/>
        </p:nvSpPr>
        <p:spPr bwMode="auto">
          <a:xfrm>
            <a:off x="6464300" y="1673225"/>
            <a:ext cx="1039813" cy="1198563"/>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87" name="Line 95">
            <a:extLst>
              <a:ext uri="{FF2B5EF4-FFF2-40B4-BE49-F238E27FC236}">
                <a16:creationId xmlns:a16="http://schemas.microsoft.com/office/drawing/2014/main" id="{AEAA8339-98C3-E1EE-7BA2-0B882B6AC519}"/>
              </a:ext>
            </a:extLst>
          </p:cNvPr>
          <p:cNvSpPr>
            <a:spLocks noChangeShapeType="1"/>
          </p:cNvSpPr>
          <p:nvPr/>
        </p:nvSpPr>
        <p:spPr bwMode="auto">
          <a:xfrm>
            <a:off x="6464300" y="1273175"/>
            <a:ext cx="1039813" cy="2530475"/>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88" name="Line 96">
            <a:extLst>
              <a:ext uri="{FF2B5EF4-FFF2-40B4-BE49-F238E27FC236}">
                <a16:creationId xmlns:a16="http://schemas.microsoft.com/office/drawing/2014/main" id="{BE2F622B-2829-1DDF-CEF5-44246A171455}"/>
              </a:ext>
            </a:extLst>
          </p:cNvPr>
          <p:cNvSpPr>
            <a:spLocks noChangeShapeType="1"/>
          </p:cNvSpPr>
          <p:nvPr/>
        </p:nvSpPr>
        <p:spPr bwMode="auto">
          <a:xfrm flipV="1">
            <a:off x="6464300" y="2073275"/>
            <a:ext cx="1039813" cy="598488"/>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89" name="Line 97">
            <a:extLst>
              <a:ext uri="{FF2B5EF4-FFF2-40B4-BE49-F238E27FC236}">
                <a16:creationId xmlns:a16="http://schemas.microsoft.com/office/drawing/2014/main" id="{B60C6FB4-F972-69E8-822D-0716790E20DD}"/>
              </a:ext>
            </a:extLst>
          </p:cNvPr>
          <p:cNvSpPr>
            <a:spLocks noChangeShapeType="1"/>
          </p:cNvSpPr>
          <p:nvPr/>
        </p:nvSpPr>
        <p:spPr bwMode="auto">
          <a:xfrm>
            <a:off x="6464300" y="2671763"/>
            <a:ext cx="1039813" cy="866775"/>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90" name="Text Box 98">
            <a:extLst>
              <a:ext uri="{FF2B5EF4-FFF2-40B4-BE49-F238E27FC236}">
                <a16:creationId xmlns:a16="http://schemas.microsoft.com/office/drawing/2014/main" id="{AE8BBCBC-5695-3F7D-33C7-C2D20803FC77}"/>
              </a:ext>
            </a:extLst>
          </p:cNvPr>
          <p:cNvSpPr txBox="1">
            <a:spLocks noChangeArrowheads="1"/>
          </p:cNvSpPr>
          <p:nvPr/>
        </p:nvSpPr>
        <p:spPr bwMode="auto">
          <a:xfrm>
            <a:off x="2798763" y="3473450"/>
            <a:ext cx="92551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2000" b="0">
                <a:solidFill>
                  <a:srgbClr val="FF3300"/>
                </a:solidFill>
                <a:latin typeface="Times New Roman" panose="02020603050405020304" pitchFamily="18" charset="0"/>
                <a:ea typeface="楷体_GB2312" pitchFamily="49" charset="-122"/>
              </a:rPr>
              <a:t> Cache</a:t>
            </a:r>
            <a:endParaRPr lang="zh-CN" altLang="en-US" sz="2000" b="0">
              <a:solidFill>
                <a:srgbClr val="FF3300"/>
              </a:solidFill>
              <a:latin typeface="Times New Roman" panose="02020603050405020304" pitchFamily="18" charset="0"/>
              <a:ea typeface="楷体_GB2312" pitchFamily="49" charset="-122"/>
            </a:endParaRPr>
          </a:p>
        </p:txBody>
      </p:sp>
      <p:sp>
        <p:nvSpPr>
          <p:cNvPr id="191" name="Text Box 99">
            <a:extLst>
              <a:ext uri="{FF2B5EF4-FFF2-40B4-BE49-F238E27FC236}">
                <a16:creationId xmlns:a16="http://schemas.microsoft.com/office/drawing/2014/main" id="{2E0094EC-B756-A8C7-06B6-BBFD622687C1}"/>
              </a:ext>
            </a:extLst>
          </p:cNvPr>
          <p:cNvSpPr txBox="1">
            <a:spLocks noChangeArrowheads="1"/>
          </p:cNvSpPr>
          <p:nvPr/>
        </p:nvSpPr>
        <p:spPr bwMode="auto">
          <a:xfrm>
            <a:off x="3889375" y="3751263"/>
            <a:ext cx="95091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zh-CN" altLang="en-US" sz="2000" b="0">
                <a:solidFill>
                  <a:srgbClr val="FF3300"/>
                </a:solidFill>
                <a:latin typeface="Times New Roman" panose="02020603050405020304" pitchFamily="18" charset="0"/>
                <a:ea typeface="楷体_GB2312" pitchFamily="49" charset="-122"/>
              </a:rPr>
              <a:t>内地址</a:t>
            </a:r>
          </a:p>
        </p:txBody>
      </p:sp>
      <p:sp>
        <p:nvSpPr>
          <p:cNvPr id="192" name="Text Box 107">
            <a:extLst>
              <a:ext uri="{FF2B5EF4-FFF2-40B4-BE49-F238E27FC236}">
                <a16:creationId xmlns:a16="http://schemas.microsoft.com/office/drawing/2014/main" id="{56D37738-E55B-A4E5-1DE3-E04E8CD16543}"/>
              </a:ext>
            </a:extLst>
          </p:cNvPr>
          <p:cNvSpPr txBox="1">
            <a:spLocks noChangeArrowheads="1"/>
          </p:cNvSpPr>
          <p:nvPr/>
        </p:nvSpPr>
        <p:spPr bwMode="auto">
          <a:xfrm>
            <a:off x="1169988" y="5097463"/>
            <a:ext cx="65420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zh-CN" altLang="en-US" b="0">
                <a:solidFill>
                  <a:srgbClr val="800080"/>
                </a:solidFill>
                <a:latin typeface="Times New Roman" panose="02020603050405020304" pitchFamily="18" charset="0"/>
                <a:ea typeface="楷体_GB2312" pitchFamily="49" charset="-122"/>
              </a:rPr>
              <a:t>每个缓存块</a:t>
            </a:r>
            <a:r>
              <a:rPr lang="zh-CN" altLang="en-US" b="0">
                <a:solidFill>
                  <a:srgbClr val="FF3300"/>
                </a:solidFill>
                <a:latin typeface="Times New Roman" panose="02020603050405020304" pitchFamily="18" charset="0"/>
                <a:ea typeface="楷体_GB2312" pitchFamily="49" charset="-122"/>
              </a:rPr>
              <a:t>  </a:t>
            </a:r>
            <a:r>
              <a:rPr lang="en-US" altLang="zh-CN" b="0" i="1">
                <a:solidFill>
                  <a:srgbClr val="800080"/>
                </a:solidFill>
                <a:latin typeface="Times New Roman" panose="02020603050405020304" pitchFamily="18" charset="0"/>
                <a:ea typeface="楷体_GB2312" pitchFamily="49" charset="-122"/>
              </a:rPr>
              <a:t>i </a:t>
            </a:r>
            <a:r>
              <a:rPr lang="en-US" altLang="zh-CN" b="0">
                <a:solidFill>
                  <a:srgbClr val="FF3300"/>
                </a:solidFill>
                <a:latin typeface="Times New Roman" panose="02020603050405020304" pitchFamily="18" charset="0"/>
                <a:ea typeface="楷体_GB2312" pitchFamily="49" charset="-122"/>
              </a:rPr>
              <a:t> </a:t>
            </a:r>
            <a:r>
              <a:rPr lang="zh-CN" altLang="en-US" b="0">
                <a:solidFill>
                  <a:srgbClr val="FF3300"/>
                </a:solidFill>
                <a:latin typeface="Times New Roman" panose="02020603050405020304" pitchFamily="18" charset="0"/>
                <a:ea typeface="楷体_GB2312" pitchFamily="49" charset="-122"/>
              </a:rPr>
              <a:t>可以和 </a:t>
            </a:r>
            <a:r>
              <a:rPr lang="zh-CN" altLang="en-US" b="0">
                <a:solidFill>
                  <a:srgbClr val="800080"/>
                </a:solidFill>
                <a:latin typeface="Times New Roman" panose="02020603050405020304" pitchFamily="18" charset="0"/>
                <a:ea typeface="楷体_GB2312" pitchFamily="49" charset="-122"/>
              </a:rPr>
              <a:t>若干 </a:t>
            </a:r>
            <a:r>
              <a:rPr lang="zh-CN" altLang="en-US" b="0">
                <a:solidFill>
                  <a:srgbClr val="FF3300"/>
                </a:solidFill>
                <a:latin typeface="Times New Roman" panose="02020603050405020304" pitchFamily="18" charset="0"/>
                <a:ea typeface="楷体_GB2312" pitchFamily="49" charset="-122"/>
              </a:rPr>
              <a:t>个 </a:t>
            </a:r>
            <a:r>
              <a:rPr lang="zh-CN" altLang="en-US" b="0">
                <a:solidFill>
                  <a:srgbClr val="800080"/>
                </a:solidFill>
                <a:latin typeface="Times New Roman" panose="02020603050405020304" pitchFamily="18" charset="0"/>
                <a:ea typeface="楷体_GB2312" pitchFamily="49" charset="-122"/>
              </a:rPr>
              <a:t>主存块 </a:t>
            </a:r>
            <a:r>
              <a:rPr lang="zh-CN" altLang="en-US" b="0">
                <a:solidFill>
                  <a:srgbClr val="FF3300"/>
                </a:solidFill>
                <a:latin typeface="Times New Roman" panose="02020603050405020304" pitchFamily="18" charset="0"/>
                <a:ea typeface="楷体_GB2312" pitchFamily="49" charset="-122"/>
              </a:rPr>
              <a:t>对应</a:t>
            </a:r>
          </a:p>
        </p:txBody>
      </p:sp>
      <p:sp>
        <p:nvSpPr>
          <p:cNvPr id="193" name="Text Box 108">
            <a:extLst>
              <a:ext uri="{FF2B5EF4-FFF2-40B4-BE49-F238E27FC236}">
                <a16:creationId xmlns:a16="http://schemas.microsoft.com/office/drawing/2014/main" id="{BA411613-AD05-F910-4822-E3D88543D355}"/>
              </a:ext>
            </a:extLst>
          </p:cNvPr>
          <p:cNvSpPr txBox="1">
            <a:spLocks noChangeArrowheads="1"/>
          </p:cNvSpPr>
          <p:nvPr/>
        </p:nvSpPr>
        <p:spPr bwMode="auto">
          <a:xfrm>
            <a:off x="1185863" y="5640388"/>
            <a:ext cx="60690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zh-CN" altLang="en-US" b="0">
                <a:solidFill>
                  <a:srgbClr val="800080"/>
                </a:solidFill>
                <a:latin typeface="Times New Roman" panose="02020603050405020304" pitchFamily="18" charset="0"/>
                <a:ea typeface="楷体_GB2312" pitchFamily="49" charset="-122"/>
              </a:rPr>
              <a:t>每个主存块</a:t>
            </a:r>
            <a:r>
              <a:rPr lang="zh-CN" altLang="en-US" b="0">
                <a:solidFill>
                  <a:srgbClr val="FF3300"/>
                </a:solidFill>
                <a:latin typeface="Times New Roman" panose="02020603050405020304" pitchFamily="18" charset="0"/>
                <a:ea typeface="楷体_GB2312" pitchFamily="49" charset="-122"/>
              </a:rPr>
              <a:t>  </a:t>
            </a:r>
            <a:r>
              <a:rPr lang="en-US" altLang="zh-CN" b="0" i="1">
                <a:solidFill>
                  <a:srgbClr val="800080"/>
                </a:solidFill>
                <a:latin typeface="Times New Roman" panose="02020603050405020304" pitchFamily="18" charset="0"/>
                <a:ea typeface="楷体_GB2312" pitchFamily="49" charset="-122"/>
              </a:rPr>
              <a:t>j</a:t>
            </a:r>
            <a:r>
              <a:rPr lang="en-US" altLang="zh-CN" b="0">
                <a:solidFill>
                  <a:srgbClr val="FF3300"/>
                </a:solidFill>
                <a:latin typeface="Times New Roman" panose="02020603050405020304" pitchFamily="18" charset="0"/>
                <a:ea typeface="楷体_GB2312" pitchFamily="49" charset="-122"/>
              </a:rPr>
              <a:t>  </a:t>
            </a:r>
            <a:r>
              <a:rPr lang="zh-CN" altLang="en-US" b="0">
                <a:solidFill>
                  <a:srgbClr val="FF3300"/>
                </a:solidFill>
                <a:latin typeface="Times New Roman" panose="02020603050405020304" pitchFamily="18" charset="0"/>
                <a:ea typeface="楷体_GB2312" pitchFamily="49" charset="-122"/>
              </a:rPr>
              <a:t>只能和 </a:t>
            </a:r>
            <a:r>
              <a:rPr lang="zh-CN" altLang="en-US" b="0">
                <a:solidFill>
                  <a:srgbClr val="800080"/>
                </a:solidFill>
                <a:latin typeface="Times New Roman" panose="02020603050405020304" pitchFamily="18" charset="0"/>
                <a:ea typeface="楷体_GB2312" pitchFamily="49" charset="-122"/>
              </a:rPr>
              <a:t>一 </a:t>
            </a:r>
            <a:r>
              <a:rPr lang="zh-CN" altLang="en-US" b="0">
                <a:solidFill>
                  <a:srgbClr val="FF3300"/>
                </a:solidFill>
                <a:latin typeface="Times New Roman" panose="02020603050405020304" pitchFamily="18" charset="0"/>
                <a:ea typeface="楷体_GB2312" pitchFamily="49" charset="-122"/>
              </a:rPr>
              <a:t>个 </a:t>
            </a:r>
            <a:r>
              <a:rPr lang="zh-CN" altLang="en-US" b="0">
                <a:solidFill>
                  <a:srgbClr val="800080"/>
                </a:solidFill>
                <a:latin typeface="Times New Roman" panose="02020603050405020304" pitchFamily="18" charset="0"/>
                <a:ea typeface="楷体_GB2312" pitchFamily="49" charset="-122"/>
              </a:rPr>
              <a:t>缓存块 </a:t>
            </a:r>
            <a:r>
              <a:rPr lang="zh-CN" altLang="en-US" b="0">
                <a:solidFill>
                  <a:srgbClr val="FF3300"/>
                </a:solidFill>
                <a:latin typeface="Times New Roman" panose="02020603050405020304" pitchFamily="18" charset="0"/>
                <a:ea typeface="楷体_GB2312" pitchFamily="49" charset="-122"/>
              </a:rPr>
              <a:t>对应</a:t>
            </a:r>
          </a:p>
        </p:txBody>
      </p:sp>
      <p:sp>
        <p:nvSpPr>
          <p:cNvPr id="194" name="Text Box 109">
            <a:extLst>
              <a:ext uri="{FF2B5EF4-FFF2-40B4-BE49-F238E27FC236}">
                <a16:creationId xmlns:a16="http://schemas.microsoft.com/office/drawing/2014/main" id="{B06C5DCA-5D4D-E79F-1EF6-A83949ED9C51}"/>
              </a:ext>
            </a:extLst>
          </p:cNvPr>
          <p:cNvSpPr txBox="1">
            <a:spLocks noChangeArrowheads="1"/>
          </p:cNvSpPr>
          <p:nvPr/>
        </p:nvSpPr>
        <p:spPr bwMode="auto">
          <a:xfrm>
            <a:off x="1143000" y="1227138"/>
            <a:ext cx="1670050" cy="522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en-US" altLang="zh-CN" sz="2800" b="0" i="1">
                <a:solidFill>
                  <a:srgbClr val="800080"/>
                </a:solidFill>
                <a:latin typeface="Times New Roman" panose="02020603050405020304" pitchFamily="18" charset="0"/>
                <a:ea typeface="楷体_GB2312" pitchFamily="49" charset="-122"/>
              </a:rPr>
              <a:t>i</a:t>
            </a:r>
            <a:r>
              <a:rPr lang="en-US" altLang="zh-CN" sz="2800" b="0">
                <a:solidFill>
                  <a:srgbClr val="800080"/>
                </a:solidFill>
                <a:latin typeface="Times New Roman" panose="02020603050405020304" pitchFamily="18" charset="0"/>
                <a:ea typeface="楷体_GB2312" pitchFamily="49" charset="-122"/>
              </a:rPr>
              <a:t> = </a:t>
            </a:r>
            <a:r>
              <a:rPr lang="en-US" altLang="zh-CN" sz="2800" b="0" i="1">
                <a:solidFill>
                  <a:srgbClr val="800080"/>
                </a:solidFill>
                <a:latin typeface="Times New Roman" panose="02020603050405020304" pitchFamily="18" charset="0"/>
                <a:ea typeface="楷体_GB2312" pitchFamily="49" charset="-122"/>
              </a:rPr>
              <a:t>j</a:t>
            </a:r>
            <a:r>
              <a:rPr lang="en-US" altLang="zh-CN" sz="2800" b="0">
                <a:solidFill>
                  <a:srgbClr val="800080"/>
                </a:solidFill>
                <a:latin typeface="Times New Roman" panose="02020603050405020304" pitchFamily="18" charset="0"/>
                <a:ea typeface="楷体_GB2312" pitchFamily="49" charset="-122"/>
              </a:rPr>
              <a:t> </a:t>
            </a:r>
            <a:r>
              <a:rPr lang="en-US" altLang="zh-CN" b="0">
                <a:solidFill>
                  <a:srgbClr val="800080"/>
                </a:solidFill>
                <a:latin typeface="Times New Roman" panose="02020603050405020304" pitchFamily="18" charset="0"/>
                <a:ea typeface="楷体_GB2312" pitchFamily="49" charset="-122"/>
              </a:rPr>
              <a:t>mod</a:t>
            </a:r>
            <a:r>
              <a:rPr lang="en-US" altLang="zh-CN" sz="2800" b="0">
                <a:solidFill>
                  <a:srgbClr val="800080"/>
                </a:solidFill>
                <a:latin typeface="Times New Roman" panose="02020603050405020304" pitchFamily="18" charset="0"/>
                <a:ea typeface="楷体_GB2312" pitchFamily="49" charset="-122"/>
              </a:rPr>
              <a:t> </a:t>
            </a:r>
            <a:r>
              <a:rPr lang="en-US" altLang="zh-CN" sz="2800" b="0" i="1">
                <a:solidFill>
                  <a:srgbClr val="800080"/>
                </a:solidFill>
                <a:latin typeface="Times New Roman" panose="02020603050405020304" pitchFamily="18" charset="0"/>
                <a:ea typeface="楷体_GB2312" pitchFamily="49" charset="-122"/>
              </a:rPr>
              <a:t>n</a:t>
            </a:r>
          </a:p>
        </p:txBody>
      </p:sp>
      <p:cxnSp>
        <p:nvCxnSpPr>
          <p:cNvPr id="195" name="直接箭头连接符 119">
            <a:extLst>
              <a:ext uri="{FF2B5EF4-FFF2-40B4-BE49-F238E27FC236}">
                <a16:creationId xmlns:a16="http://schemas.microsoft.com/office/drawing/2014/main" id="{32E83C40-336A-7368-955A-02FBEDEC0B86}"/>
              </a:ext>
            </a:extLst>
          </p:cNvPr>
          <p:cNvCxnSpPr>
            <a:cxnSpLocks noChangeShapeType="1"/>
            <a:stCxn id="178" idx="1"/>
          </p:cNvCxnSpPr>
          <p:nvPr/>
        </p:nvCxnSpPr>
        <p:spPr bwMode="auto">
          <a:xfrm flipV="1">
            <a:off x="3297238" y="1631950"/>
            <a:ext cx="3175" cy="1627188"/>
          </a:xfrm>
          <a:prstGeom prst="straightConnector1">
            <a:avLst/>
          </a:prstGeom>
          <a:noFill/>
          <a:ln w="25400" algn="ctr">
            <a:solidFill>
              <a:sysClr val="windowText" lastClr="000000"/>
            </a:solidFill>
            <a:round/>
            <a:headEnd/>
            <a:tailEnd/>
          </a:ln>
          <a:extLst>
            <a:ext uri="{909E8E84-426E-40DD-AFC4-6F175D3DCCD1}">
              <a14:hiddenFill xmlns:a14="http://schemas.microsoft.com/office/drawing/2010/main">
                <a:noFill/>
              </a14:hiddenFill>
            </a:ext>
          </a:extLst>
        </p:spPr>
      </p:cxnSp>
      <p:cxnSp>
        <p:nvCxnSpPr>
          <p:cNvPr id="196" name="直接箭头连接符 121">
            <a:extLst>
              <a:ext uri="{FF2B5EF4-FFF2-40B4-BE49-F238E27FC236}">
                <a16:creationId xmlns:a16="http://schemas.microsoft.com/office/drawing/2014/main" id="{5C9F8DA1-3475-88A9-DA10-154DEB8E8E7A}"/>
              </a:ext>
            </a:extLst>
          </p:cNvPr>
          <p:cNvCxnSpPr>
            <a:cxnSpLocks noChangeShapeType="1"/>
          </p:cNvCxnSpPr>
          <p:nvPr/>
        </p:nvCxnSpPr>
        <p:spPr bwMode="auto">
          <a:xfrm>
            <a:off x="3297238" y="1652588"/>
            <a:ext cx="779462" cy="0"/>
          </a:xfrm>
          <a:prstGeom prst="straightConnector1">
            <a:avLst/>
          </a:prstGeom>
          <a:noFill/>
          <a:ln w="25400" algn="ctr">
            <a:solidFill>
              <a:sysClr val="windowText" lastClr="000000"/>
            </a:solidFill>
            <a:round/>
            <a:headEnd/>
            <a:tailEnd type="triangle" w="med" len="med"/>
          </a:ln>
          <a:extLst>
            <a:ext uri="{909E8E84-426E-40DD-AFC4-6F175D3DCCD1}">
              <a14:hiddenFill xmlns:a14="http://schemas.microsoft.com/office/drawing/2010/main">
                <a:noFill/>
              </a14:hiddenFill>
            </a:ext>
          </a:extLst>
        </p:spPr>
      </p:cxnSp>
      <p:sp>
        <p:nvSpPr>
          <p:cNvPr id="197" name="Text Box 2">
            <a:extLst>
              <a:ext uri="{FF2B5EF4-FFF2-40B4-BE49-F238E27FC236}">
                <a16:creationId xmlns:a16="http://schemas.microsoft.com/office/drawing/2014/main" id="{3C1AD6AE-8402-E09D-F5A0-8131EDD01FF6}"/>
              </a:ext>
            </a:extLst>
          </p:cNvPr>
          <p:cNvSpPr txBox="1">
            <a:spLocks noChangeArrowheads="1"/>
          </p:cNvSpPr>
          <p:nvPr/>
        </p:nvSpPr>
        <p:spPr bwMode="auto">
          <a:xfrm>
            <a:off x="76200" y="38100"/>
            <a:ext cx="7162800" cy="641350"/>
          </a:xfrm>
          <a:prstGeom prst="rect">
            <a:avLst/>
          </a:prstGeom>
          <a:noFill/>
          <a:ln w="9525">
            <a:noFill/>
            <a:miter lim="800000"/>
            <a:headEnd/>
            <a:tailEnd/>
          </a:ln>
          <a:effectLst/>
        </p:spPr>
        <p:txBody>
          <a:bodyPr anchor="ctr"/>
          <a:lstStyle/>
          <a:p>
            <a:pPr>
              <a:defRPr/>
            </a:pPr>
            <a:endParaRPr kumimoji="1" lang="zh-CN" altLang="en-US" sz="3600" dirty="0">
              <a:solidFill>
                <a:srgbClr val="1F497D">
                  <a:lumMod val="50000"/>
                </a:srgbClr>
              </a:solidFill>
              <a:effectLst>
                <a:outerShdw blurRad="38100" dist="38100" dir="2700000" algn="tl">
                  <a:srgbClr val="C0C0C0"/>
                </a:outerShdw>
              </a:effectLst>
              <a:latin typeface="楷体_GB2312" pitchFamily="49" charset="-122"/>
              <a:ea typeface="楷体_GB2312" pitchFamily="49" charset="-122"/>
            </a:endParaRPr>
          </a:p>
        </p:txBody>
      </p:sp>
      <p:sp>
        <p:nvSpPr>
          <p:cNvPr id="198" name="Rectangle 12">
            <a:extLst>
              <a:ext uri="{FF2B5EF4-FFF2-40B4-BE49-F238E27FC236}">
                <a16:creationId xmlns:a16="http://schemas.microsoft.com/office/drawing/2014/main" id="{B157A94D-7587-0AE5-0CB3-0655C1BEA7FC}"/>
              </a:ext>
            </a:extLst>
          </p:cNvPr>
          <p:cNvSpPr>
            <a:spLocks noChangeArrowheads="1"/>
          </p:cNvSpPr>
          <p:nvPr/>
        </p:nvSpPr>
        <p:spPr bwMode="auto">
          <a:xfrm>
            <a:off x="7504113" y="1585913"/>
            <a:ext cx="1411287"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r>
              <a:rPr kumimoji="1" lang="en-US" altLang="zh-CN" sz="2000" b="0">
                <a:solidFill>
                  <a:prstClr val="black"/>
                </a:solidFill>
                <a:latin typeface="Times New Roman" panose="02020603050405020304" pitchFamily="18" charset="0"/>
                <a:ea typeface="宋体" panose="02010600030101010101" pitchFamily="2" charset="-122"/>
              </a:rPr>
              <a:t>2</a:t>
            </a:r>
            <a:endParaRPr kumimoji="1" lang="zh-CN" altLang="en-US" sz="2000" b="0">
              <a:solidFill>
                <a:prstClr val="black"/>
              </a:solidFill>
              <a:latin typeface="Times New Roman" panose="02020603050405020304" pitchFamily="18" charset="0"/>
              <a:ea typeface="宋体" panose="02010600030101010101" pitchFamily="2" charset="-122"/>
            </a:endParaRPr>
          </a:p>
        </p:txBody>
      </p:sp>
      <p:sp>
        <p:nvSpPr>
          <p:cNvPr id="199" name="Rectangle 12">
            <a:extLst>
              <a:ext uri="{FF2B5EF4-FFF2-40B4-BE49-F238E27FC236}">
                <a16:creationId xmlns:a16="http://schemas.microsoft.com/office/drawing/2014/main" id="{A020A301-EDDB-0FC9-2B17-5A5BD863AECD}"/>
              </a:ext>
            </a:extLst>
          </p:cNvPr>
          <p:cNvSpPr>
            <a:spLocks noChangeArrowheads="1"/>
          </p:cNvSpPr>
          <p:nvPr/>
        </p:nvSpPr>
        <p:spPr bwMode="auto">
          <a:xfrm>
            <a:off x="7540625" y="2938463"/>
            <a:ext cx="1411288"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r>
              <a:rPr kumimoji="1" lang="en-US" altLang="zh-CN" sz="2000" b="0">
                <a:solidFill>
                  <a:prstClr val="black"/>
                </a:solidFill>
                <a:latin typeface="Times New Roman" panose="02020603050405020304" pitchFamily="18" charset="0"/>
                <a:ea typeface="宋体" panose="02010600030101010101" pitchFamily="2" charset="-122"/>
              </a:rPr>
              <a:t>6</a:t>
            </a:r>
            <a:endParaRPr kumimoji="1" lang="zh-CN" altLang="en-US" sz="2000" b="0">
              <a:solidFill>
                <a:prstClr val="black"/>
              </a:solidFill>
              <a:latin typeface="Times New Roman" panose="02020603050405020304" pitchFamily="18" charset="0"/>
              <a:ea typeface="宋体" panose="02010600030101010101" pitchFamily="2" charset="-122"/>
            </a:endParaRPr>
          </a:p>
        </p:txBody>
      </p:sp>
      <p:sp>
        <p:nvSpPr>
          <p:cNvPr id="200" name="Rectangle 7">
            <a:extLst>
              <a:ext uri="{FF2B5EF4-FFF2-40B4-BE49-F238E27FC236}">
                <a16:creationId xmlns:a16="http://schemas.microsoft.com/office/drawing/2014/main" id="{03A356B2-C6BF-3835-A297-919882B658FF}"/>
              </a:ext>
            </a:extLst>
          </p:cNvPr>
          <p:cNvSpPr>
            <a:spLocks noChangeArrowheads="1"/>
          </p:cNvSpPr>
          <p:nvPr/>
        </p:nvSpPr>
        <p:spPr bwMode="auto">
          <a:xfrm>
            <a:off x="7469188" y="6115050"/>
            <a:ext cx="1411287" cy="344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endParaRPr kumimoji="1" lang="zh-CN" altLang="en-US" sz="2000" b="0">
              <a:solidFill>
                <a:prstClr val="black"/>
              </a:solidFill>
              <a:latin typeface="Times New Roman" panose="02020603050405020304" pitchFamily="18" charset="0"/>
              <a:ea typeface="宋体" panose="02010600030101010101" pitchFamily="2" charset="-122"/>
            </a:endParaRPr>
          </a:p>
        </p:txBody>
      </p:sp>
      <p:sp>
        <p:nvSpPr>
          <p:cNvPr id="201" name="Rectangle 8">
            <a:extLst>
              <a:ext uri="{FF2B5EF4-FFF2-40B4-BE49-F238E27FC236}">
                <a16:creationId xmlns:a16="http://schemas.microsoft.com/office/drawing/2014/main" id="{F2D30341-539A-E566-6F74-DE5A029EBBB2}"/>
              </a:ext>
            </a:extLst>
          </p:cNvPr>
          <p:cNvSpPr>
            <a:spLocks noChangeArrowheads="1"/>
          </p:cNvSpPr>
          <p:nvPr/>
        </p:nvSpPr>
        <p:spPr bwMode="auto">
          <a:xfrm>
            <a:off x="7469188" y="5751513"/>
            <a:ext cx="1411287"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r>
              <a:rPr kumimoji="1" lang="en-US" altLang="zh-CN" sz="2000" b="0">
                <a:solidFill>
                  <a:prstClr val="black"/>
                </a:solidFill>
                <a:latin typeface="Times New Roman" panose="02020603050405020304" pitchFamily="18" charset="0"/>
                <a:ea typeface="宋体" panose="02010600030101010101" pitchFamily="2" charset="-122"/>
              </a:rPr>
              <a:t>14</a:t>
            </a:r>
            <a:endParaRPr kumimoji="1" lang="zh-CN" altLang="en-US" sz="2000" b="0" baseline="30000">
              <a:solidFill>
                <a:prstClr val="black"/>
              </a:solidFill>
              <a:latin typeface="Times New Roman" panose="02020603050405020304" pitchFamily="18" charset="0"/>
              <a:ea typeface="宋体" panose="02010600030101010101" pitchFamily="2" charset="-122"/>
            </a:endParaRPr>
          </a:p>
        </p:txBody>
      </p:sp>
      <p:sp>
        <p:nvSpPr>
          <p:cNvPr id="202" name="Rectangle 9">
            <a:extLst>
              <a:ext uri="{FF2B5EF4-FFF2-40B4-BE49-F238E27FC236}">
                <a16:creationId xmlns:a16="http://schemas.microsoft.com/office/drawing/2014/main" id="{1FC9DB8D-4D9F-76AA-5EC7-8AE75CD32998}"/>
              </a:ext>
            </a:extLst>
          </p:cNvPr>
          <p:cNvSpPr>
            <a:spLocks noChangeArrowheads="1"/>
          </p:cNvSpPr>
          <p:nvPr/>
        </p:nvSpPr>
        <p:spPr bwMode="auto">
          <a:xfrm>
            <a:off x="7469188" y="5402263"/>
            <a:ext cx="1411287"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r>
              <a:rPr kumimoji="1" lang="en-US" altLang="zh-CN" sz="2000" b="0">
                <a:solidFill>
                  <a:prstClr val="black"/>
                </a:solidFill>
                <a:latin typeface="Times New Roman" panose="02020603050405020304" pitchFamily="18" charset="0"/>
                <a:ea typeface="宋体" panose="02010600030101010101" pitchFamily="2" charset="-122"/>
              </a:rPr>
              <a:t>13</a:t>
            </a:r>
            <a:endParaRPr kumimoji="1" lang="zh-CN" altLang="en-US" sz="2000" b="0" i="1" baseline="30000">
              <a:solidFill>
                <a:prstClr val="black"/>
              </a:solidFill>
              <a:latin typeface="Times New Roman" panose="02020603050405020304" pitchFamily="18" charset="0"/>
              <a:ea typeface="宋体" panose="02010600030101010101" pitchFamily="2" charset="-122"/>
            </a:endParaRPr>
          </a:p>
        </p:txBody>
      </p:sp>
      <p:sp>
        <p:nvSpPr>
          <p:cNvPr id="203" name="Rectangle 10">
            <a:extLst>
              <a:ext uri="{FF2B5EF4-FFF2-40B4-BE49-F238E27FC236}">
                <a16:creationId xmlns:a16="http://schemas.microsoft.com/office/drawing/2014/main" id="{D2FD9C32-3C2E-6953-E788-A8CC98A42A8F}"/>
              </a:ext>
            </a:extLst>
          </p:cNvPr>
          <p:cNvSpPr>
            <a:spLocks noChangeArrowheads="1"/>
          </p:cNvSpPr>
          <p:nvPr/>
        </p:nvSpPr>
        <p:spPr bwMode="auto">
          <a:xfrm>
            <a:off x="7469188" y="5060950"/>
            <a:ext cx="1411287" cy="344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r>
              <a:rPr kumimoji="1" lang="en-US" altLang="zh-CN" sz="2000" b="0">
                <a:solidFill>
                  <a:prstClr val="black"/>
                </a:solidFill>
                <a:latin typeface="Times New Roman" panose="02020603050405020304" pitchFamily="18" charset="0"/>
                <a:ea typeface="宋体" panose="02010600030101010101" pitchFamily="2" charset="-122"/>
              </a:rPr>
              <a:t>12</a:t>
            </a:r>
          </a:p>
        </p:txBody>
      </p:sp>
      <p:sp>
        <p:nvSpPr>
          <p:cNvPr id="204" name="Rectangle 11">
            <a:extLst>
              <a:ext uri="{FF2B5EF4-FFF2-40B4-BE49-F238E27FC236}">
                <a16:creationId xmlns:a16="http://schemas.microsoft.com/office/drawing/2014/main" id="{6F764D5D-E5C2-0895-87D6-2FDB89E05847}"/>
              </a:ext>
            </a:extLst>
          </p:cNvPr>
          <p:cNvSpPr>
            <a:spLocks noChangeArrowheads="1"/>
          </p:cNvSpPr>
          <p:nvPr/>
        </p:nvSpPr>
        <p:spPr bwMode="auto">
          <a:xfrm>
            <a:off x="7469188" y="4745038"/>
            <a:ext cx="1411287" cy="319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endParaRPr kumimoji="1" lang="zh-CN" altLang="en-US" sz="1800" b="0">
              <a:solidFill>
                <a:prstClr val="black"/>
              </a:solidFill>
              <a:latin typeface="Times New Roman" panose="02020603050405020304" pitchFamily="18" charset="0"/>
              <a:ea typeface="宋体" panose="02010600030101010101" pitchFamily="2" charset="-122"/>
            </a:endParaRPr>
          </a:p>
        </p:txBody>
      </p:sp>
      <p:sp>
        <p:nvSpPr>
          <p:cNvPr id="205" name="Rectangle 12">
            <a:extLst>
              <a:ext uri="{FF2B5EF4-FFF2-40B4-BE49-F238E27FC236}">
                <a16:creationId xmlns:a16="http://schemas.microsoft.com/office/drawing/2014/main" id="{C16D5962-33F4-BB38-0D49-86C5BD9E65B7}"/>
              </a:ext>
            </a:extLst>
          </p:cNvPr>
          <p:cNvSpPr>
            <a:spLocks noChangeArrowheads="1"/>
          </p:cNvSpPr>
          <p:nvPr/>
        </p:nvSpPr>
        <p:spPr bwMode="auto">
          <a:xfrm>
            <a:off x="7469188" y="4381500"/>
            <a:ext cx="1411287"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字块1</a:t>
            </a:r>
            <a:r>
              <a:rPr kumimoji="1" lang="en-US" altLang="zh-CN" sz="2000" b="0">
                <a:solidFill>
                  <a:prstClr val="black"/>
                </a:solidFill>
                <a:latin typeface="Times New Roman" panose="02020603050405020304" pitchFamily="18" charset="0"/>
                <a:ea typeface="宋体" panose="02010600030101010101" pitchFamily="2" charset="-122"/>
              </a:rPr>
              <a:t>0</a:t>
            </a:r>
            <a:endParaRPr kumimoji="1" lang="zh-CN" altLang="en-US" sz="2000" b="0">
              <a:solidFill>
                <a:prstClr val="black"/>
              </a:solidFill>
              <a:latin typeface="Times New Roman" panose="02020603050405020304" pitchFamily="18" charset="0"/>
              <a:ea typeface="宋体" panose="02010600030101010101" pitchFamily="2" charset="-122"/>
            </a:endParaRPr>
          </a:p>
        </p:txBody>
      </p:sp>
      <p:sp>
        <p:nvSpPr>
          <p:cNvPr id="206" name="Rectangle 13">
            <a:extLst>
              <a:ext uri="{FF2B5EF4-FFF2-40B4-BE49-F238E27FC236}">
                <a16:creationId xmlns:a16="http://schemas.microsoft.com/office/drawing/2014/main" id="{F4D26B7A-7AC2-500A-B31E-8F40F4DE4F51}"/>
              </a:ext>
            </a:extLst>
          </p:cNvPr>
          <p:cNvSpPr>
            <a:spLocks noChangeArrowheads="1"/>
          </p:cNvSpPr>
          <p:nvPr/>
        </p:nvSpPr>
        <p:spPr bwMode="auto">
          <a:xfrm>
            <a:off x="7469188" y="4035425"/>
            <a:ext cx="1411287" cy="344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r>
              <a:rPr kumimoji="1" lang="en-US" altLang="zh-CN" sz="2000" b="0">
                <a:solidFill>
                  <a:prstClr val="black"/>
                </a:solidFill>
                <a:latin typeface="Times New Roman" panose="02020603050405020304" pitchFamily="18" charset="0"/>
                <a:ea typeface="宋体" panose="02010600030101010101" pitchFamily="2" charset="-122"/>
              </a:rPr>
              <a:t>9</a:t>
            </a:r>
            <a:endParaRPr kumimoji="1" lang="zh-CN" altLang="en-US" sz="2000" b="0">
              <a:solidFill>
                <a:prstClr val="black"/>
              </a:solidFill>
              <a:latin typeface="Times New Roman" panose="02020603050405020304" pitchFamily="18" charset="0"/>
              <a:ea typeface="宋体" panose="02010600030101010101" pitchFamily="2" charset="-122"/>
            </a:endParaRPr>
          </a:p>
        </p:txBody>
      </p:sp>
      <p:sp>
        <p:nvSpPr>
          <p:cNvPr id="207" name="Line 14">
            <a:extLst>
              <a:ext uri="{FF2B5EF4-FFF2-40B4-BE49-F238E27FC236}">
                <a16:creationId xmlns:a16="http://schemas.microsoft.com/office/drawing/2014/main" id="{F801FDBC-9074-E267-1776-3ABFF45B740C}"/>
              </a:ext>
            </a:extLst>
          </p:cNvPr>
          <p:cNvSpPr>
            <a:spLocks noChangeShapeType="1"/>
          </p:cNvSpPr>
          <p:nvPr/>
        </p:nvSpPr>
        <p:spPr bwMode="auto">
          <a:xfrm>
            <a:off x="7469188" y="4054475"/>
            <a:ext cx="1411287"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208" name="Line 15">
            <a:extLst>
              <a:ext uri="{FF2B5EF4-FFF2-40B4-BE49-F238E27FC236}">
                <a16:creationId xmlns:a16="http://schemas.microsoft.com/office/drawing/2014/main" id="{CF257E2F-83FA-5E70-1863-BAF5E4A29FDA}"/>
              </a:ext>
            </a:extLst>
          </p:cNvPr>
          <p:cNvSpPr>
            <a:spLocks noChangeShapeType="1"/>
          </p:cNvSpPr>
          <p:nvPr/>
        </p:nvSpPr>
        <p:spPr bwMode="auto">
          <a:xfrm>
            <a:off x="7469188" y="4398963"/>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209" name="Line 16">
            <a:extLst>
              <a:ext uri="{FF2B5EF4-FFF2-40B4-BE49-F238E27FC236}">
                <a16:creationId xmlns:a16="http://schemas.microsoft.com/office/drawing/2014/main" id="{FCD59E61-C000-3C25-DFCB-5943E753F62E}"/>
              </a:ext>
            </a:extLst>
          </p:cNvPr>
          <p:cNvSpPr>
            <a:spLocks noChangeShapeType="1"/>
          </p:cNvSpPr>
          <p:nvPr/>
        </p:nvSpPr>
        <p:spPr bwMode="auto">
          <a:xfrm>
            <a:off x="7469188" y="4727575"/>
            <a:ext cx="1411287" cy="17463"/>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210" name="Line 17">
            <a:extLst>
              <a:ext uri="{FF2B5EF4-FFF2-40B4-BE49-F238E27FC236}">
                <a16:creationId xmlns:a16="http://schemas.microsoft.com/office/drawing/2014/main" id="{343E662D-8E61-79BA-D686-96EB74AD1CCD}"/>
              </a:ext>
            </a:extLst>
          </p:cNvPr>
          <p:cNvSpPr>
            <a:spLocks noChangeShapeType="1"/>
          </p:cNvSpPr>
          <p:nvPr/>
        </p:nvSpPr>
        <p:spPr bwMode="auto">
          <a:xfrm>
            <a:off x="7439025" y="5076825"/>
            <a:ext cx="1411288"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211" name="Line 18">
            <a:extLst>
              <a:ext uri="{FF2B5EF4-FFF2-40B4-BE49-F238E27FC236}">
                <a16:creationId xmlns:a16="http://schemas.microsoft.com/office/drawing/2014/main" id="{A995C93A-935A-9B47-2610-D7DEEC1D9C30}"/>
              </a:ext>
            </a:extLst>
          </p:cNvPr>
          <p:cNvSpPr>
            <a:spLocks noChangeShapeType="1"/>
          </p:cNvSpPr>
          <p:nvPr/>
        </p:nvSpPr>
        <p:spPr bwMode="auto">
          <a:xfrm>
            <a:off x="7469188" y="5422900"/>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212" name="Line 19">
            <a:extLst>
              <a:ext uri="{FF2B5EF4-FFF2-40B4-BE49-F238E27FC236}">
                <a16:creationId xmlns:a16="http://schemas.microsoft.com/office/drawing/2014/main" id="{BB60809A-486A-DB90-9F66-DF3B3CE88C26}"/>
              </a:ext>
            </a:extLst>
          </p:cNvPr>
          <p:cNvSpPr>
            <a:spLocks noChangeShapeType="1"/>
          </p:cNvSpPr>
          <p:nvPr/>
        </p:nvSpPr>
        <p:spPr bwMode="auto">
          <a:xfrm>
            <a:off x="7469188" y="5768975"/>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213" name="Line 20">
            <a:extLst>
              <a:ext uri="{FF2B5EF4-FFF2-40B4-BE49-F238E27FC236}">
                <a16:creationId xmlns:a16="http://schemas.microsoft.com/office/drawing/2014/main" id="{CB69930A-ECCA-4D61-5158-3623D4A79594}"/>
              </a:ext>
            </a:extLst>
          </p:cNvPr>
          <p:cNvSpPr>
            <a:spLocks noChangeShapeType="1"/>
          </p:cNvSpPr>
          <p:nvPr/>
        </p:nvSpPr>
        <p:spPr bwMode="auto">
          <a:xfrm>
            <a:off x="7469188" y="6115050"/>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214" name="Line 21">
            <a:extLst>
              <a:ext uri="{FF2B5EF4-FFF2-40B4-BE49-F238E27FC236}">
                <a16:creationId xmlns:a16="http://schemas.microsoft.com/office/drawing/2014/main" id="{968C87E3-3777-E306-CED0-402DBB58E8EA}"/>
              </a:ext>
            </a:extLst>
          </p:cNvPr>
          <p:cNvSpPr>
            <a:spLocks noChangeShapeType="1"/>
          </p:cNvSpPr>
          <p:nvPr/>
        </p:nvSpPr>
        <p:spPr bwMode="auto">
          <a:xfrm>
            <a:off x="7469188" y="6459538"/>
            <a:ext cx="1411287"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215" name="Rectangle 12">
            <a:extLst>
              <a:ext uri="{FF2B5EF4-FFF2-40B4-BE49-F238E27FC236}">
                <a16:creationId xmlns:a16="http://schemas.microsoft.com/office/drawing/2014/main" id="{3FD127F6-12AD-57BF-2F36-5D192AC8DF00}"/>
              </a:ext>
            </a:extLst>
          </p:cNvPr>
          <p:cNvSpPr>
            <a:spLocks noChangeArrowheads="1"/>
          </p:cNvSpPr>
          <p:nvPr/>
        </p:nvSpPr>
        <p:spPr bwMode="auto">
          <a:xfrm>
            <a:off x="7469188" y="4700588"/>
            <a:ext cx="1411287"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r>
              <a:rPr kumimoji="1" lang="en-US" altLang="zh-CN" sz="2000" b="0">
                <a:solidFill>
                  <a:prstClr val="black"/>
                </a:solidFill>
                <a:latin typeface="Times New Roman" panose="02020603050405020304" pitchFamily="18" charset="0"/>
                <a:ea typeface="宋体" panose="02010600030101010101" pitchFamily="2" charset="-122"/>
              </a:rPr>
              <a:t>11</a:t>
            </a:r>
            <a:endParaRPr kumimoji="1" lang="zh-CN" altLang="en-US" sz="2000" b="0">
              <a:solidFill>
                <a:prstClr val="black"/>
              </a:solidFill>
              <a:latin typeface="Times New Roman" panose="02020603050405020304" pitchFamily="18" charset="0"/>
              <a:ea typeface="宋体" panose="02010600030101010101" pitchFamily="2" charset="-122"/>
            </a:endParaRPr>
          </a:p>
        </p:txBody>
      </p:sp>
      <p:sp>
        <p:nvSpPr>
          <p:cNvPr id="216" name="Rectangle 12">
            <a:extLst>
              <a:ext uri="{FF2B5EF4-FFF2-40B4-BE49-F238E27FC236}">
                <a16:creationId xmlns:a16="http://schemas.microsoft.com/office/drawing/2014/main" id="{A59DA512-E9D1-6A06-5D14-E673C7E7B4BD}"/>
              </a:ext>
            </a:extLst>
          </p:cNvPr>
          <p:cNvSpPr>
            <a:spLocks noChangeArrowheads="1"/>
          </p:cNvSpPr>
          <p:nvPr/>
        </p:nvSpPr>
        <p:spPr bwMode="auto">
          <a:xfrm>
            <a:off x="7505700" y="6065838"/>
            <a:ext cx="1411288"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Clr>
                <a:srgbClr val="C0504D"/>
              </a:buClr>
              <a:buSzPct val="80000"/>
              <a:buFont typeface="Wingdings" panose="05000000000000000000" pitchFamily="2" charset="2"/>
              <a:buNone/>
            </a:pPr>
            <a:r>
              <a:rPr kumimoji="1" lang="zh-CN" altLang="en-US" sz="2000" b="0">
                <a:solidFill>
                  <a:prstClr val="black"/>
                </a:solidFill>
                <a:latin typeface="Times New Roman" panose="02020603050405020304" pitchFamily="18" charset="0"/>
                <a:ea typeface="宋体" panose="02010600030101010101" pitchFamily="2" charset="-122"/>
              </a:rPr>
              <a:t>    字块</a:t>
            </a:r>
            <a:r>
              <a:rPr kumimoji="1" lang="en-US" altLang="zh-CN" sz="2000" b="0">
                <a:solidFill>
                  <a:prstClr val="black"/>
                </a:solidFill>
                <a:latin typeface="Times New Roman" panose="02020603050405020304" pitchFamily="18" charset="0"/>
                <a:ea typeface="宋体" panose="02010600030101010101" pitchFamily="2" charset="-122"/>
              </a:rPr>
              <a:t>15</a:t>
            </a:r>
            <a:endParaRPr kumimoji="1" lang="zh-CN" altLang="en-US" sz="2000" b="0">
              <a:solidFill>
                <a:prstClr val="black"/>
              </a:solidFill>
              <a:latin typeface="Times New Roman" panose="02020603050405020304" pitchFamily="18" charset="0"/>
              <a:ea typeface="宋体" panose="02010600030101010101" pitchFamily="2" charset="-122"/>
            </a:endParaRPr>
          </a:p>
        </p:txBody>
      </p:sp>
      <p:grpSp>
        <p:nvGrpSpPr>
          <p:cNvPr id="217" name="组合 216">
            <a:extLst>
              <a:ext uri="{FF2B5EF4-FFF2-40B4-BE49-F238E27FC236}">
                <a16:creationId xmlns:a16="http://schemas.microsoft.com/office/drawing/2014/main" id="{C8BD4DD5-8284-443B-2801-6D6457F9A5C8}"/>
              </a:ext>
            </a:extLst>
          </p:cNvPr>
          <p:cNvGrpSpPr>
            <a:grpSpLocks/>
          </p:cNvGrpSpPr>
          <p:nvPr/>
        </p:nvGrpSpPr>
        <p:grpSpPr bwMode="auto">
          <a:xfrm>
            <a:off x="5135563" y="957263"/>
            <a:ext cx="3787775" cy="4459287"/>
            <a:chOff x="8845549" y="1422404"/>
            <a:chExt cx="3787775" cy="4460026"/>
          </a:xfrm>
        </p:grpSpPr>
        <p:grpSp>
          <p:nvGrpSpPr>
            <p:cNvPr id="218" name="Group 111">
              <a:extLst>
                <a:ext uri="{FF2B5EF4-FFF2-40B4-BE49-F238E27FC236}">
                  <a16:creationId xmlns:a16="http://schemas.microsoft.com/office/drawing/2014/main" id="{91215C9A-9407-008E-9C79-AFC4F845CA74}"/>
                </a:ext>
              </a:extLst>
            </p:cNvPr>
            <p:cNvGrpSpPr>
              <a:grpSpLocks/>
            </p:cNvGrpSpPr>
            <p:nvPr/>
          </p:nvGrpSpPr>
          <p:grpSpPr bwMode="auto">
            <a:xfrm>
              <a:off x="8845549" y="1422404"/>
              <a:ext cx="3787775" cy="3082925"/>
              <a:chOff x="3230" y="966"/>
              <a:chExt cx="2386" cy="1942"/>
            </a:xfrm>
          </p:grpSpPr>
          <p:sp>
            <p:nvSpPr>
              <p:cNvPr id="221" name="Rectangle 112">
                <a:extLst>
                  <a:ext uri="{FF2B5EF4-FFF2-40B4-BE49-F238E27FC236}">
                    <a16:creationId xmlns:a16="http://schemas.microsoft.com/office/drawing/2014/main" id="{87D9646D-809F-261E-4ADC-EBA237ED4783}"/>
                  </a:ext>
                </a:extLst>
              </p:cNvPr>
              <p:cNvSpPr>
                <a:spLocks noChangeArrowheads="1"/>
              </p:cNvSpPr>
              <p:nvPr/>
            </p:nvSpPr>
            <p:spPr bwMode="auto">
              <a:xfrm>
                <a:off x="4719" y="2690"/>
                <a:ext cx="889" cy="218"/>
              </a:xfrm>
              <a:prstGeom prst="rect">
                <a:avLst/>
              </a:prstGeom>
              <a:solidFill>
                <a:srgbClr val="800080"/>
              </a:solidFill>
              <a:ln w="9525">
                <a:solidFill>
                  <a:srgbClr val="800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srgbClr val="EEECE1"/>
                    </a:solidFill>
                    <a:effectLst/>
                    <a:uLnTx/>
                    <a:uFillTx/>
                    <a:latin typeface="Times New Roman" panose="02020603050405020304" pitchFamily="18" charset="0"/>
                    <a:ea typeface="宋体" panose="02010600030101010101" pitchFamily="2" charset="-122"/>
                  </a:rPr>
                  <a:t>   字块</a:t>
                </a:r>
                <a:r>
                  <a:rPr kumimoji="1" lang="en-US" altLang="zh-CN" sz="2000" b="0" i="0" u="none" strike="noStrike" kern="0" cap="none" spc="0" normalizeH="0" baseline="0" noProof="0">
                    <a:ln>
                      <a:noFill/>
                    </a:ln>
                    <a:solidFill>
                      <a:srgbClr val="EEECE1"/>
                    </a:solidFill>
                    <a:effectLst/>
                    <a:uLnTx/>
                    <a:uFillTx/>
                    <a:latin typeface="Times New Roman" panose="02020603050405020304" pitchFamily="18" charset="0"/>
                    <a:ea typeface="宋体" panose="02010600030101010101" pitchFamily="2" charset="-122"/>
                  </a:rPr>
                  <a:t>8</a:t>
                </a:r>
                <a:endParaRPr kumimoji="1" lang="zh-CN" altLang="en-US" sz="2000" b="0" i="0" u="none" strike="noStrike" kern="0" cap="none" spc="0" normalizeH="0" baseline="30000" noProof="0">
                  <a:ln>
                    <a:noFill/>
                  </a:ln>
                  <a:solidFill>
                    <a:srgbClr val="EEECE1"/>
                  </a:solidFill>
                  <a:effectLst/>
                  <a:uLnTx/>
                  <a:uFillTx/>
                  <a:latin typeface="Times New Roman" panose="02020603050405020304" pitchFamily="18" charset="0"/>
                  <a:ea typeface="宋体" panose="02010600030101010101" pitchFamily="2" charset="-122"/>
                </a:endParaRPr>
              </a:p>
            </p:txBody>
          </p:sp>
          <p:sp>
            <p:nvSpPr>
              <p:cNvPr id="222" name="Rectangle 113">
                <a:extLst>
                  <a:ext uri="{FF2B5EF4-FFF2-40B4-BE49-F238E27FC236}">
                    <a16:creationId xmlns:a16="http://schemas.microsoft.com/office/drawing/2014/main" id="{74891A3B-BD89-4E2B-EBA4-901F5472338A}"/>
                  </a:ext>
                </a:extLst>
              </p:cNvPr>
              <p:cNvSpPr>
                <a:spLocks noChangeArrowheads="1"/>
              </p:cNvSpPr>
              <p:nvPr/>
            </p:nvSpPr>
            <p:spPr bwMode="auto">
              <a:xfrm>
                <a:off x="4727" y="1819"/>
                <a:ext cx="889" cy="218"/>
              </a:xfrm>
              <a:prstGeom prst="rect">
                <a:avLst/>
              </a:prstGeom>
              <a:solidFill>
                <a:srgbClr val="800080"/>
              </a:solidFill>
              <a:ln w="9525">
                <a:solidFill>
                  <a:srgbClr val="800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srgbClr val="EEECE1"/>
                    </a:solidFill>
                    <a:effectLst/>
                    <a:uLnTx/>
                    <a:uFillTx/>
                    <a:latin typeface="Times New Roman" panose="02020603050405020304" pitchFamily="18" charset="0"/>
                    <a:ea typeface="宋体" panose="02010600030101010101" pitchFamily="2" charset="-122"/>
                  </a:rPr>
                  <a:t>     字块</a:t>
                </a:r>
                <a:r>
                  <a:rPr kumimoji="1" lang="en-US" altLang="zh-CN" sz="2000" b="0" i="0" u="none" strike="noStrike" kern="0" cap="none" spc="0" normalizeH="0" baseline="0" noProof="0">
                    <a:ln>
                      <a:noFill/>
                    </a:ln>
                    <a:solidFill>
                      <a:srgbClr val="EEECE1"/>
                    </a:solidFill>
                    <a:effectLst/>
                    <a:uLnTx/>
                    <a:uFillTx/>
                    <a:latin typeface="Times New Roman" panose="02020603050405020304" pitchFamily="18" charset="0"/>
                    <a:ea typeface="宋体" panose="02010600030101010101" pitchFamily="2" charset="-122"/>
                  </a:rPr>
                  <a:t>4</a:t>
                </a:r>
                <a:endParaRPr kumimoji="1" lang="zh-CN" altLang="en-US" sz="2000" b="0" i="1" u="none" strike="noStrike" kern="0" cap="none" spc="0" normalizeH="0" baseline="30000" noProof="0">
                  <a:ln>
                    <a:noFill/>
                  </a:ln>
                  <a:solidFill>
                    <a:srgbClr val="EEECE1"/>
                  </a:solidFill>
                  <a:effectLst/>
                  <a:uLnTx/>
                  <a:uFillTx/>
                  <a:latin typeface="Times New Roman" panose="02020603050405020304" pitchFamily="18" charset="0"/>
                  <a:ea typeface="宋体" panose="02010600030101010101" pitchFamily="2" charset="-122"/>
                </a:endParaRPr>
              </a:p>
            </p:txBody>
          </p:sp>
          <p:sp>
            <p:nvSpPr>
              <p:cNvPr id="223" name="Rectangle 114">
                <a:extLst>
                  <a:ext uri="{FF2B5EF4-FFF2-40B4-BE49-F238E27FC236}">
                    <a16:creationId xmlns:a16="http://schemas.microsoft.com/office/drawing/2014/main" id="{DD7E86CA-0E57-A47F-F9D9-5898262AEDF4}"/>
                  </a:ext>
                </a:extLst>
              </p:cNvPr>
              <p:cNvSpPr>
                <a:spLocks noChangeArrowheads="1"/>
              </p:cNvSpPr>
              <p:nvPr/>
            </p:nvSpPr>
            <p:spPr bwMode="auto">
              <a:xfrm>
                <a:off x="4727" y="966"/>
                <a:ext cx="889" cy="217"/>
              </a:xfrm>
              <a:prstGeom prst="rect">
                <a:avLst/>
              </a:prstGeom>
              <a:solidFill>
                <a:srgbClr val="800080"/>
              </a:solidFill>
              <a:ln w="9525">
                <a:solidFill>
                  <a:srgbClr val="800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srgbClr val="EEECE1"/>
                    </a:solidFill>
                    <a:effectLst/>
                    <a:uLnTx/>
                    <a:uFillTx/>
                    <a:latin typeface="Times New Roman" panose="02020603050405020304" pitchFamily="18" charset="0"/>
                    <a:ea typeface="宋体" panose="02010600030101010101" pitchFamily="2" charset="-122"/>
                  </a:rPr>
                  <a:t>    字块0</a:t>
                </a:r>
              </a:p>
            </p:txBody>
          </p:sp>
          <p:sp>
            <p:nvSpPr>
              <p:cNvPr id="224" name="Line 115">
                <a:extLst>
                  <a:ext uri="{FF2B5EF4-FFF2-40B4-BE49-F238E27FC236}">
                    <a16:creationId xmlns:a16="http://schemas.microsoft.com/office/drawing/2014/main" id="{E1343538-EF97-E7F3-022C-2FE4DB1113BC}"/>
                  </a:ext>
                </a:extLst>
              </p:cNvPr>
              <p:cNvSpPr>
                <a:spLocks noChangeShapeType="1"/>
              </p:cNvSpPr>
              <p:nvPr/>
            </p:nvSpPr>
            <p:spPr bwMode="auto">
              <a:xfrm flipV="1">
                <a:off x="4072" y="1050"/>
                <a:ext cx="655" cy="125"/>
              </a:xfrm>
              <a:prstGeom prst="line">
                <a:avLst/>
              </a:prstGeom>
              <a:noFill/>
              <a:ln w="38100">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225" name="Line 116">
                <a:extLst>
                  <a:ext uri="{FF2B5EF4-FFF2-40B4-BE49-F238E27FC236}">
                    <a16:creationId xmlns:a16="http://schemas.microsoft.com/office/drawing/2014/main" id="{6EC793BE-7536-C676-0DD3-66A635A199FF}"/>
                  </a:ext>
                </a:extLst>
              </p:cNvPr>
              <p:cNvSpPr>
                <a:spLocks noChangeShapeType="1"/>
              </p:cNvSpPr>
              <p:nvPr/>
            </p:nvSpPr>
            <p:spPr bwMode="auto">
              <a:xfrm>
                <a:off x="4072" y="1175"/>
                <a:ext cx="655" cy="755"/>
              </a:xfrm>
              <a:prstGeom prst="line">
                <a:avLst/>
              </a:prstGeom>
              <a:noFill/>
              <a:ln w="38100">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226" name="Line 117">
                <a:extLst>
                  <a:ext uri="{FF2B5EF4-FFF2-40B4-BE49-F238E27FC236}">
                    <a16:creationId xmlns:a16="http://schemas.microsoft.com/office/drawing/2014/main" id="{A541D930-BA78-FFB1-50CD-53D8CB9132D8}"/>
                  </a:ext>
                </a:extLst>
              </p:cNvPr>
              <p:cNvSpPr>
                <a:spLocks noChangeShapeType="1"/>
              </p:cNvSpPr>
              <p:nvPr/>
            </p:nvSpPr>
            <p:spPr bwMode="auto">
              <a:xfrm>
                <a:off x="4072" y="1175"/>
                <a:ext cx="655" cy="1594"/>
              </a:xfrm>
              <a:prstGeom prst="line">
                <a:avLst/>
              </a:prstGeom>
              <a:noFill/>
              <a:ln w="38100">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227" name="Rectangle 118">
                <a:extLst>
                  <a:ext uri="{FF2B5EF4-FFF2-40B4-BE49-F238E27FC236}">
                    <a16:creationId xmlns:a16="http://schemas.microsoft.com/office/drawing/2014/main" id="{9673F69D-12C8-0D5C-A7F6-D5F989A19104}"/>
                  </a:ext>
                </a:extLst>
              </p:cNvPr>
              <p:cNvSpPr>
                <a:spLocks noChangeArrowheads="1"/>
              </p:cNvSpPr>
              <p:nvPr/>
            </p:nvSpPr>
            <p:spPr bwMode="auto">
              <a:xfrm>
                <a:off x="3230" y="1078"/>
                <a:ext cx="842" cy="218"/>
              </a:xfrm>
              <a:prstGeom prst="rect">
                <a:avLst/>
              </a:prstGeom>
              <a:solidFill>
                <a:srgbClr val="800080"/>
              </a:solidFill>
              <a:ln w="9525">
                <a:solidFill>
                  <a:srgbClr val="800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srgbClr val="EEECE1"/>
                    </a:solidFill>
                    <a:effectLst/>
                    <a:uLnTx/>
                    <a:uFillTx/>
                    <a:latin typeface="Times New Roman" panose="02020603050405020304" pitchFamily="18" charset="0"/>
                    <a:ea typeface="宋体" panose="02010600030101010101" pitchFamily="2" charset="-122"/>
                  </a:rPr>
                  <a:t>    字块 0</a:t>
                </a:r>
              </a:p>
            </p:txBody>
          </p:sp>
        </p:grpSp>
        <p:sp>
          <p:nvSpPr>
            <p:cNvPr id="219" name="Rectangle 112">
              <a:extLst>
                <a:ext uri="{FF2B5EF4-FFF2-40B4-BE49-F238E27FC236}">
                  <a16:creationId xmlns:a16="http://schemas.microsoft.com/office/drawing/2014/main" id="{C07C7595-A307-CFCE-7E83-F2BEE198F95B}"/>
                </a:ext>
              </a:extLst>
            </p:cNvPr>
            <p:cNvSpPr>
              <a:spLocks noChangeArrowheads="1"/>
            </p:cNvSpPr>
            <p:nvPr/>
          </p:nvSpPr>
          <p:spPr bwMode="auto">
            <a:xfrm>
              <a:off x="11196279" y="5536355"/>
              <a:ext cx="1411288" cy="346075"/>
            </a:xfrm>
            <a:prstGeom prst="rect">
              <a:avLst/>
            </a:prstGeom>
            <a:solidFill>
              <a:srgbClr val="800080"/>
            </a:solidFill>
            <a:ln w="9525">
              <a:solidFill>
                <a:srgbClr val="800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srgbClr val="EEECE1"/>
                  </a:solidFill>
                  <a:effectLst/>
                  <a:uLnTx/>
                  <a:uFillTx/>
                  <a:latin typeface="Times New Roman" panose="02020603050405020304" pitchFamily="18" charset="0"/>
                  <a:ea typeface="宋体" panose="02010600030101010101" pitchFamily="2" charset="-122"/>
                </a:rPr>
                <a:t>   字块</a:t>
              </a:r>
              <a:r>
                <a:rPr kumimoji="1" lang="en-US" altLang="zh-CN" sz="2000" b="0" i="0" u="none" strike="noStrike" kern="0" cap="none" spc="0" normalizeH="0" baseline="0" noProof="0">
                  <a:ln>
                    <a:noFill/>
                  </a:ln>
                  <a:solidFill>
                    <a:srgbClr val="EEECE1"/>
                  </a:solidFill>
                  <a:effectLst/>
                  <a:uLnTx/>
                  <a:uFillTx/>
                  <a:latin typeface="Times New Roman" panose="02020603050405020304" pitchFamily="18" charset="0"/>
                  <a:ea typeface="宋体" panose="02010600030101010101" pitchFamily="2" charset="-122"/>
                </a:rPr>
                <a:t>12</a:t>
              </a:r>
              <a:endParaRPr kumimoji="1" lang="zh-CN" altLang="en-US" sz="2000" b="0" i="0" u="none" strike="noStrike" kern="0" cap="none" spc="0" normalizeH="0" baseline="30000" noProof="0">
                <a:ln>
                  <a:noFill/>
                </a:ln>
                <a:solidFill>
                  <a:srgbClr val="EEECE1"/>
                </a:solidFill>
                <a:effectLst/>
                <a:uLnTx/>
                <a:uFillTx/>
                <a:latin typeface="Times New Roman" panose="02020603050405020304" pitchFamily="18" charset="0"/>
                <a:ea typeface="宋体" panose="02010600030101010101" pitchFamily="2" charset="-122"/>
              </a:endParaRPr>
            </a:p>
          </p:txBody>
        </p:sp>
        <p:sp>
          <p:nvSpPr>
            <p:cNvPr id="220" name="Line 117">
              <a:extLst>
                <a:ext uri="{FF2B5EF4-FFF2-40B4-BE49-F238E27FC236}">
                  <a16:creationId xmlns:a16="http://schemas.microsoft.com/office/drawing/2014/main" id="{F4FC64FF-1363-0963-597B-9EF30508393F}"/>
                </a:ext>
              </a:extLst>
            </p:cNvPr>
            <p:cNvSpPr>
              <a:spLocks noChangeShapeType="1"/>
            </p:cNvSpPr>
            <p:nvPr/>
          </p:nvSpPr>
          <p:spPr bwMode="auto">
            <a:xfrm>
              <a:off x="10131134" y="1752070"/>
              <a:ext cx="1055710" cy="3802303"/>
            </a:xfrm>
            <a:prstGeom prst="line">
              <a:avLst/>
            </a:prstGeom>
            <a:noFill/>
            <a:ln w="38100">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grpSp>
    </p:spTree>
    <p:extLst>
      <p:ext uri="{BB962C8B-B14F-4D97-AF65-F5344CB8AC3E}">
        <p14:creationId xmlns:p14="http://schemas.microsoft.com/office/powerpoint/2010/main" val="948179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217"/>
                                        </p:tgtEl>
                                        <p:attrNameLst>
                                          <p:attrName>style.visibility</p:attrName>
                                        </p:attrNameLst>
                                      </p:cBhvr>
                                      <p:to>
                                        <p:strVal val="visible"/>
                                      </p:to>
                                    </p:set>
                                    <p:animEffect transition="in" filter="strips(downLeft)">
                                      <p:cBhvr>
                                        <p:cTn id="7" dur="500"/>
                                        <p:tgtEl>
                                          <p:spTgt spid="21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92"/>
                                        </p:tgtEl>
                                        <p:attrNameLst>
                                          <p:attrName>style.visibility</p:attrName>
                                        </p:attrNameLst>
                                      </p:cBhvr>
                                      <p:to>
                                        <p:strVal val="visible"/>
                                      </p:to>
                                    </p:set>
                                    <p:animEffect transition="in" filter="blinds(horizontal)">
                                      <p:cBhvr>
                                        <p:cTn id="12" dur="500"/>
                                        <p:tgtEl>
                                          <p:spTgt spid="19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93"/>
                                        </p:tgtEl>
                                        <p:attrNameLst>
                                          <p:attrName>style.visibility</p:attrName>
                                        </p:attrNameLst>
                                      </p:cBhvr>
                                      <p:to>
                                        <p:strVal val="visible"/>
                                      </p:to>
                                    </p:set>
                                    <p:animEffect transition="in" filter="blinds(horizontal)">
                                      <p:cBhvr>
                                        <p:cTn id="17" dur="500"/>
                                        <p:tgtEl>
                                          <p:spTgt spid="19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94"/>
                                        </p:tgtEl>
                                        <p:attrNameLst>
                                          <p:attrName>style.visibility</p:attrName>
                                        </p:attrNameLst>
                                      </p:cBhvr>
                                      <p:to>
                                        <p:strVal val="visible"/>
                                      </p:to>
                                    </p:set>
                                    <p:animEffect transition="in" filter="blinds(horizontal)">
                                      <p:cBhvr>
                                        <p:cTn id="22"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2" grpId="0" autoUpdateAnimBg="0"/>
      <p:bldP spid="193" grpId="0" autoUpdateAnimBg="0"/>
      <p:bldP spid="194" grpId="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A2CED-A322-4FCC-9714-2B1442AF6BEB}"/>
              </a:ext>
            </a:extLst>
          </p:cNvPr>
          <p:cNvSpPr>
            <a:spLocks noGrp="1"/>
          </p:cNvSpPr>
          <p:nvPr>
            <p:ph type="title"/>
          </p:nvPr>
        </p:nvSpPr>
        <p:spPr>
          <a:xfrm>
            <a:off x="-30331" y="135303"/>
            <a:ext cx="7592093" cy="762000"/>
          </a:xfrm>
        </p:spPr>
        <p:txBody>
          <a:bodyPr>
            <a:normAutofit/>
          </a:bodyPr>
          <a:lstStyle/>
          <a:p>
            <a:r>
              <a:rPr lang="en-US" altLang="zh-CN" dirty="0"/>
              <a:t>Cache</a:t>
            </a:r>
            <a:r>
              <a:rPr lang="zh-CN" altLang="en-US" dirty="0"/>
              <a:t>缓存示例</a:t>
            </a:r>
          </a:p>
        </p:txBody>
      </p:sp>
      <p:sp>
        <p:nvSpPr>
          <p:cNvPr id="20" name="Rectangle 158">
            <a:extLst>
              <a:ext uri="{FF2B5EF4-FFF2-40B4-BE49-F238E27FC236}">
                <a16:creationId xmlns:a16="http://schemas.microsoft.com/office/drawing/2014/main" id="{F4E401E8-9FEB-41CA-8F1F-FEC8F4B122B8}"/>
              </a:ext>
            </a:extLst>
          </p:cNvPr>
          <p:cNvSpPr/>
          <p:nvPr/>
        </p:nvSpPr>
        <p:spPr bwMode="auto">
          <a:xfrm>
            <a:off x="6929811" y="2165696"/>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21" name="Rectangle 159">
            <a:extLst>
              <a:ext uri="{FF2B5EF4-FFF2-40B4-BE49-F238E27FC236}">
                <a16:creationId xmlns:a16="http://schemas.microsoft.com/office/drawing/2014/main" id="{017D1461-564D-433E-8734-6D26894314F4}"/>
              </a:ext>
            </a:extLst>
          </p:cNvPr>
          <p:cNvSpPr/>
          <p:nvPr/>
        </p:nvSpPr>
        <p:spPr bwMode="auto">
          <a:xfrm>
            <a:off x="69497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23" name="Rectangle 163">
            <a:extLst>
              <a:ext uri="{FF2B5EF4-FFF2-40B4-BE49-F238E27FC236}">
                <a16:creationId xmlns:a16="http://schemas.microsoft.com/office/drawing/2014/main" id="{0150872E-1A2B-4576-B678-A8EAB183F9CC}"/>
              </a:ext>
            </a:extLst>
          </p:cNvPr>
          <p:cNvSpPr/>
          <p:nvPr/>
        </p:nvSpPr>
        <p:spPr bwMode="auto">
          <a:xfrm>
            <a:off x="7229629" y="2250041"/>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4" name="Rectangle 164">
            <a:extLst>
              <a:ext uri="{FF2B5EF4-FFF2-40B4-BE49-F238E27FC236}">
                <a16:creationId xmlns:a16="http://schemas.microsoft.com/office/drawing/2014/main" id="{042663CE-73DD-4A7E-8D09-DF258909F0E6}"/>
              </a:ext>
            </a:extLst>
          </p:cNvPr>
          <p:cNvSpPr/>
          <p:nvPr/>
        </p:nvSpPr>
        <p:spPr bwMode="auto">
          <a:xfrm>
            <a:off x="6979934" y="2250041"/>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5" name="TextBox 27">
            <a:extLst>
              <a:ext uri="{FF2B5EF4-FFF2-40B4-BE49-F238E27FC236}">
                <a16:creationId xmlns:a16="http://schemas.microsoft.com/office/drawing/2014/main" id="{7C2F0EB0-9CA1-417B-89CF-1CD633CEEA10}"/>
              </a:ext>
            </a:extLst>
          </p:cNvPr>
          <p:cNvSpPr txBox="1"/>
          <p:nvPr/>
        </p:nvSpPr>
        <p:spPr>
          <a:xfrm>
            <a:off x="8003804"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29" name="Rectangle 127">
            <a:extLst>
              <a:ext uri="{FF2B5EF4-FFF2-40B4-BE49-F238E27FC236}">
                <a16:creationId xmlns:a16="http://schemas.microsoft.com/office/drawing/2014/main" id="{7E7CFC8B-E919-4F98-92D2-DBF4B2F2E45C}"/>
              </a:ext>
            </a:extLst>
          </p:cNvPr>
          <p:cNvSpPr/>
          <p:nvPr/>
        </p:nvSpPr>
        <p:spPr bwMode="auto">
          <a:xfrm>
            <a:off x="803921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0" name="Rectangle 128">
            <a:extLst>
              <a:ext uri="{FF2B5EF4-FFF2-40B4-BE49-F238E27FC236}">
                <a16:creationId xmlns:a16="http://schemas.microsoft.com/office/drawing/2014/main" id="{A642CED3-98ED-433E-AFFF-D42999C86C70}"/>
              </a:ext>
            </a:extLst>
          </p:cNvPr>
          <p:cNvSpPr/>
          <p:nvPr/>
        </p:nvSpPr>
        <p:spPr bwMode="auto">
          <a:xfrm>
            <a:off x="832290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1" name="Rectangle 129">
            <a:extLst>
              <a:ext uri="{FF2B5EF4-FFF2-40B4-BE49-F238E27FC236}">
                <a16:creationId xmlns:a16="http://schemas.microsoft.com/office/drawing/2014/main" id="{65D62047-95B5-459A-B3AE-D6D3DDAF5E86}"/>
              </a:ext>
            </a:extLst>
          </p:cNvPr>
          <p:cNvSpPr/>
          <p:nvPr/>
        </p:nvSpPr>
        <p:spPr bwMode="auto">
          <a:xfrm>
            <a:off x="873605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2" name="Rectangle 127">
            <a:extLst>
              <a:ext uri="{FF2B5EF4-FFF2-40B4-BE49-F238E27FC236}">
                <a16:creationId xmlns:a16="http://schemas.microsoft.com/office/drawing/2014/main" id="{D7D5576A-B83E-4269-9C4A-CEA2F35F1D74}"/>
              </a:ext>
            </a:extLst>
          </p:cNvPr>
          <p:cNvSpPr/>
          <p:nvPr/>
        </p:nvSpPr>
        <p:spPr bwMode="auto">
          <a:xfrm>
            <a:off x="6965674"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3" name="Rectangle 128">
            <a:extLst>
              <a:ext uri="{FF2B5EF4-FFF2-40B4-BE49-F238E27FC236}">
                <a16:creationId xmlns:a16="http://schemas.microsoft.com/office/drawing/2014/main" id="{12AEE43E-6458-4DA0-998A-F2756B7EF38A}"/>
              </a:ext>
            </a:extLst>
          </p:cNvPr>
          <p:cNvSpPr/>
          <p:nvPr/>
        </p:nvSpPr>
        <p:spPr bwMode="auto">
          <a:xfrm>
            <a:off x="7249366"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4" name="Rectangle 129">
            <a:extLst>
              <a:ext uri="{FF2B5EF4-FFF2-40B4-BE49-F238E27FC236}">
                <a16:creationId xmlns:a16="http://schemas.microsoft.com/office/drawing/2014/main" id="{3D96B8DB-9CA5-437F-8551-591FEF9234E1}"/>
              </a:ext>
            </a:extLst>
          </p:cNvPr>
          <p:cNvSpPr/>
          <p:nvPr/>
        </p:nvSpPr>
        <p:spPr bwMode="auto">
          <a:xfrm>
            <a:off x="7662520"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35" name="Rectangle 127">
            <a:extLst>
              <a:ext uri="{FF2B5EF4-FFF2-40B4-BE49-F238E27FC236}">
                <a16:creationId xmlns:a16="http://schemas.microsoft.com/office/drawing/2014/main" id="{F47D138A-5DA7-4FDE-BB4C-0C0CEC16D217}"/>
              </a:ext>
            </a:extLst>
          </p:cNvPr>
          <p:cNvSpPr/>
          <p:nvPr/>
        </p:nvSpPr>
        <p:spPr bwMode="auto">
          <a:xfrm>
            <a:off x="589892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6" name="Rectangle 128">
            <a:extLst>
              <a:ext uri="{FF2B5EF4-FFF2-40B4-BE49-F238E27FC236}">
                <a16:creationId xmlns:a16="http://schemas.microsoft.com/office/drawing/2014/main" id="{79A13D87-3C0D-468D-A706-D51ED3563126}"/>
              </a:ext>
            </a:extLst>
          </p:cNvPr>
          <p:cNvSpPr/>
          <p:nvPr/>
        </p:nvSpPr>
        <p:spPr bwMode="auto">
          <a:xfrm>
            <a:off x="618262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37" name="Rectangle 129">
            <a:extLst>
              <a:ext uri="{FF2B5EF4-FFF2-40B4-BE49-F238E27FC236}">
                <a16:creationId xmlns:a16="http://schemas.microsoft.com/office/drawing/2014/main" id="{1FB53597-16E3-485B-9C66-87C2C3E37B9C}"/>
              </a:ext>
            </a:extLst>
          </p:cNvPr>
          <p:cNvSpPr/>
          <p:nvPr/>
        </p:nvSpPr>
        <p:spPr bwMode="auto">
          <a:xfrm>
            <a:off x="659577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8" name="Rectangle 127">
            <a:extLst>
              <a:ext uri="{FF2B5EF4-FFF2-40B4-BE49-F238E27FC236}">
                <a16:creationId xmlns:a16="http://schemas.microsoft.com/office/drawing/2014/main" id="{C62F84F3-98A3-4130-8DAE-85E07D0019F6}"/>
              </a:ext>
            </a:extLst>
          </p:cNvPr>
          <p:cNvSpPr/>
          <p:nvPr/>
        </p:nvSpPr>
        <p:spPr bwMode="auto">
          <a:xfrm>
            <a:off x="4825391"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9" name="Rectangle 128">
            <a:extLst>
              <a:ext uri="{FF2B5EF4-FFF2-40B4-BE49-F238E27FC236}">
                <a16:creationId xmlns:a16="http://schemas.microsoft.com/office/drawing/2014/main" id="{6A1D5B02-8F24-4715-9F04-EEF5F5EE68BB}"/>
              </a:ext>
            </a:extLst>
          </p:cNvPr>
          <p:cNvSpPr/>
          <p:nvPr/>
        </p:nvSpPr>
        <p:spPr bwMode="auto">
          <a:xfrm>
            <a:off x="5109083"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40" name="Rectangle 129">
            <a:extLst>
              <a:ext uri="{FF2B5EF4-FFF2-40B4-BE49-F238E27FC236}">
                <a16:creationId xmlns:a16="http://schemas.microsoft.com/office/drawing/2014/main" id="{D750AAE9-A32F-49E5-B7FD-C9BA486A831C}"/>
              </a:ext>
            </a:extLst>
          </p:cNvPr>
          <p:cNvSpPr/>
          <p:nvPr/>
        </p:nvSpPr>
        <p:spPr bwMode="auto">
          <a:xfrm>
            <a:off x="5522237"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1" name="Rectangle 127">
            <a:extLst>
              <a:ext uri="{FF2B5EF4-FFF2-40B4-BE49-F238E27FC236}">
                <a16:creationId xmlns:a16="http://schemas.microsoft.com/office/drawing/2014/main" id="{D8DB8991-5A52-4766-94A1-FA206A6BF0AC}"/>
              </a:ext>
            </a:extLst>
          </p:cNvPr>
          <p:cNvSpPr/>
          <p:nvPr/>
        </p:nvSpPr>
        <p:spPr bwMode="auto">
          <a:xfrm>
            <a:off x="3779560"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2" name="Rectangle 128">
            <a:extLst>
              <a:ext uri="{FF2B5EF4-FFF2-40B4-BE49-F238E27FC236}">
                <a16:creationId xmlns:a16="http://schemas.microsoft.com/office/drawing/2014/main" id="{05A9783C-A29D-4B10-B26E-8074363571EE}"/>
              </a:ext>
            </a:extLst>
          </p:cNvPr>
          <p:cNvSpPr/>
          <p:nvPr/>
        </p:nvSpPr>
        <p:spPr bwMode="auto">
          <a:xfrm>
            <a:off x="4063252"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3" name="Rectangle 129">
            <a:extLst>
              <a:ext uri="{FF2B5EF4-FFF2-40B4-BE49-F238E27FC236}">
                <a16:creationId xmlns:a16="http://schemas.microsoft.com/office/drawing/2014/main" id="{7A8BF262-5ED0-4383-95E0-FC4A45E25853}"/>
              </a:ext>
            </a:extLst>
          </p:cNvPr>
          <p:cNvSpPr/>
          <p:nvPr/>
        </p:nvSpPr>
        <p:spPr bwMode="auto">
          <a:xfrm>
            <a:off x="4476406"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44" name="Rectangle 127">
            <a:extLst>
              <a:ext uri="{FF2B5EF4-FFF2-40B4-BE49-F238E27FC236}">
                <a16:creationId xmlns:a16="http://schemas.microsoft.com/office/drawing/2014/main" id="{4D38F560-9422-4AA8-82EF-6124E05A634C}"/>
              </a:ext>
            </a:extLst>
          </p:cNvPr>
          <p:cNvSpPr/>
          <p:nvPr/>
        </p:nvSpPr>
        <p:spPr bwMode="auto">
          <a:xfrm>
            <a:off x="270602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5" name="Rectangle 128">
            <a:extLst>
              <a:ext uri="{FF2B5EF4-FFF2-40B4-BE49-F238E27FC236}">
                <a16:creationId xmlns:a16="http://schemas.microsoft.com/office/drawing/2014/main" id="{8F723D0E-F6F2-42B9-AA77-C3FED5C58E50}"/>
              </a:ext>
            </a:extLst>
          </p:cNvPr>
          <p:cNvSpPr/>
          <p:nvPr/>
        </p:nvSpPr>
        <p:spPr bwMode="auto">
          <a:xfrm>
            <a:off x="298971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6" name="Rectangle 129">
            <a:extLst>
              <a:ext uri="{FF2B5EF4-FFF2-40B4-BE49-F238E27FC236}">
                <a16:creationId xmlns:a16="http://schemas.microsoft.com/office/drawing/2014/main" id="{70C31BED-85EB-457F-9B34-80F691AFFD4A}"/>
              </a:ext>
            </a:extLst>
          </p:cNvPr>
          <p:cNvSpPr/>
          <p:nvPr/>
        </p:nvSpPr>
        <p:spPr bwMode="auto">
          <a:xfrm>
            <a:off x="340286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7" name="Rectangle 127">
            <a:extLst>
              <a:ext uri="{FF2B5EF4-FFF2-40B4-BE49-F238E27FC236}">
                <a16:creationId xmlns:a16="http://schemas.microsoft.com/office/drawing/2014/main" id="{2BEB6C6F-E812-402D-9D41-9F8C761A6B18}"/>
              </a:ext>
            </a:extLst>
          </p:cNvPr>
          <p:cNvSpPr/>
          <p:nvPr/>
        </p:nvSpPr>
        <p:spPr bwMode="auto">
          <a:xfrm>
            <a:off x="1639277"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8" name="Rectangle 128">
            <a:extLst>
              <a:ext uri="{FF2B5EF4-FFF2-40B4-BE49-F238E27FC236}">
                <a16:creationId xmlns:a16="http://schemas.microsoft.com/office/drawing/2014/main" id="{7C801A2B-DF86-4A6F-AFC8-496E0A046A48}"/>
              </a:ext>
            </a:extLst>
          </p:cNvPr>
          <p:cNvSpPr/>
          <p:nvPr/>
        </p:nvSpPr>
        <p:spPr bwMode="auto">
          <a:xfrm>
            <a:off x="1922969"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49" name="Rectangle 129">
            <a:extLst>
              <a:ext uri="{FF2B5EF4-FFF2-40B4-BE49-F238E27FC236}">
                <a16:creationId xmlns:a16="http://schemas.microsoft.com/office/drawing/2014/main" id="{006519CA-E343-4DD9-8B14-9ED533E8931E}"/>
              </a:ext>
            </a:extLst>
          </p:cNvPr>
          <p:cNvSpPr/>
          <p:nvPr/>
        </p:nvSpPr>
        <p:spPr bwMode="auto">
          <a:xfrm>
            <a:off x="2336123"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50" name="Rectangle 127">
            <a:extLst>
              <a:ext uri="{FF2B5EF4-FFF2-40B4-BE49-F238E27FC236}">
                <a16:creationId xmlns:a16="http://schemas.microsoft.com/office/drawing/2014/main" id="{BE20E1CD-71DD-4F57-857C-E04E8AF4B131}"/>
              </a:ext>
            </a:extLst>
          </p:cNvPr>
          <p:cNvSpPr/>
          <p:nvPr/>
        </p:nvSpPr>
        <p:spPr bwMode="auto">
          <a:xfrm>
            <a:off x="56573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51" name="Rectangle 128">
            <a:extLst>
              <a:ext uri="{FF2B5EF4-FFF2-40B4-BE49-F238E27FC236}">
                <a16:creationId xmlns:a16="http://schemas.microsoft.com/office/drawing/2014/main" id="{849D7D7A-115E-4D07-A47E-FE1BC34ACDD0}"/>
              </a:ext>
            </a:extLst>
          </p:cNvPr>
          <p:cNvSpPr/>
          <p:nvPr/>
        </p:nvSpPr>
        <p:spPr bwMode="auto">
          <a:xfrm>
            <a:off x="84943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52" name="Rectangle 129">
            <a:extLst>
              <a:ext uri="{FF2B5EF4-FFF2-40B4-BE49-F238E27FC236}">
                <a16:creationId xmlns:a16="http://schemas.microsoft.com/office/drawing/2014/main" id="{C68C8257-D611-46E6-9466-31E446E226B8}"/>
              </a:ext>
            </a:extLst>
          </p:cNvPr>
          <p:cNvSpPr/>
          <p:nvPr/>
        </p:nvSpPr>
        <p:spPr bwMode="auto">
          <a:xfrm>
            <a:off x="126258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62" name="TextBox 27">
            <a:extLst>
              <a:ext uri="{FF2B5EF4-FFF2-40B4-BE49-F238E27FC236}">
                <a16:creationId xmlns:a16="http://schemas.microsoft.com/office/drawing/2014/main" id="{7E8D8CCF-276D-4FB2-A225-7BF90A85DD22}"/>
              </a:ext>
            </a:extLst>
          </p:cNvPr>
          <p:cNvSpPr txBox="1"/>
          <p:nvPr/>
        </p:nvSpPr>
        <p:spPr>
          <a:xfrm>
            <a:off x="5867771" y="1664621"/>
            <a:ext cx="415498"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68" name="TextBox 27">
            <a:extLst>
              <a:ext uri="{FF2B5EF4-FFF2-40B4-BE49-F238E27FC236}">
                <a16:creationId xmlns:a16="http://schemas.microsoft.com/office/drawing/2014/main" id="{5312990E-9A5E-4E21-AB28-93E446F697BD}"/>
              </a:ext>
            </a:extLst>
          </p:cNvPr>
          <p:cNvSpPr txBox="1"/>
          <p:nvPr/>
        </p:nvSpPr>
        <p:spPr>
          <a:xfrm>
            <a:off x="3745932"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74" name="TextBox 27">
            <a:extLst>
              <a:ext uri="{FF2B5EF4-FFF2-40B4-BE49-F238E27FC236}">
                <a16:creationId xmlns:a16="http://schemas.microsoft.com/office/drawing/2014/main" id="{BF559C09-BA0D-4878-A7CC-3854F7EAC9F0}"/>
              </a:ext>
            </a:extLst>
          </p:cNvPr>
          <p:cNvSpPr txBox="1"/>
          <p:nvPr/>
        </p:nvSpPr>
        <p:spPr>
          <a:xfrm>
            <a:off x="1609899" y="1664621"/>
            <a:ext cx="402739"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75" name="Rectangle 127">
            <a:extLst>
              <a:ext uri="{FF2B5EF4-FFF2-40B4-BE49-F238E27FC236}">
                <a16:creationId xmlns:a16="http://schemas.microsoft.com/office/drawing/2014/main" id="{4A26B776-8B69-43C7-9E5A-A1EE7EB9D2E0}"/>
              </a:ext>
            </a:extLst>
          </p:cNvPr>
          <p:cNvSpPr/>
          <p:nvPr/>
        </p:nvSpPr>
        <p:spPr bwMode="auto">
          <a:xfrm>
            <a:off x="802036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6" name="Rectangle 128">
            <a:extLst>
              <a:ext uri="{FF2B5EF4-FFF2-40B4-BE49-F238E27FC236}">
                <a16:creationId xmlns:a16="http://schemas.microsoft.com/office/drawing/2014/main" id="{4D3D4C27-55E0-41E6-A6D6-65083A3476D1}"/>
              </a:ext>
            </a:extLst>
          </p:cNvPr>
          <p:cNvSpPr/>
          <p:nvPr/>
        </p:nvSpPr>
        <p:spPr bwMode="auto">
          <a:xfrm>
            <a:off x="830405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77" name="Rectangle 129">
            <a:extLst>
              <a:ext uri="{FF2B5EF4-FFF2-40B4-BE49-F238E27FC236}">
                <a16:creationId xmlns:a16="http://schemas.microsoft.com/office/drawing/2014/main" id="{35E47E29-0812-4DC3-AF27-EAF4B82D144F}"/>
              </a:ext>
            </a:extLst>
          </p:cNvPr>
          <p:cNvSpPr/>
          <p:nvPr/>
        </p:nvSpPr>
        <p:spPr bwMode="auto">
          <a:xfrm>
            <a:off x="871721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78" name="Rectangle 127">
            <a:extLst>
              <a:ext uri="{FF2B5EF4-FFF2-40B4-BE49-F238E27FC236}">
                <a16:creationId xmlns:a16="http://schemas.microsoft.com/office/drawing/2014/main" id="{925D06BE-F9BA-4548-9BE1-8020B363EDC3}"/>
              </a:ext>
            </a:extLst>
          </p:cNvPr>
          <p:cNvSpPr/>
          <p:nvPr/>
        </p:nvSpPr>
        <p:spPr bwMode="auto">
          <a:xfrm>
            <a:off x="6946828"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9" name="Rectangle 128">
            <a:extLst>
              <a:ext uri="{FF2B5EF4-FFF2-40B4-BE49-F238E27FC236}">
                <a16:creationId xmlns:a16="http://schemas.microsoft.com/office/drawing/2014/main" id="{72A63F30-F9F9-4AB2-A8E1-F37454A96BEA}"/>
              </a:ext>
            </a:extLst>
          </p:cNvPr>
          <p:cNvSpPr/>
          <p:nvPr/>
        </p:nvSpPr>
        <p:spPr bwMode="auto">
          <a:xfrm>
            <a:off x="7230520"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80" name="Rectangle 129">
            <a:extLst>
              <a:ext uri="{FF2B5EF4-FFF2-40B4-BE49-F238E27FC236}">
                <a16:creationId xmlns:a16="http://schemas.microsoft.com/office/drawing/2014/main" id="{95A71169-150E-49DA-B734-C0A2B3E7317D}"/>
              </a:ext>
            </a:extLst>
          </p:cNvPr>
          <p:cNvSpPr/>
          <p:nvPr/>
        </p:nvSpPr>
        <p:spPr bwMode="auto">
          <a:xfrm>
            <a:off x="7643674"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1" name="Rectangle 127">
            <a:extLst>
              <a:ext uri="{FF2B5EF4-FFF2-40B4-BE49-F238E27FC236}">
                <a16:creationId xmlns:a16="http://schemas.microsoft.com/office/drawing/2014/main" id="{634CFE0F-595B-41A6-917B-F5C3A58BE1F2}"/>
              </a:ext>
            </a:extLst>
          </p:cNvPr>
          <p:cNvSpPr/>
          <p:nvPr/>
        </p:nvSpPr>
        <p:spPr bwMode="auto">
          <a:xfrm>
            <a:off x="588008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2" name="Rectangle 128">
            <a:extLst>
              <a:ext uri="{FF2B5EF4-FFF2-40B4-BE49-F238E27FC236}">
                <a16:creationId xmlns:a16="http://schemas.microsoft.com/office/drawing/2014/main" id="{E769FFAD-C3F7-40D6-9EB2-DB27087E61CF}"/>
              </a:ext>
            </a:extLst>
          </p:cNvPr>
          <p:cNvSpPr/>
          <p:nvPr/>
        </p:nvSpPr>
        <p:spPr bwMode="auto">
          <a:xfrm>
            <a:off x="616377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3" name="Rectangle 129">
            <a:extLst>
              <a:ext uri="{FF2B5EF4-FFF2-40B4-BE49-F238E27FC236}">
                <a16:creationId xmlns:a16="http://schemas.microsoft.com/office/drawing/2014/main" id="{E6F9F406-1050-48D2-919F-0E7B78DE8381}"/>
              </a:ext>
            </a:extLst>
          </p:cNvPr>
          <p:cNvSpPr/>
          <p:nvPr/>
        </p:nvSpPr>
        <p:spPr bwMode="auto">
          <a:xfrm>
            <a:off x="657692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84" name="Rectangle 127">
            <a:extLst>
              <a:ext uri="{FF2B5EF4-FFF2-40B4-BE49-F238E27FC236}">
                <a16:creationId xmlns:a16="http://schemas.microsoft.com/office/drawing/2014/main" id="{BEEB9C1F-8855-4607-8006-DE36719B5FA0}"/>
              </a:ext>
            </a:extLst>
          </p:cNvPr>
          <p:cNvSpPr/>
          <p:nvPr/>
        </p:nvSpPr>
        <p:spPr bwMode="auto">
          <a:xfrm>
            <a:off x="4806545"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5" name="Rectangle 128">
            <a:extLst>
              <a:ext uri="{FF2B5EF4-FFF2-40B4-BE49-F238E27FC236}">
                <a16:creationId xmlns:a16="http://schemas.microsoft.com/office/drawing/2014/main" id="{62A8875A-F744-4802-9A36-F22FE415C6B1}"/>
              </a:ext>
            </a:extLst>
          </p:cNvPr>
          <p:cNvSpPr/>
          <p:nvPr/>
        </p:nvSpPr>
        <p:spPr bwMode="auto">
          <a:xfrm>
            <a:off x="5090237"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6" name="Rectangle 129">
            <a:extLst>
              <a:ext uri="{FF2B5EF4-FFF2-40B4-BE49-F238E27FC236}">
                <a16:creationId xmlns:a16="http://schemas.microsoft.com/office/drawing/2014/main" id="{85E1451B-4149-4BDC-B686-6C6DC15A00CC}"/>
              </a:ext>
            </a:extLst>
          </p:cNvPr>
          <p:cNvSpPr/>
          <p:nvPr/>
        </p:nvSpPr>
        <p:spPr bwMode="auto">
          <a:xfrm>
            <a:off x="5503391"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7" name="Rectangle 127">
            <a:extLst>
              <a:ext uri="{FF2B5EF4-FFF2-40B4-BE49-F238E27FC236}">
                <a16:creationId xmlns:a16="http://schemas.microsoft.com/office/drawing/2014/main" id="{BCCBF38E-B1AC-4352-8CB2-17A0F2A665CF}"/>
              </a:ext>
            </a:extLst>
          </p:cNvPr>
          <p:cNvSpPr/>
          <p:nvPr/>
        </p:nvSpPr>
        <p:spPr bwMode="auto">
          <a:xfrm>
            <a:off x="3760714"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8" name="Rectangle 128">
            <a:extLst>
              <a:ext uri="{FF2B5EF4-FFF2-40B4-BE49-F238E27FC236}">
                <a16:creationId xmlns:a16="http://schemas.microsoft.com/office/drawing/2014/main" id="{5D496454-08E9-4FE6-A423-B0928155A26B}"/>
              </a:ext>
            </a:extLst>
          </p:cNvPr>
          <p:cNvSpPr/>
          <p:nvPr/>
        </p:nvSpPr>
        <p:spPr bwMode="auto">
          <a:xfrm>
            <a:off x="4044406"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89" name="Rectangle 129">
            <a:extLst>
              <a:ext uri="{FF2B5EF4-FFF2-40B4-BE49-F238E27FC236}">
                <a16:creationId xmlns:a16="http://schemas.microsoft.com/office/drawing/2014/main" id="{7B0006ED-B40D-46D4-860D-A11E56969055}"/>
              </a:ext>
            </a:extLst>
          </p:cNvPr>
          <p:cNvSpPr/>
          <p:nvPr/>
        </p:nvSpPr>
        <p:spPr bwMode="auto">
          <a:xfrm>
            <a:off x="4457560"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0" name="Rectangle 127">
            <a:extLst>
              <a:ext uri="{FF2B5EF4-FFF2-40B4-BE49-F238E27FC236}">
                <a16:creationId xmlns:a16="http://schemas.microsoft.com/office/drawing/2014/main" id="{5288E96A-038E-4149-A6C2-60C197F202C6}"/>
              </a:ext>
            </a:extLst>
          </p:cNvPr>
          <p:cNvSpPr/>
          <p:nvPr/>
        </p:nvSpPr>
        <p:spPr bwMode="auto">
          <a:xfrm>
            <a:off x="268717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1" name="Rectangle 128">
            <a:extLst>
              <a:ext uri="{FF2B5EF4-FFF2-40B4-BE49-F238E27FC236}">
                <a16:creationId xmlns:a16="http://schemas.microsoft.com/office/drawing/2014/main" id="{4C6901A5-C9A5-4737-99E8-8CA34A8E5488}"/>
              </a:ext>
            </a:extLst>
          </p:cNvPr>
          <p:cNvSpPr/>
          <p:nvPr/>
        </p:nvSpPr>
        <p:spPr bwMode="auto">
          <a:xfrm>
            <a:off x="297086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92" name="Rectangle 129">
            <a:extLst>
              <a:ext uri="{FF2B5EF4-FFF2-40B4-BE49-F238E27FC236}">
                <a16:creationId xmlns:a16="http://schemas.microsoft.com/office/drawing/2014/main" id="{CF950403-8869-45A4-A572-F830FFB5C5A9}"/>
              </a:ext>
            </a:extLst>
          </p:cNvPr>
          <p:cNvSpPr/>
          <p:nvPr/>
        </p:nvSpPr>
        <p:spPr bwMode="auto">
          <a:xfrm>
            <a:off x="338402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93" name="Rectangle 127">
            <a:extLst>
              <a:ext uri="{FF2B5EF4-FFF2-40B4-BE49-F238E27FC236}">
                <a16:creationId xmlns:a16="http://schemas.microsoft.com/office/drawing/2014/main" id="{E3B7CCD6-B3DA-48FE-9FDC-0626B957C732}"/>
              </a:ext>
            </a:extLst>
          </p:cNvPr>
          <p:cNvSpPr/>
          <p:nvPr/>
        </p:nvSpPr>
        <p:spPr bwMode="auto">
          <a:xfrm>
            <a:off x="1620431"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4" name="Rectangle 128">
            <a:extLst>
              <a:ext uri="{FF2B5EF4-FFF2-40B4-BE49-F238E27FC236}">
                <a16:creationId xmlns:a16="http://schemas.microsoft.com/office/drawing/2014/main" id="{71637B56-20A3-475F-9E94-26BF5AEE5E0B}"/>
              </a:ext>
            </a:extLst>
          </p:cNvPr>
          <p:cNvSpPr/>
          <p:nvPr/>
        </p:nvSpPr>
        <p:spPr bwMode="auto">
          <a:xfrm>
            <a:off x="1904123"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5" name="Rectangle 129">
            <a:extLst>
              <a:ext uri="{FF2B5EF4-FFF2-40B4-BE49-F238E27FC236}">
                <a16:creationId xmlns:a16="http://schemas.microsoft.com/office/drawing/2014/main" id="{1EE3326F-874B-4442-A54D-8F13FB2A532F}"/>
              </a:ext>
            </a:extLst>
          </p:cNvPr>
          <p:cNvSpPr/>
          <p:nvPr/>
        </p:nvSpPr>
        <p:spPr bwMode="auto">
          <a:xfrm>
            <a:off x="2317277"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6" name="Rectangle 127">
            <a:extLst>
              <a:ext uri="{FF2B5EF4-FFF2-40B4-BE49-F238E27FC236}">
                <a16:creationId xmlns:a16="http://schemas.microsoft.com/office/drawing/2014/main" id="{EA1EFB0E-EDB2-479A-B77B-674CF1FD003C}"/>
              </a:ext>
            </a:extLst>
          </p:cNvPr>
          <p:cNvSpPr/>
          <p:nvPr/>
        </p:nvSpPr>
        <p:spPr bwMode="auto">
          <a:xfrm>
            <a:off x="54689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7" name="Rectangle 128">
            <a:extLst>
              <a:ext uri="{FF2B5EF4-FFF2-40B4-BE49-F238E27FC236}">
                <a16:creationId xmlns:a16="http://schemas.microsoft.com/office/drawing/2014/main" id="{E030EDB3-AA23-4D69-8622-5D28D8D70853}"/>
              </a:ext>
            </a:extLst>
          </p:cNvPr>
          <p:cNvSpPr/>
          <p:nvPr/>
        </p:nvSpPr>
        <p:spPr bwMode="auto">
          <a:xfrm>
            <a:off x="83058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8" name="Rectangle 129">
            <a:extLst>
              <a:ext uri="{FF2B5EF4-FFF2-40B4-BE49-F238E27FC236}">
                <a16:creationId xmlns:a16="http://schemas.microsoft.com/office/drawing/2014/main" id="{FF8DE3E9-9E28-4C66-BF9E-7E77775C9972}"/>
              </a:ext>
            </a:extLst>
          </p:cNvPr>
          <p:cNvSpPr/>
          <p:nvPr/>
        </p:nvSpPr>
        <p:spPr bwMode="auto">
          <a:xfrm>
            <a:off x="124373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cxnSp>
        <p:nvCxnSpPr>
          <p:cNvPr id="100" name="直接连接符 99">
            <a:extLst>
              <a:ext uri="{FF2B5EF4-FFF2-40B4-BE49-F238E27FC236}">
                <a16:creationId xmlns:a16="http://schemas.microsoft.com/office/drawing/2014/main" id="{B0F72135-4741-4E51-96DC-3B0F1BF9BC44}"/>
              </a:ext>
            </a:extLst>
          </p:cNvPr>
          <p:cNvCxnSpPr/>
          <p:nvPr/>
        </p:nvCxnSpPr>
        <p:spPr>
          <a:xfrm>
            <a:off x="319957" y="3267800"/>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01" name="TextBox 27">
            <a:extLst>
              <a:ext uri="{FF2B5EF4-FFF2-40B4-BE49-F238E27FC236}">
                <a16:creationId xmlns:a16="http://schemas.microsoft.com/office/drawing/2014/main" id="{82921A7F-87D1-4A19-A46B-EFE0F30816DF}"/>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 name="TextBox 27">
            <a:extLst>
              <a:ext uri="{FF2B5EF4-FFF2-40B4-BE49-F238E27FC236}">
                <a16:creationId xmlns:a16="http://schemas.microsoft.com/office/drawing/2014/main" id="{4A2EB301-79E9-4961-AA5E-2869D06E3ABC}"/>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03" name="Rectangle 159">
            <a:extLst>
              <a:ext uri="{FF2B5EF4-FFF2-40B4-BE49-F238E27FC236}">
                <a16:creationId xmlns:a16="http://schemas.microsoft.com/office/drawing/2014/main" id="{AC44C98F-4C5E-46BF-A220-732D5F87C5DC}"/>
              </a:ext>
            </a:extLst>
          </p:cNvPr>
          <p:cNvSpPr/>
          <p:nvPr/>
        </p:nvSpPr>
        <p:spPr bwMode="auto">
          <a:xfrm>
            <a:off x="7561762" y="2244165"/>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1</a:t>
            </a:r>
          </a:p>
        </p:txBody>
      </p:sp>
      <p:sp>
        <p:nvSpPr>
          <p:cNvPr id="104" name="Rectangle 160">
            <a:extLst>
              <a:ext uri="{FF2B5EF4-FFF2-40B4-BE49-F238E27FC236}">
                <a16:creationId xmlns:a16="http://schemas.microsoft.com/office/drawing/2014/main" id="{54F71492-06DD-4DFC-9B45-FFB7F13EFB19}"/>
              </a:ext>
            </a:extLst>
          </p:cNvPr>
          <p:cNvSpPr/>
          <p:nvPr/>
        </p:nvSpPr>
        <p:spPr bwMode="auto">
          <a:xfrm>
            <a:off x="8288794" y="2239870"/>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0</a:t>
            </a:r>
          </a:p>
        </p:txBody>
      </p:sp>
      <p:sp>
        <p:nvSpPr>
          <p:cNvPr id="108" name="Rectangle 159">
            <a:extLst>
              <a:ext uri="{FF2B5EF4-FFF2-40B4-BE49-F238E27FC236}">
                <a16:creationId xmlns:a16="http://schemas.microsoft.com/office/drawing/2014/main" id="{A8CED0F3-7E0E-4E0B-9F47-562E234F890C}"/>
              </a:ext>
            </a:extLst>
          </p:cNvPr>
          <p:cNvSpPr/>
          <p:nvPr/>
        </p:nvSpPr>
        <p:spPr bwMode="auto">
          <a:xfrm>
            <a:off x="79649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1" name="Rectangle 158">
            <a:extLst>
              <a:ext uri="{FF2B5EF4-FFF2-40B4-BE49-F238E27FC236}">
                <a16:creationId xmlns:a16="http://schemas.microsoft.com/office/drawing/2014/main" id="{94B915AC-E250-49BA-80D8-C574B1D8C319}"/>
              </a:ext>
            </a:extLst>
          </p:cNvPr>
          <p:cNvSpPr/>
          <p:nvPr/>
        </p:nvSpPr>
        <p:spPr bwMode="auto">
          <a:xfrm>
            <a:off x="478623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2" name="Rectangle 159">
            <a:extLst>
              <a:ext uri="{FF2B5EF4-FFF2-40B4-BE49-F238E27FC236}">
                <a16:creationId xmlns:a16="http://schemas.microsoft.com/office/drawing/2014/main" id="{562EFB4A-0437-4F07-8D09-17C4D1B7B506}"/>
              </a:ext>
            </a:extLst>
          </p:cNvPr>
          <p:cNvSpPr/>
          <p:nvPr/>
        </p:nvSpPr>
        <p:spPr bwMode="auto">
          <a:xfrm>
            <a:off x="48062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3" name="Rectangle 163">
            <a:extLst>
              <a:ext uri="{FF2B5EF4-FFF2-40B4-BE49-F238E27FC236}">
                <a16:creationId xmlns:a16="http://schemas.microsoft.com/office/drawing/2014/main" id="{7252439E-527E-42A8-8F7D-2A73CDCF5E20}"/>
              </a:ext>
            </a:extLst>
          </p:cNvPr>
          <p:cNvSpPr/>
          <p:nvPr/>
        </p:nvSpPr>
        <p:spPr bwMode="auto">
          <a:xfrm>
            <a:off x="508605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4" name="Rectangle 164">
            <a:extLst>
              <a:ext uri="{FF2B5EF4-FFF2-40B4-BE49-F238E27FC236}">
                <a16:creationId xmlns:a16="http://schemas.microsoft.com/office/drawing/2014/main" id="{761143C0-0F99-4C60-8828-144EC0B25717}"/>
              </a:ext>
            </a:extLst>
          </p:cNvPr>
          <p:cNvSpPr/>
          <p:nvPr/>
        </p:nvSpPr>
        <p:spPr bwMode="auto">
          <a:xfrm>
            <a:off x="483635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5" name="Rectangle 159">
            <a:extLst>
              <a:ext uri="{FF2B5EF4-FFF2-40B4-BE49-F238E27FC236}">
                <a16:creationId xmlns:a16="http://schemas.microsoft.com/office/drawing/2014/main" id="{250707D7-5D41-4330-A77A-B5E51F4BC6E2}"/>
              </a:ext>
            </a:extLst>
          </p:cNvPr>
          <p:cNvSpPr/>
          <p:nvPr/>
        </p:nvSpPr>
        <p:spPr bwMode="auto">
          <a:xfrm>
            <a:off x="541818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1</a:t>
            </a:r>
          </a:p>
        </p:txBody>
      </p:sp>
      <p:sp>
        <p:nvSpPr>
          <p:cNvPr id="116" name="Rectangle 160">
            <a:extLst>
              <a:ext uri="{FF2B5EF4-FFF2-40B4-BE49-F238E27FC236}">
                <a16:creationId xmlns:a16="http://schemas.microsoft.com/office/drawing/2014/main" id="{1A3CEB8F-A6FB-48AD-982D-A2D156035721}"/>
              </a:ext>
            </a:extLst>
          </p:cNvPr>
          <p:cNvSpPr/>
          <p:nvPr/>
        </p:nvSpPr>
        <p:spPr bwMode="auto">
          <a:xfrm>
            <a:off x="614521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0</a:t>
            </a:r>
          </a:p>
        </p:txBody>
      </p:sp>
      <p:sp>
        <p:nvSpPr>
          <p:cNvPr id="117" name="Rectangle 159">
            <a:extLst>
              <a:ext uri="{FF2B5EF4-FFF2-40B4-BE49-F238E27FC236}">
                <a16:creationId xmlns:a16="http://schemas.microsoft.com/office/drawing/2014/main" id="{5AC3B735-C306-4CC0-8211-9AB01D0FC767}"/>
              </a:ext>
            </a:extLst>
          </p:cNvPr>
          <p:cNvSpPr/>
          <p:nvPr/>
        </p:nvSpPr>
        <p:spPr bwMode="auto">
          <a:xfrm>
            <a:off x="58214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8" name="Rectangle 158">
            <a:extLst>
              <a:ext uri="{FF2B5EF4-FFF2-40B4-BE49-F238E27FC236}">
                <a16:creationId xmlns:a16="http://schemas.microsoft.com/office/drawing/2014/main" id="{693A1C4E-9857-449E-BB67-4BA3C435273B}"/>
              </a:ext>
            </a:extLst>
          </p:cNvPr>
          <p:cNvSpPr/>
          <p:nvPr/>
        </p:nvSpPr>
        <p:spPr bwMode="auto">
          <a:xfrm>
            <a:off x="265905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9" name="Rectangle 159">
            <a:extLst>
              <a:ext uri="{FF2B5EF4-FFF2-40B4-BE49-F238E27FC236}">
                <a16:creationId xmlns:a16="http://schemas.microsoft.com/office/drawing/2014/main" id="{6A587D1A-A0FC-4E8F-A401-6FB89F235FF0}"/>
              </a:ext>
            </a:extLst>
          </p:cNvPr>
          <p:cNvSpPr/>
          <p:nvPr/>
        </p:nvSpPr>
        <p:spPr bwMode="auto">
          <a:xfrm>
            <a:off x="26790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0" name="Rectangle 163">
            <a:extLst>
              <a:ext uri="{FF2B5EF4-FFF2-40B4-BE49-F238E27FC236}">
                <a16:creationId xmlns:a16="http://schemas.microsoft.com/office/drawing/2014/main" id="{15AD78C4-6BD3-40C2-A214-93A478915915}"/>
              </a:ext>
            </a:extLst>
          </p:cNvPr>
          <p:cNvSpPr/>
          <p:nvPr/>
        </p:nvSpPr>
        <p:spPr bwMode="auto">
          <a:xfrm>
            <a:off x="295887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1" name="Rectangle 164">
            <a:extLst>
              <a:ext uri="{FF2B5EF4-FFF2-40B4-BE49-F238E27FC236}">
                <a16:creationId xmlns:a16="http://schemas.microsoft.com/office/drawing/2014/main" id="{826BC641-CB73-4715-BCF6-667854C0FF9E}"/>
              </a:ext>
            </a:extLst>
          </p:cNvPr>
          <p:cNvSpPr/>
          <p:nvPr/>
        </p:nvSpPr>
        <p:spPr bwMode="auto">
          <a:xfrm>
            <a:off x="270917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2" name="Rectangle 159">
            <a:extLst>
              <a:ext uri="{FF2B5EF4-FFF2-40B4-BE49-F238E27FC236}">
                <a16:creationId xmlns:a16="http://schemas.microsoft.com/office/drawing/2014/main" id="{72BEB78C-8B2B-45FE-AB9B-7D9B45DF404B}"/>
              </a:ext>
            </a:extLst>
          </p:cNvPr>
          <p:cNvSpPr/>
          <p:nvPr/>
        </p:nvSpPr>
        <p:spPr bwMode="auto">
          <a:xfrm>
            <a:off x="329100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1</a:t>
            </a:r>
          </a:p>
        </p:txBody>
      </p:sp>
      <p:sp>
        <p:nvSpPr>
          <p:cNvPr id="123" name="Rectangle 160">
            <a:extLst>
              <a:ext uri="{FF2B5EF4-FFF2-40B4-BE49-F238E27FC236}">
                <a16:creationId xmlns:a16="http://schemas.microsoft.com/office/drawing/2014/main" id="{B1F62035-C654-439E-9BC2-966B991BAC21}"/>
              </a:ext>
            </a:extLst>
          </p:cNvPr>
          <p:cNvSpPr/>
          <p:nvPr/>
        </p:nvSpPr>
        <p:spPr bwMode="auto">
          <a:xfrm>
            <a:off x="401803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0</a:t>
            </a:r>
          </a:p>
        </p:txBody>
      </p:sp>
      <p:sp>
        <p:nvSpPr>
          <p:cNvPr id="124" name="Rectangle 159">
            <a:extLst>
              <a:ext uri="{FF2B5EF4-FFF2-40B4-BE49-F238E27FC236}">
                <a16:creationId xmlns:a16="http://schemas.microsoft.com/office/drawing/2014/main" id="{56FECAED-C587-4BB8-9DDD-E246D1FA3B55}"/>
              </a:ext>
            </a:extLst>
          </p:cNvPr>
          <p:cNvSpPr/>
          <p:nvPr/>
        </p:nvSpPr>
        <p:spPr bwMode="auto">
          <a:xfrm>
            <a:off x="36942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5" name="Rectangle 158">
            <a:extLst>
              <a:ext uri="{FF2B5EF4-FFF2-40B4-BE49-F238E27FC236}">
                <a16:creationId xmlns:a16="http://schemas.microsoft.com/office/drawing/2014/main" id="{4023F35D-87F5-4EE4-80D9-17113543BAA4}"/>
              </a:ext>
            </a:extLst>
          </p:cNvPr>
          <p:cNvSpPr/>
          <p:nvPr/>
        </p:nvSpPr>
        <p:spPr bwMode="auto">
          <a:xfrm>
            <a:off x="526055"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26" name="Rectangle 159">
            <a:extLst>
              <a:ext uri="{FF2B5EF4-FFF2-40B4-BE49-F238E27FC236}">
                <a16:creationId xmlns:a16="http://schemas.microsoft.com/office/drawing/2014/main" id="{A1E17576-03FA-4D95-B168-C57A3A44F538}"/>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7" name="Rectangle 163">
            <a:extLst>
              <a:ext uri="{FF2B5EF4-FFF2-40B4-BE49-F238E27FC236}">
                <a16:creationId xmlns:a16="http://schemas.microsoft.com/office/drawing/2014/main" id="{99ADF405-402B-4290-B054-33DE85073B00}"/>
              </a:ext>
            </a:extLst>
          </p:cNvPr>
          <p:cNvSpPr/>
          <p:nvPr/>
        </p:nvSpPr>
        <p:spPr bwMode="auto">
          <a:xfrm>
            <a:off x="82587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8" name="Rectangle 164">
            <a:extLst>
              <a:ext uri="{FF2B5EF4-FFF2-40B4-BE49-F238E27FC236}">
                <a16:creationId xmlns:a16="http://schemas.microsoft.com/office/drawing/2014/main" id="{A0BF860E-3534-4E51-9861-925F0B3DC191}"/>
              </a:ext>
            </a:extLst>
          </p:cNvPr>
          <p:cNvSpPr/>
          <p:nvPr/>
        </p:nvSpPr>
        <p:spPr bwMode="auto">
          <a:xfrm>
            <a:off x="576178"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9" name="Rectangle 159">
            <a:extLst>
              <a:ext uri="{FF2B5EF4-FFF2-40B4-BE49-F238E27FC236}">
                <a16:creationId xmlns:a16="http://schemas.microsoft.com/office/drawing/2014/main" id="{B2572164-818D-460A-8BA0-D85C85E1AA9E}"/>
              </a:ext>
            </a:extLst>
          </p:cNvPr>
          <p:cNvSpPr/>
          <p:nvPr/>
        </p:nvSpPr>
        <p:spPr bwMode="auto">
          <a:xfrm>
            <a:off x="1158006"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1</a:t>
            </a:r>
          </a:p>
        </p:txBody>
      </p:sp>
      <p:sp>
        <p:nvSpPr>
          <p:cNvPr id="130" name="Rectangle 160">
            <a:extLst>
              <a:ext uri="{FF2B5EF4-FFF2-40B4-BE49-F238E27FC236}">
                <a16:creationId xmlns:a16="http://schemas.microsoft.com/office/drawing/2014/main" id="{3120A20C-2259-4035-9716-ED93D3DDC40A}"/>
              </a:ext>
            </a:extLst>
          </p:cNvPr>
          <p:cNvSpPr/>
          <p:nvPr/>
        </p:nvSpPr>
        <p:spPr bwMode="auto">
          <a:xfrm>
            <a:off x="1885038"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0</a:t>
            </a:r>
          </a:p>
        </p:txBody>
      </p:sp>
      <p:sp>
        <p:nvSpPr>
          <p:cNvPr id="131" name="Rectangle 159">
            <a:extLst>
              <a:ext uri="{FF2B5EF4-FFF2-40B4-BE49-F238E27FC236}">
                <a16:creationId xmlns:a16="http://schemas.microsoft.com/office/drawing/2014/main" id="{EFED675D-D45F-4330-98D7-E59A24F06763}"/>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34" name="Rectangle 159">
            <a:extLst>
              <a:ext uri="{FF2B5EF4-FFF2-40B4-BE49-F238E27FC236}">
                <a16:creationId xmlns:a16="http://schemas.microsoft.com/office/drawing/2014/main" id="{CE9E1332-FC9B-4834-B4E7-232659E82278}"/>
              </a:ext>
            </a:extLst>
          </p:cNvPr>
          <p:cNvSpPr/>
          <p:nvPr/>
        </p:nvSpPr>
        <p:spPr bwMode="auto">
          <a:xfrm>
            <a:off x="69497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a:t>
            </a:r>
          </a:p>
        </p:txBody>
      </p:sp>
      <p:sp>
        <p:nvSpPr>
          <p:cNvPr id="135" name="Rectangle 159">
            <a:extLst>
              <a:ext uri="{FF2B5EF4-FFF2-40B4-BE49-F238E27FC236}">
                <a16:creationId xmlns:a16="http://schemas.microsoft.com/office/drawing/2014/main" id="{4039FA9F-4E42-49E3-9484-EDF2E1847780}"/>
              </a:ext>
            </a:extLst>
          </p:cNvPr>
          <p:cNvSpPr/>
          <p:nvPr/>
        </p:nvSpPr>
        <p:spPr bwMode="auto">
          <a:xfrm>
            <a:off x="79649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[0]</a:t>
            </a:r>
            <a:endParaRPr lang="en-US" sz="1600" dirty="0">
              <a:latin typeface="Times New Roman" panose="02020603050405020304" pitchFamily="18" charset="0"/>
              <a:cs typeface="Times New Roman" panose="02020603050405020304" pitchFamily="18" charset="0"/>
            </a:endParaRPr>
          </a:p>
        </p:txBody>
      </p:sp>
      <p:sp>
        <p:nvSpPr>
          <p:cNvPr id="136" name="Rectangle 159">
            <a:extLst>
              <a:ext uri="{FF2B5EF4-FFF2-40B4-BE49-F238E27FC236}">
                <a16:creationId xmlns:a16="http://schemas.microsoft.com/office/drawing/2014/main" id="{AF2B0140-2BD8-497A-BAED-38E553E64E6A}"/>
              </a:ext>
            </a:extLst>
          </p:cNvPr>
          <p:cNvSpPr/>
          <p:nvPr/>
        </p:nvSpPr>
        <p:spPr bwMode="auto">
          <a:xfrm>
            <a:off x="48062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[3]</a:t>
            </a:r>
          </a:p>
        </p:txBody>
      </p:sp>
      <p:sp>
        <p:nvSpPr>
          <p:cNvPr id="137" name="Rectangle 159">
            <a:extLst>
              <a:ext uri="{FF2B5EF4-FFF2-40B4-BE49-F238E27FC236}">
                <a16:creationId xmlns:a16="http://schemas.microsoft.com/office/drawing/2014/main" id="{4236EA9D-5BFF-44D3-9F28-1A0CC1959688}"/>
              </a:ext>
            </a:extLst>
          </p:cNvPr>
          <p:cNvSpPr/>
          <p:nvPr/>
        </p:nvSpPr>
        <p:spPr bwMode="auto">
          <a:xfrm>
            <a:off x="58214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[2]</a:t>
            </a:r>
          </a:p>
        </p:txBody>
      </p:sp>
      <p:sp>
        <p:nvSpPr>
          <p:cNvPr id="138" name="Rectangle 159">
            <a:extLst>
              <a:ext uri="{FF2B5EF4-FFF2-40B4-BE49-F238E27FC236}">
                <a16:creationId xmlns:a16="http://schemas.microsoft.com/office/drawing/2014/main" id="{E0F3C2CD-C5BA-4B8B-89A9-F8AA3E573808}"/>
              </a:ext>
            </a:extLst>
          </p:cNvPr>
          <p:cNvSpPr/>
          <p:nvPr/>
        </p:nvSpPr>
        <p:spPr bwMode="auto">
          <a:xfrm>
            <a:off x="26790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[5]</a:t>
            </a:r>
          </a:p>
        </p:txBody>
      </p:sp>
      <p:sp>
        <p:nvSpPr>
          <p:cNvPr id="139" name="Rectangle 159">
            <a:extLst>
              <a:ext uri="{FF2B5EF4-FFF2-40B4-BE49-F238E27FC236}">
                <a16:creationId xmlns:a16="http://schemas.microsoft.com/office/drawing/2014/main" id="{C8D91034-FF2D-49B3-9CCF-7A7AB77F6F11}"/>
              </a:ext>
            </a:extLst>
          </p:cNvPr>
          <p:cNvSpPr/>
          <p:nvPr/>
        </p:nvSpPr>
        <p:spPr bwMode="auto">
          <a:xfrm>
            <a:off x="36942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[4]</a:t>
            </a:r>
          </a:p>
        </p:txBody>
      </p:sp>
      <p:sp>
        <p:nvSpPr>
          <p:cNvPr id="140" name="Rectangle 159">
            <a:extLst>
              <a:ext uri="{FF2B5EF4-FFF2-40B4-BE49-F238E27FC236}">
                <a16:creationId xmlns:a16="http://schemas.microsoft.com/office/drawing/2014/main" id="{1BA46390-A114-40AC-B696-61ED439FDD3F}"/>
              </a:ext>
            </a:extLst>
          </p:cNvPr>
          <p:cNvSpPr/>
          <p:nvPr/>
        </p:nvSpPr>
        <p:spPr bwMode="auto">
          <a:xfrm>
            <a:off x="5460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[7]</a:t>
            </a:r>
          </a:p>
        </p:txBody>
      </p:sp>
      <p:sp>
        <p:nvSpPr>
          <p:cNvPr id="141" name="Rectangle 159">
            <a:extLst>
              <a:ext uri="{FF2B5EF4-FFF2-40B4-BE49-F238E27FC236}">
                <a16:creationId xmlns:a16="http://schemas.microsoft.com/office/drawing/2014/main" id="{EA1A7003-F976-4114-A52D-346C3E8F0D56}"/>
              </a:ext>
            </a:extLst>
          </p:cNvPr>
          <p:cNvSpPr/>
          <p:nvPr/>
        </p:nvSpPr>
        <p:spPr bwMode="auto">
          <a:xfrm>
            <a:off x="15612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[6]</a:t>
            </a:r>
          </a:p>
        </p:txBody>
      </p:sp>
      <p:sp>
        <p:nvSpPr>
          <p:cNvPr id="142" name="Rectangle 159">
            <a:extLst>
              <a:ext uri="{FF2B5EF4-FFF2-40B4-BE49-F238E27FC236}">
                <a16:creationId xmlns:a16="http://schemas.microsoft.com/office/drawing/2014/main" id="{5087EFB5-B666-4C1A-A362-3799879EAC5B}"/>
              </a:ext>
            </a:extLst>
          </p:cNvPr>
          <p:cNvSpPr/>
          <p:nvPr/>
        </p:nvSpPr>
        <p:spPr bwMode="auto">
          <a:xfrm>
            <a:off x="69521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[9]</a:t>
            </a:r>
          </a:p>
        </p:txBody>
      </p:sp>
      <p:sp>
        <p:nvSpPr>
          <p:cNvPr id="143" name="Rectangle 159">
            <a:extLst>
              <a:ext uri="{FF2B5EF4-FFF2-40B4-BE49-F238E27FC236}">
                <a16:creationId xmlns:a16="http://schemas.microsoft.com/office/drawing/2014/main" id="{2E76F7BA-0E60-4C65-BD3F-43ECE839FD50}"/>
              </a:ext>
            </a:extLst>
          </p:cNvPr>
          <p:cNvSpPr/>
          <p:nvPr/>
        </p:nvSpPr>
        <p:spPr bwMode="auto">
          <a:xfrm>
            <a:off x="79673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[8]</a:t>
            </a:r>
          </a:p>
        </p:txBody>
      </p:sp>
      <p:sp>
        <p:nvSpPr>
          <p:cNvPr id="144" name="Rectangle 159">
            <a:extLst>
              <a:ext uri="{FF2B5EF4-FFF2-40B4-BE49-F238E27FC236}">
                <a16:creationId xmlns:a16="http://schemas.microsoft.com/office/drawing/2014/main" id="{BB87DA40-C131-4A28-95E2-00AC3B08778D}"/>
              </a:ext>
            </a:extLst>
          </p:cNvPr>
          <p:cNvSpPr/>
          <p:nvPr/>
        </p:nvSpPr>
        <p:spPr bwMode="auto">
          <a:xfrm>
            <a:off x="48085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[11]</a:t>
            </a:r>
          </a:p>
        </p:txBody>
      </p:sp>
      <p:sp>
        <p:nvSpPr>
          <p:cNvPr id="145" name="Rectangle 159">
            <a:extLst>
              <a:ext uri="{FF2B5EF4-FFF2-40B4-BE49-F238E27FC236}">
                <a16:creationId xmlns:a16="http://schemas.microsoft.com/office/drawing/2014/main" id="{8EE4987A-0714-4ADD-85DF-88FFB0000120}"/>
              </a:ext>
            </a:extLst>
          </p:cNvPr>
          <p:cNvSpPr/>
          <p:nvPr/>
        </p:nvSpPr>
        <p:spPr bwMode="auto">
          <a:xfrm>
            <a:off x="58237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[10]</a:t>
            </a:r>
          </a:p>
        </p:txBody>
      </p:sp>
      <p:sp>
        <p:nvSpPr>
          <p:cNvPr id="146" name="Rectangle 159">
            <a:extLst>
              <a:ext uri="{FF2B5EF4-FFF2-40B4-BE49-F238E27FC236}">
                <a16:creationId xmlns:a16="http://schemas.microsoft.com/office/drawing/2014/main" id="{E7D16B76-685A-4C5A-B1D2-453D6520FF0B}"/>
              </a:ext>
            </a:extLst>
          </p:cNvPr>
          <p:cNvSpPr/>
          <p:nvPr/>
        </p:nvSpPr>
        <p:spPr bwMode="auto">
          <a:xfrm>
            <a:off x="26813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[13]</a:t>
            </a:r>
          </a:p>
        </p:txBody>
      </p:sp>
      <p:sp>
        <p:nvSpPr>
          <p:cNvPr id="147" name="Rectangle 159">
            <a:extLst>
              <a:ext uri="{FF2B5EF4-FFF2-40B4-BE49-F238E27FC236}">
                <a16:creationId xmlns:a16="http://schemas.microsoft.com/office/drawing/2014/main" id="{F9F69849-6139-41D8-BE95-C5A360BE2489}"/>
              </a:ext>
            </a:extLst>
          </p:cNvPr>
          <p:cNvSpPr/>
          <p:nvPr/>
        </p:nvSpPr>
        <p:spPr bwMode="auto">
          <a:xfrm>
            <a:off x="36965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[12]</a:t>
            </a:r>
          </a:p>
        </p:txBody>
      </p:sp>
      <p:sp>
        <p:nvSpPr>
          <p:cNvPr id="148" name="Rectangle 159">
            <a:extLst>
              <a:ext uri="{FF2B5EF4-FFF2-40B4-BE49-F238E27FC236}">
                <a16:creationId xmlns:a16="http://schemas.microsoft.com/office/drawing/2014/main" id="{70EBDF84-BE5E-45F4-B527-F032E41B653A}"/>
              </a:ext>
            </a:extLst>
          </p:cNvPr>
          <p:cNvSpPr/>
          <p:nvPr/>
        </p:nvSpPr>
        <p:spPr bwMode="auto">
          <a:xfrm>
            <a:off x="5483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[15]</a:t>
            </a:r>
          </a:p>
        </p:txBody>
      </p:sp>
      <p:sp>
        <p:nvSpPr>
          <p:cNvPr id="149" name="Rectangle 159">
            <a:extLst>
              <a:ext uri="{FF2B5EF4-FFF2-40B4-BE49-F238E27FC236}">
                <a16:creationId xmlns:a16="http://schemas.microsoft.com/office/drawing/2014/main" id="{8728EF9F-82BB-49DF-8DFF-1043F2142ED5}"/>
              </a:ext>
            </a:extLst>
          </p:cNvPr>
          <p:cNvSpPr/>
          <p:nvPr/>
        </p:nvSpPr>
        <p:spPr bwMode="auto">
          <a:xfrm>
            <a:off x="15635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[14]</a:t>
            </a:r>
          </a:p>
        </p:txBody>
      </p:sp>
      <p:sp>
        <p:nvSpPr>
          <p:cNvPr id="150" name="矩形 149">
            <a:extLst>
              <a:ext uri="{FF2B5EF4-FFF2-40B4-BE49-F238E27FC236}">
                <a16:creationId xmlns:a16="http://schemas.microsoft.com/office/drawing/2014/main" id="{5C332DD3-9A7C-4FDE-A573-7AFE1875FD02}"/>
              </a:ext>
            </a:extLst>
          </p:cNvPr>
          <p:cNvSpPr/>
          <p:nvPr/>
        </p:nvSpPr>
        <p:spPr>
          <a:xfrm>
            <a:off x="766759" y="840386"/>
            <a:ext cx="1795684" cy="400110"/>
          </a:xfrm>
          <a:prstGeom prst="rect">
            <a:avLst/>
          </a:prstGeom>
        </p:spPr>
        <p:txBody>
          <a:bodyPr wrap="none">
            <a:spAutoFit/>
          </a:bodyPr>
          <a:lstStyle/>
          <a:p>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读地址</a:t>
            </a:r>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的字</a:t>
            </a:r>
          </a:p>
        </p:txBody>
      </p:sp>
      <p:sp>
        <p:nvSpPr>
          <p:cNvPr id="151" name="矩形 150">
            <a:extLst>
              <a:ext uri="{FF2B5EF4-FFF2-40B4-BE49-F238E27FC236}">
                <a16:creationId xmlns:a16="http://schemas.microsoft.com/office/drawing/2014/main" id="{10358F2A-A0A2-48C1-8790-C864E4690D6F}"/>
              </a:ext>
            </a:extLst>
          </p:cNvPr>
          <p:cNvSpPr/>
          <p:nvPr/>
        </p:nvSpPr>
        <p:spPr>
          <a:xfrm>
            <a:off x="6946828" y="3970925"/>
            <a:ext cx="2026152" cy="313065"/>
          </a:xfrm>
          <a:prstGeom prst="rect">
            <a:avLst/>
          </a:prstGeom>
          <a:noFill/>
          <a:ln>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箭头连接符 152">
            <a:extLst>
              <a:ext uri="{FF2B5EF4-FFF2-40B4-BE49-F238E27FC236}">
                <a16:creationId xmlns:a16="http://schemas.microsoft.com/office/drawing/2014/main" id="{ED6FC827-1D83-4918-A504-AC1B8C142276}"/>
              </a:ext>
            </a:extLst>
          </p:cNvPr>
          <p:cNvCxnSpPr>
            <a:stCxn id="151" idx="0"/>
            <a:endCxn id="20" idx="2"/>
          </p:cNvCxnSpPr>
          <p:nvPr/>
        </p:nvCxnSpPr>
        <p:spPr>
          <a:xfrm flipV="1">
            <a:off x="7959904" y="2987780"/>
            <a:ext cx="6368" cy="983145"/>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50004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wheel(1)">
                                      <p:cBhvr>
                                        <p:cTn id="7" dur="2000"/>
                                        <p:tgtEl>
                                          <p:spTgt spid="151"/>
                                        </p:tgtEl>
                                      </p:cBhvr>
                                    </p:animEffect>
                                  </p:childTnLst>
                                </p:cTn>
                              </p:par>
                            </p:childTnLst>
                          </p:cTn>
                        </p:par>
                        <p:par>
                          <p:cTn id="8" fill="hold">
                            <p:stCondLst>
                              <p:cond delay="2000"/>
                            </p:stCondLst>
                            <p:childTnLst>
                              <p:par>
                                <p:cTn id="9" presetID="22" presetClass="entr" presetSubtype="4" fill="hold" nodeType="afterEffect">
                                  <p:stCondLst>
                                    <p:cond delay="0"/>
                                  </p:stCondLst>
                                  <p:childTnLst>
                                    <p:set>
                                      <p:cBhvr>
                                        <p:cTn id="10" dur="1" fill="hold">
                                          <p:stCondLst>
                                            <p:cond delay="0"/>
                                          </p:stCondLst>
                                        </p:cTn>
                                        <p:tgtEl>
                                          <p:spTgt spid="153"/>
                                        </p:tgtEl>
                                        <p:attrNameLst>
                                          <p:attrName>style.visibility</p:attrName>
                                        </p:attrNameLst>
                                      </p:cBhvr>
                                      <p:to>
                                        <p:strVal val="visible"/>
                                      </p:to>
                                    </p:set>
                                    <p:animEffect transition="in" filter="wipe(down)">
                                      <p:cBhvr>
                                        <p:cTn id="11" dur="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A2CED-A322-4FCC-9714-2B1442AF6BEB}"/>
              </a:ext>
            </a:extLst>
          </p:cNvPr>
          <p:cNvSpPr>
            <a:spLocks noGrp="1"/>
          </p:cNvSpPr>
          <p:nvPr>
            <p:ph type="title"/>
          </p:nvPr>
        </p:nvSpPr>
        <p:spPr>
          <a:xfrm>
            <a:off x="-16487" y="132275"/>
            <a:ext cx="7592093" cy="762000"/>
          </a:xfrm>
        </p:spPr>
        <p:txBody>
          <a:bodyPr>
            <a:normAutofit/>
          </a:bodyPr>
          <a:lstStyle/>
          <a:p>
            <a:r>
              <a:rPr lang="en-US" altLang="zh-CN" dirty="0"/>
              <a:t>Cache</a:t>
            </a:r>
            <a:r>
              <a:rPr lang="zh-CN" altLang="en-US" dirty="0"/>
              <a:t>缓存示例</a:t>
            </a:r>
          </a:p>
        </p:txBody>
      </p:sp>
      <p:sp>
        <p:nvSpPr>
          <p:cNvPr id="20" name="Rectangle 158">
            <a:extLst>
              <a:ext uri="{FF2B5EF4-FFF2-40B4-BE49-F238E27FC236}">
                <a16:creationId xmlns:a16="http://schemas.microsoft.com/office/drawing/2014/main" id="{F4E401E8-9FEB-41CA-8F1F-FEC8F4B122B8}"/>
              </a:ext>
            </a:extLst>
          </p:cNvPr>
          <p:cNvSpPr/>
          <p:nvPr/>
        </p:nvSpPr>
        <p:spPr bwMode="auto">
          <a:xfrm>
            <a:off x="6929811" y="2165696"/>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21" name="Rectangle 159">
            <a:extLst>
              <a:ext uri="{FF2B5EF4-FFF2-40B4-BE49-F238E27FC236}">
                <a16:creationId xmlns:a16="http://schemas.microsoft.com/office/drawing/2014/main" id="{017D1461-564D-433E-8734-6D26894314F4}"/>
              </a:ext>
            </a:extLst>
          </p:cNvPr>
          <p:cNvSpPr/>
          <p:nvPr/>
        </p:nvSpPr>
        <p:spPr bwMode="auto">
          <a:xfrm>
            <a:off x="69497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a:t>
            </a:r>
            <a:endParaRPr lang="en-US" altLang="zh-CN" sz="1600" dirty="0">
              <a:latin typeface="Times New Roman" panose="02020603050405020304" pitchFamily="18" charset="0"/>
              <a:cs typeface="Times New Roman" panose="02020603050405020304" pitchFamily="18" charset="0"/>
            </a:endParaRPr>
          </a:p>
        </p:txBody>
      </p:sp>
      <p:sp>
        <p:nvSpPr>
          <p:cNvPr id="23" name="Rectangle 163">
            <a:extLst>
              <a:ext uri="{FF2B5EF4-FFF2-40B4-BE49-F238E27FC236}">
                <a16:creationId xmlns:a16="http://schemas.microsoft.com/office/drawing/2014/main" id="{0150872E-1A2B-4576-B678-A8EAB183F9CC}"/>
              </a:ext>
            </a:extLst>
          </p:cNvPr>
          <p:cNvSpPr/>
          <p:nvPr/>
        </p:nvSpPr>
        <p:spPr bwMode="auto">
          <a:xfrm>
            <a:off x="7229629" y="2250041"/>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4" name="Rectangle 164">
            <a:extLst>
              <a:ext uri="{FF2B5EF4-FFF2-40B4-BE49-F238E27FC236}">
                <a16:creationId xmlns:a16="http://schemas.microsoft.com/office/drawing/2014/main" id="{042663CE-73DD-4A7E-8D09-DF258909F0E6}"/>
              </a:ext>
            </a:extLst>
          </p:cNvPr>
          <p:cNvSpPr/>
          <p:nvPr/>
        </p:nvSpPr>
        <p:spPr bwMode="auto">
          <a:xfrm>
            <a:off x="6979934" y="2250041"/>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5" name="TextBox 27">
            <a:extLst>
              <a:ext uri="{FF2B5EF4-FFF2-40B4-BE49-F238E27FC236}">
                <a16:creationId xmlns:a16="http://schemas.microsoft.com/office/drawing/2014/main" id="{7C2F0EB0-9CA1-417B-89CF-1CD633CEEA10}"/>
              </a:ext>
            </a:extLst>
          </p:cNvPr>
          <p:cNvSpPr txBox="1"/>
          <p:nvPr/>
        </p:nvSpPr>
        <p:spPr>
          <a:xfrm>
            <a:off x="8003804"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29" name="Rectangle 127">
            <a:extLst>
              <a:ext uri="{FF2B5EF4-FFF2-40B4-BE49-F238E27FC236}">
                <a16:creationId xmlns:a16="http://schemas.microsoft.com/office/drawing/2014/main" id="{7E7CFC8B-E919-4F98-92D2-DBF4B2F2E45C}"/>
              </a:ext>
            </a:extLst>
          </p:cNvPr>
          <p:cNvSpPr/>
          <p:nvPr/>
        </p:nvSpPr>
        <p:spPr bwMode="auto">
          <a:xfrm>
            <a:off x="803921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0" name="Rectangle 128">
            <a:extLst>
              <a:ext uri="{FF2B5EF4-FFF2-40B4-BE49-F238E27FC236}">
                <a16:creationId xmlns:a16="http://schemas.microsoft.com/office/drawing/2014/main" id="{A642CED3-98ED-433E-AFFF-D42999C86C70}"/>
              </a:ext>
            </a:extLst>
          </p:cNvPr>
          <p:cNvSpPr/>
          <p:nvPr/>
        </p:nvSpPr>
        <p:spPr bwMode="auto">
          <a:xfrm>
            <a:off x="832290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1" name="Rectangle 129">
            <a:extLst>
              <a:ext uri="{FF2B5EF4-FFF2-40B4-BE49-F238E27FC236}">
                <a16:creationId xmlns:a16="http://schemas.microsoft.com/office/drawing/2014/main" id="{65D62047-95B5-459A-B3AE-D6D3DDAF5E86}"/>
              </a:ext>
            </a:extLst>
          </p:cNvPr>
          <p:cNvSpPr/>
          <p:nvPr/>
        </p:nvSpPr>
        <p:spPr bwMode="auto">
          <a:xfrm>
            <a:off x="873605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2" name="Rectangle 127">
            <a:extLst>
              <a:ext uri="{FF2B5EF4-FFF2-40B4-BE49-F238E27FC236}">
                <a16:creationId xmlns:a16="http://schemas.microsoft.com/office/drawing/2014/main" id="{D7D5576A-B83E-4269-9C4A-CEA2F35F1D74}"/>
              </a:ext>
            </a:extLst>
          </p:cNvPr>
          <p:cNvSpPr/>
          <p:nvPr/>
        </p:nvSpPr>
        <p:spPr bwMode="auto">
          <a:xfrm>
            <a:off x="6965674"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3" name="Rectangle 128">
            <a:extLst>
              <a:ext uri="{FF2B5EF4-FFF2-40B4-BE49-F238E27FC236}">
                <a16:creationId xmlns:a16="http://schemas.microsoft.com/office/drawing/2014/main" id="{12AEE43E-6458-4DA0-998A-F2756B7EF38A}"/>
              </a:ext>
            </a:extLst>
          </p:cNvPr>
          <p:cNvSpPr/>
          <p:nvPr/>
        </p:nvSpPr>
        <p:spPr bwMode="auto">
          <a:xfrm>
            <a:off x="7249366"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4" name="Rectangle 129">
            <a:extLst>
              <a:ext uri="{FF2B5EF4-FFF2-40B4-BE49-F238E27FC236}">
                <a16:creationId xmlns:a16="http://schemas.microsoft.com/office/drawing/2014/main" id="{3D96B8DB-9CA5-437F-8551-591FEF9234E1}"/>
              </a:ext>
            </a:extLst>
          </p:cNvPr>
          <p:cNvSpPr/>
          <p:nvPr/>
        </p:nvSpPr>
        <p:spPr bwMode="auto">
          <a:xfrm>
            <a:off x="7662520"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35" name="Rectangle 127">
            <a:extLst>
              <a:ext uri="{FF2B5EF4-FFF2-40B4-BE49-F238E27FC236}">
                <a16:creationId xmlns:a16="http://schemas.microsoft.com/office/drawing/2014/main" id="{F47D138A-5DA7-4FDE-BB4C-0C0CEC16D217}"/>
              </a:ext>
            </a:extLst>
          </p:cNvPr>
          <p:cNvSpPr/>
          <p:nvPr/>
        </p:nvSpPr>
        <p:spPr bwMode="auto">
          <a:xfrm>
            <a:off x="589892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6" name="Rectangle 128">
            <a:extLst>
              <a:ext uri="{FF2B5EF4-FFF2-40B4-BE49-F238E27FC236}">
                <a16:creationId xmlns:a16="http://schemas.microsoft.com/office/drawing/2014/main" id="{79A13D87-3C0D-468D-A706-D51ED3563126}"/>
              </a:ext>
            </a:extLst>
          </p:cNvPr>
          <p:cNvSpPr/>
          <p:nvPr/>
        </p:nvSpPr>
        <p:spPr bwMode="auto">
          <a:xfrm>
            <a:off x="618262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37" name="Rectangle 129">
            <a:extLst>
              <a:ext uri="{FF2B5EF4-FFF2-40B4-BE49-F238E27FC236}">
                <a16:creationId xmlns:a16="http://schemas.microsoft.com/office/drawing/2014/main" id="{1FB53597-16E3-485B-9C66-87C2C3E37B9C}"/>
              </a:ext>
            </a:extLst>
          </p:cNvPr>
          <p:cNvSpPr/>
          <p:nvPr/>
        </p:nvSpPr>
        <p:spPr bwMode="auto">
          <a:xfrm>
            <a:off x="659577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8" name="Rectangle 127">
            <a:extLst>
              <a:ext uri="{FF2B5EF4-FFF2-40B4-BE49-F238E27FC236}">
                <a16:creationId xmlns:a16="http://schemas.microsoft.com/office/drawing/2014/main" id="{C62F84F3-98A3-4130-8DAE-85E07D0019F6}"/>
              </a:ext>
            </a:extLst>
          </p:cNvPr>
          <p:cNvSpPr/>
          <p:nvPr/>
        </p:nvSpPr>
        <p:spPr bwMode="auto">
          <a:xfrm>
            <a:off x="4825391"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9" name="Rectangle 128">
            <a:extLst>
              <a:ext uri="{FF2B5EF4-FFF2-40B4-BE49-F238E27FC236}">
                <a16:creationId xmlns:a16="http://schemas.microsoft.com/office/drawing/2014/main" id="{6A1D5B02-8F24-4715-9F04-EEF5F5EE68BB}"/>
              </a:ext>
            </a:extLst>
          </p:cNvPr>
          <p:cNvSpPr/>
          <p:nvPr/>
        </p:nvSpPr>
        <p:spPr bwMode="auto">
          <a:xfrm>
            <a:off x="5109083"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40" name="Rectangle 129">
            <a:extLst>
              <a:ext uri="{FF2B5EF4-FFF2-40B4-BE49-F238E27FC236}">
                <a16:creationId xmlns:a16="http://schemas.microsoft.com/office/drawing/2014/main" id="{D750AAE9-A32F-49E5-B7FD-C9BA486A831C}"/>
              </a:ext>
            </a:extLst>
          </p:cNvPr>
          <p:cNvSpPr/>
          <p:nvPr/>
        </p:nvSpPr>
        <p:spPr bwMode="auto">
          <a:xfrm>
            <a:off x="5522237"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1" name="Rectangle 127">
            <a:extLst>
              <a:ext uri="{FF2B5EF4-FFF2-40B4-BE49-F238E27FC236}">
                <a16:creationId xmlns:a16="http://schemas.microsoft.com/office/drawing/2014/main" id="{D8DB8991-5A52-4766-94A1-FA206A6BF0AC}"/>
              </a:ext>
            </a:extLst>
          </p:cNvPr>
          <p:cNvSpPr/>
          <p:nvPr/>
        </p:nvSpPr>
        <p:spPr bwMode="auto">
          <a:xfrm>
            <a:off x="3779560"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2" name="Rectangle 128">
            <a:extLst>
              <a:ext uri="{FF2B5EF4-FFF2-40B4-BE49-F238E27FC236}">
                <a16:creationId xmlns:a16="http://schemas.microsoft.com/office/drawing/2014/main" id="{05A9783C-A29D-4B10-B26E-8074363571EE}"/>
              </a:ext>
            </a:extLst>
          </p:cNvPr>
          <p:cNvSpPr/>
          <p:nvPr/>
        </p:nvSpPr>
        <p:spPr bwMode="auto">
          <a:xfrm>
            <a:off x="4063252"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3" name="Rectangle 129">
            <a:extLst>
              <a:ext uri="{FF2B5EF4-FFF2-40B4-BE49-F238E27FC236}">
                <a16:creationId xmlns:a16="http://schemas.microsoft.com/office/drawing/2014/main" id="{7A8BF262-5ED0-4383-95E0-FC4A45E25853}"/>
              </a:ext>
            </a:extLst>
          </p:cNvPr>
          <p:cNvSpPr/>
          <p:nvPr/>
        </p:nvSpPr>
        <p:spPr bwMode="auto">
          <a:xfrm>
            <a:off x="4476406"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44" name="Rectangle 127">
            <a:extLst>
              <a:ext uri="{FF2B5EF4-FFF2-40B4-BE49-F238E27FC236}">
                <a16:creationId xmlns:a16="http://schemas.microsoft.com/office/drawing/2014/main" id="{4D38F560-9422-4AA8-82EF-6124E05A634C}"/>
              </a:ext>
            </a:extLst>
          </p:cNvPr>
          <p:cNvSpPr/>
          <p:nvPr/>
        </p:nvSpPr>
        <p:spPr bwMode="auto">
          <a:xfrm>
            <a:off x="270602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5" name="Rectangle 128">
            <a:extLst>
              <a:ext uri="{FF2B5EF4-FFF2-40B4-BE49-F238E27FC236}">
                <a16:creationId xmlns:a16="http://schemas.microsoft.com/office/drawing/2014/main" id="{8F723D0E-F6F2-42B9-AA77-C3FED5C58E50}"/>
              </a:ext>
            </a:extLst>
          </p:cNvPr>
          <p:cNvSpPr/>
          <p:nvPr/>
        </p:nvSpPr>
        <p:spPr bwMode="auto">
          <a:xfrm>
            <a:off x="298971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6" name="Rectangle 129">
            <a:extLst>
              <a:ext uri="{FF2B5EF4-FFF2-40B4-BE49-F238E27FC236}">
                <a16:creationId xmlns:a16="http://schemas.microsoft.com/office/drawing/2014/main" id="{70C31BED-85EB-457F-9B34-80F691AFFD4A}"/>
              </a:ext>
            </a:extLst>
          </p:cNvPr>
          <p:cNvSpPr/>
          <p:nvPr/>
        </p:nvSpPr>
        <p:spPr bwMode="auto">
          <a:xfrm>
            <a:off x="340286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7" name="Rectangle 127">
            <a:extLst>
              <a:ext uri="{FF2B5EF4-FFF2-40B4-BE49-F238E27FC236}">
                <a16:creationId xmlns:a16="http://schemas.microsoft.com/office/drawing/2014/main" id="{2BEB6C6F-E812-402D-9D41-9F8C761A6B18}"/>
              </a:ext>
            </a:extLst>
          </p:cNvPr>
          <p:cNvSpPr/>
          <p:nvPr/>
        </p:nvSpPr>
        <p:spPr bwMode="auto">
          <a:xfrm>
            <a:off x="1639277"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8" name="Rectangle 128">
            <a:extLst>
              <a:ext uri="{FF2B5EF4-FFF2-40B4-BE49-F238E27FC236}">
                <a16:creationId xmlns:a16="http://schemas.microsoft.com/office/drawing/2014/main" id="{7C801A2B-DF86-4A6F-AFC8-496E0A046A48}"/>
              </a:ext>
            </a:extLst>
          </p:cNvPr>
          <p:cNvSpPr/>
          <p:nvPr/>
        </p:nvSpPr>
        <p:spPr bwMode="auto">
          <a:xfrm>
            <a:off x="1922969"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49" name="Rectangle 129">
            <a:extLst>
              <a:ext uri="{FF2B5EF4-FFF2-40B4-BE49-F238E27FC236}">
                <a16:creationId xmlns:a16="http://schemas.microsoft.com/office/drawing/2014/main" id="{006519CA-E343-4DD9-8B14-9ED533E8931E}"/>
              </a:ext>
            </a:extLst>
          </p:cNvPr>
          <p:cNvSpPr/>
          <p:nvPr/>
        </p:nvSpPr>
        <p:spPr bwMode="auto">
          <a:xfrm>
            <a:off x="2336123"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50" name="Rectangle 127">
            <a:extLst>
              <a:ext uri="{FF2B5EF4-FFF2-40B4-BE49-F238E27FC236}">
                <a16:creationId xmlns:a16="http://schemas.microsoft.com/office/drawing/2014/main" id="{BE20E1CD-71DD-4F57-857C-E04E8AF4B131}"/>
              </a:ext>
            </a:extLst>
          </p:cNvPr>
          <p:cNvSpPr/>
          <p:nvPr/>
        </p:nvSpPr>
        <p:spPr bwMode="auto">
          <a:xfrm>
            <a:off x="56573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51" name="Rectangle 128">
            <a:extLst>
              <a:ext uri="{FF2B5EF4-FFF2-40B4-BE49-F238E27FC236}">
                <a16:creationId xmlns:a16="http://schemas.microsoft.com/office/drawing/2014/main" id="{849D7D7A-115E-4D07-A47E-FE1BC34ACDD0}"/>
              </a:ext>
            </a:extLst>
          </p:cNvPr>
          <p:cNvSpPr/>
          <p:nvPr/>
        </p:nvSpPr>
        <p:spPr bwMode="auto">
          <a:xfrm>
            <a:off x="84943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52" name="Rectangle 129">
            <a:extLst>
              <a:ext uri="{FF2B5EF4-FFF2-40B4-BE49-F238E27FC236}">
                <a16:creationId xmlns:a16="http://schemas.microsoft.com/office/drawing/2014/main" id="{C68C8257-D611-46E6-9466-31E446E226B8}"/>
              </a:ext>
            </a:extLst>
          </p:cNvPr>
          <p:cNvSpPr/>
          <p:nvPr/>
        </p:nvSpPr>
        <p:spPr bwMode="auto">
          <a:xfrm>
            <a:off x="126258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62" name="TextBox 27">
            <a:extLst>
              <a:ext uri="{FF2B5EF4-FFF2-40B4-BE49-F238E27FC236}">
                <a16:creationId xmlns:a16="http://schemas.microsoft.com/office/drawing/2014/main" id="{7E8D8CCF-276D-4FB2-A225-7BF90A85DD22}"/>
              </a:ext>
            </a:extLst>
          </p:cNvPr>
          <p:cNvSpPr txBox="1"/>
          <p:nvPr/>
        </p:nvSpPr>
        <p:spPr>
          <a:xfrm>
            <a:off x="5867771" y="1664621"/>
            <a:ext cx="415498"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68" name="TextBox 27">
            <a:extLst>
              <a:ext uri="{FF2B5EF4-FFF2-40B4-BE49-F238E27FC236}">
                <a16:creationId xmlns:a16="http://schemas.microsoft.com/office/drawing/2014/main" id="{5312990E-9A5E-4E21-AB28-93E446F697BD}"/>
              </a:ext>
            </a:extLst>
          </p:cNvPr>
          <p:cNvSpPr txBox="1"/>
          <p:nvPr/>
        </p:nvSpPr>
        <p:spPr>
          <a:xfrm>
            <a:off x="3745932"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74" name="TextBox 27">
            <a:extLst>
              <a:ext uri="{FF2B5EF4-FFF2-40B4-BE49-F238E27FC236}">
                <a16:creationId xmlns:a16="http://schemas.microsoft.com/office/drawing/2014/main" id="{BF559C09-BA0D-4878-A7CC-3854F7EAC9F0}"/>
              </a:ext>
            </a:extLst>
          </p:cNvPr>
          <p:cNvSpPr txBox="1"/>
          <p:nvPr/>
        </p:nvSpPr>
        <p:spPr>
          <a:xfrm>
            <a:off x="1609899" y="1664621"/>
            <a:ext cx="402739"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75" name="Rectangle 127">
            <a:extLst>
              <a:ext uri="{FF2B5EF4-FFF2-40B4-BE49-F238E27FC236}">
                <a16:creationId xmlns:a16="http://schemas.microsoft.com/office/drawing/2014/main" id="{4A26B776-8B69-43C7-9E5A-A1EE7EB9D2E0}"/>
              </a:ext>
            </a:extLst>
          </p:cNvPr>
          <p:cNvSpPr/>
          <p:nvPr/>
        </p:nvSpPr>
        <p:spPr bwMode="auto">
          <a:xfrm>
            <a:off x="802036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6" name="Rectangle 128">
            <a:extLst>
              <a:ext uri="{FF2B5EF4-FFF2-40B4-BE49-F238E27FC236}">
                <a16:creationId xmlns:a16="http://schemas.microsoft.com/office/drawing/2014/main" id="{4D3D4C27-55E0-41E6-A6D6-65083A3476D1}"/>
              </a:ext>
            </a:extLst>
          </p:cNvPr>
          <p:cNvSpPr/>
          <p:nvPr/>
        </p:nvSpPr>
        <p:spPr bwMode="auto">
          <a:xfrm>
            <a:off x="830405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77" name="Rectangle 129">
            <a:extLst>
              <a:ext uri="{FF2B5EF4-FFF2-40B4-BE49-F238E27FC236}">
                <a16:creationId xmlns:a16="http://schemas.microsoft.com/office/drawing/2014/main" id="{35E47E29-0812-4DC3-AF27-EAF4B82D144F}"/>
              </a:ext>
            </a:extLst>
          </p:cNvPr>
          <p:cNvSpPr/>
          <p:nvPr/>
        </p:nvSpPr>
        <p:spPr bwMode="auto">
          <a:xfrm>
            <a:off x="871721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78" name="Rectangle 127">
            <a:extLst>
              <a:ext uri="{FF2B5EF4-FFF2-40B4-BE49-F238E27FC236}">
                <a16:creationId xmlns:a16="http://schemas.microsoft.com/office/drawing/2014/main" id="{925D06BE-F9BA-4548-9BE1-8020B363EDC3}"/>
              </a:ext>
            </a:extLst>
          </p:cNvPr>
          <p:cNvSpPr/>
          <p:nvPr/>
        </p:nvSpPr>
        <p:spPr bwMode="auto">
          <a:xfrm>
            <a:off x="6946828"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9" name="Rectangle 128">
            <a:extLst>
              <a:ext uri="{FF2B5EF4-FFF2-40B4-BE49-F238E27FC236}">
                <a16:creationId xmlns:a16="http://schemas.microsoft.com/office/drawing/2014/main" id="{72A63F30-F9F9-4AB2-A8E1-F37454A96BEA}"/>
              </a:ext>
            </a:extLst>
          </p:cNvPr>
          <p:cNvSpPr/>
          <p:nvPr/>
        </p:nvSpPr>
        <p:spPr bwMode="auto">
          <a:xfrm>
            <a:off x="7230520"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80" name="Rectangle 129">
            <a:extLst>
              <a:ext uri="{FF2B5EF4-FFF2-40B4-BE49-F238E27FC236}">
                <a16:creationId xmlns:a16="http://schemas.microsoft.com/office/drawing/2014/main" id="{95A71169-150E-49DA-B734-C0A2B3E7317D}"/>
              </a:ext>
            </a:extLst>
          </p:cNvPr>
          <p:cNvSpPr/>
          <p:nvPr/>
        </p:nvSpPr>
        <p:spPr bwMode="auto">
          <a:xfrm>
            <a:off x="7643674"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1" name="Rectangle 127">
            <a:extLst>
              <a:ext uri="{FF2B5EF4-FFF2-40B4-BE49-F238E27FC236}">
                <a16:creationId xmlns:a16="http://schemas.microsoft.com/office/drawing/2014/main" id="{634CFE0F-595B-41A6-917B-F5C3A58BE1F2}"/>
              </a:ext>
            </a:extLst>
          </p:cNvPr>
          <p:cNvSpPr/>
          <p:nvPr/>
        </p:nvSpPr>
        <p:spPr bwMode="auto">
          <a:xfrm>
            <a:off x="588008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2" name="Rectangle 128">
            <a:extLst>
              <a:ext uri="{FF2B5EF4-FFF2-40B4-BE49-F238E27FC236}">
                <a16:creationId xmlns:a16="http://schemas.microsoft.com/office/drawing/2014/main" id="{E769FFAD-C3F7-40D6-9EB2-DB27087E61CF}"/>
              </a:ext>
            </a:extLst>
          </p:cNvPr>
          <p:cNvSpPr/>
          <p:nvPr/>
        </p:nvSpPr>
        <p:spPr bwMode="auto">
          <a:xfrm>
            <a:off x="616377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3" name="Rectangle 129">
            <a:extLst>
              <a:ext uri="{FF2B5EF4-FFF2-40B4-BE49-F238E27FC236}">
                <a16:creationId xmlns:a16="http://schemas.microsoft.com/office/drawing/2014/main" id="{E6F9F406-1050-48D2-919F-0E7B78DE8381}"/>
              </a:ext>
            </a:extLst>
          </p:cNvPr>
          <p:cNvSpPr/>
          <p:nvPr/>
        </p:nvSpPr>
        <p:spPr bwMode="auto">
          <a:xfrm>
            <a:off x="657692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84" name="Rectangle 127">
            <a:extLst>
              <a:ext uri="{FF2B5EF4-FFF2-40B4-BE49-F238E27FC236}">
                <a16:creationId xmlns:a16="http://schemas.microsoft.com/office/drawing/2014/main" id="{BEEB9C1F-8855-4607-8006-DE36719B5FA0}"/>
              </a:ext>
            </a:extLst>
          </p:cNvPr>
          <p:cNvSpPr/>
          <p:nvPr/>
        </p:nvSpPr>
        <p:spPr bwMode="auto">
          <a:xfrm>
            <a:off x="4806545"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5" name="Rectangle 128">
            <a:extLst>
              <a:ext uri="{FF2B5EF4-FFF2-40B4-BE49-F238E27FC236}">
                <a16:creationId xmlns:a16="http://schemas.microsoft.com/office/drawing/2014/main" id="{62A8875A-F744-4802-9A36-F22FE415C6B1}"/>
              </a:ext>
            </a:extLst>
          </p:cNvPr>
          <p:cNvSpPr/>
          <p:nvPr/>
        </p:nvSpPr>
        <p:spPr bwMode="auto">
          <a:xfrm>
            <a:off x="5090237"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6" name="Rectangle 129">
            <a:extLst>
              <a:ext uri="{FF2B5EF4-FFF2-40B4-BE49-F238E27FC236}">
                <a16:creationId xmlns:a16="http://schemas.microsoft.com/office/drawing/2014/main" id="{85E1451B-4149-4BDC-B686-6C6DC15A00CC}"/>
              </a:ext>
            </a:extLst>
          </p:cNvPr>
          <p:cNvSpPr/>
          <p:nvPr/>
        </p:nvSpPr>
        <p:spPr bwMode="auto">
          <a:xfrm>
            <a:off x="5503391"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7" name="Rectangle 127">
            <a:extLst>
              <a:ext uri="{FF2B5EF4-FFF2-40B4-BE49-F238E27FC236}">
                <a16:creationId xmlns:a16="http://schemas.microsoft.com/office/drawing/2014/main" id="{BCCBF38E-B1AC-4352-8CB2-17A0F2A665CF}"/>
              </a:ext>
            </a:extLst>
          </p:cNvPr>
          <p:cNvSpPr/>
          <p:nvPr/>
        </p:nvSpPr>
        <p:spPr bwMode="auto">
          <a:xfrm>
            <a:off x="3760714"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8" name="Rectangle 128">
            <a:extLst>
              <a:ext uri="{FF2B5EF4-FFF2-40B4-BE49-F238E27FC236}">
                <a16:creationId xmlns:a16="http://schemas.microsoft.com/office/drawing/2014/main" id="{5D496454-08E9-4FE6-A423-B0928155A26B}"/>
              </a:ext>
            </a:extLst>
          </p:cNvPr>
          <p:cNvSpPr/>
          <p:nvPr/>
        </p:nvSpPr>
        <p:spPr bwMode="auto">
          <a:xfrm>
            <a:off x="4044406"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89" name="Rectangle 129">
            <a:extLst>
              <a:ext uri="{FF2B5EF4-FFF2-40B4-BE49-F238E27FC236}">
                <a16:creationId xmlns:a16="http://schemas.microsoft.com/office/drawing/2014/main" id="{7B0006ED-B40D-46D4-860D-A11E56969055}"/>
              </a:ext>
            </a:extLst>
          </p:cNvPr>
          <p:cNvSpPr/>
          <p:nvPr/>
        </p:nvSpPr>
        <p:spPr bwMode="auto">
          <a:xfrm>
            <a:off x="4457560"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0" name="Rectangle 127">
            <a:extLst>
              <a:ext uri="{FF2B5EF4-FFF2-40B4-BE49-F238E27FC236}">
                <a16:creationId xmlns:a16="http://schemas.microsoft.com/office/drawing/2014/main" id="{5288E96A-038E-4149-A6C2-60C197F202C6}"/>
              </a:ext>
            </a:extLst>
          </p:cNvPr>
          <p:cNvSpPr/>
          <p:nvPr/>
        </p:nvSpPr>
        <p:spPr bwMode="auto">
          <a:xfrm>
            <a:off x="268717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1" name="Rectangle 128">
            <a:extLst>
              <a:ext uri="{FF2B5EF4-FFF2-40B4-BE49-F238E27FC236}">
                <a16:creationId xmlns:a16="http://schemas.microsoft.com/office/drawing/2014/main" id="{4C6901A5-C9A5-4737-99E8-8CA34A8E5488}"/>
              </a:ext>
            </a:extLst>
          </p:cNvPr>
          <p:cNvSpPr/>
          <p:nvPr/>
        </p:nvSpPr>
        <p:spPr bwMode="auto">
          <a:xfrm>
            <a:off x="297086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92" name="Rectangle 129">
            <a:extLst>
              <a:ext uri="{FF2B5EF4-FFF2-40B4-BE49-F238E27FC236}">
                <a16:creationId xmlns:a16="http://schemas.microsoft.com/office/drawing/2014/main" id="{CF950403-8869-45A4-A572-F830FFB5C5A9}"/>
              </a:ext>
            </a:extLst>
          </p:cNvPr>
          <p:cNvSpPr/>
          <p:nvPr/>
        </p:nvSpPr>
        <p:spPr bwMode="auto">
          <a:xfrm>
            <a:off x="338402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93" name="Rectangle 127">
            <a:extLst>
              <a:ext uri="{FF2B5EF4-FFF2-40B4-BE49-F238E27FC236}">
                <a16:creationId xmlns:a16="http://schemas.microsoft.com/office/drawing/2014/main" id="{E3B7CCD6-B3DA-48FE-9FDC-0626B957C732}"/>
              </a:ext>
            </a:extLst>
          </p:cNvPr>
          <p:cNvSpPr/>
          <p:nvPr/>
        </p:nvSpPr>
        <p:spPr bwMode="auto">
          <a:xfrm>
            <a:off x="1620431"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4" name="Rectangle 128">
            <a:extLst>
              <a:ext uri="{FF2B5EF4-FFF2-40B4-BE49-F238E27FC236}">
                <a16:creationId xmlns:a16="http://schemas.microsoft.com/office/drawing/2014/main" id="{71637B56-20A3-475F-9E94-26BF5AEE5E0B}"/>
              </a:ext>
            </a:extLst>
          </p:cNvPr>
          <p:cNvSpPr/>
          <p:nvPr/>
        </p:nvSpPr>
        <p:spPr bwMode="auto">
          <a:xfrm>
            <a:off x="1904123"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5" name="Rectangle 129">
            <a:extLst>
              <a:ext uri="{FF2B5EF4-FFF2-40B4-BE49-F238E27FC236}">
                <a16:creationId xmlns:a16="http://schemas.microsoft.com/office/drawing/2014/main" id="{1EE3326F-874B-4442-A54D-8F13FB2A532F}"/>
              </a:ext>
            </a:extLst>
          </p:cNvPr>
          <p:cNvSpPr/>
          <p:nvPr/>
        </p:nvSpPr>
        <p:spPr bwMode="auto">
          <a:xfrm>
            <a:off x="2317277"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6" name="Rectangle 127">
            <a:extLst>
              <a:ext uri="{FF2B5EF4-FFF2-40B4-BE49-F238E27FC236}">
                <a16:creationId xmlns:a16="http://schemas.microsoft.com/office/drawing/2014/main" id="{EA1EFB0E-EDB2-479A-B77B-674CF1FD003C}"/>
              </a:ext>
            </a:extLst>
          </p:cNvPr>
          <p:cNvSpPr/>
          <p:nvPr/>
        </p:nvSpPr>
        <p:spPr bwMode="auto">
          <a:xfrm>
            <a:off x="54689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7" name="Rectangle 128">
            <a:extLst>
              <a:ext uri="{FF2B5EF4-FFF2-40B4-BE49-F238E27FC236}">
                <a16:creationId xmlns:a16="http://schemas.microsoft.com/office/drawing/2014/main" id="{E030EDB3-AA23-4D69-8622-5D28D8D70853}"/>
              </a:ext>
            </a:extLst>
          </p:cNvPr>
          <p:cNvSpPr/>
          <p:nvPr/>
        </p:nvSpPr>
        <p:spPr bwMode="auto">
          <a:xfrm>
            <a:off x="83058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8" name="Rectangle 129">
            <a:extLst>
              <a:ext uri="{FF2B5EF4-FFF2-40B4-BE49-F238E27FC236}">
                <a16:creationId xmlns:a16="http://schemas.microsoft.com/office/drawing/2014/main" id="{FF8DE3E9-9E28-4C66-BF9E-7E77775C9972}"/>
              </a:ext>
            </a:extLst>
          </p:cNvPr>
          <p:cNvSpPr/>
          <p:nvPr/>
        </p:nvSpPr>
        <p:spPr bwMode="auto">
          <a:xfrm>
            <a:off x="124373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cxnSp>
        <p:nvCxnSpPr>
          <p:cNvPr id="100" name="直接连接符 99">
            <a:extLst>
              <a:ext uri="{FF2B5EF4-FFF2-40B4-BE49-F238E27FC236}">
                <a16:creationId xmlns:a16="http://schemas.microsoft.com/office/drawing/2014/main" id="{B0F72135-4741-4E51-96DC-3B0F1BF9BC44}"/>
              </a:ext>
            </a:extLst>
          </p:cNvPr>
          <p:cNvCxnSpPr/>
          <p:nvPr/>
        </p:nvCxnSpPr>
        <p:spPr>
          <a:xfrm>
            <a:off x="319957" y="3267800"/>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01" name="TextBox 27">
            <a:extLst>
              <a:ext uri="{FF2B5EF4-FFF2-40B4-BE49-F238E27FC236}">
                <a16:creationId xmlns:a16="http://schemas.microsoft.com/office/drawing/2014/main" id="{82921A7F-87D1-4A19-A46B-EFE0F30816DF}"/>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 name="TextBox 27">
            <a:extLst>
              <a:ext uri="{FF2B5EF4-FFF2-40B4-BE49-F238E27FC236}">
                <a16:creationId xmlns:a16="http://schemas.microsoft.com/office/drawing/2014/main" id="{4A2EB301-79E9-4961-AA5E-2869D06E3ABC}"/>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03" name="Rectangle 159">
            <a:extLst>
              <a:ext uri="{FF2B5EF4-FFF2-40B4-BE49-F238E27FC236}">
                <a16:creationId xmlns:a16="http://schemas.microsoft.com/office/drawing/2014/main" id="{AC44C98F-4C5E-46BF-A220-732D5F87C5DC}"/>
              </a:ext>
            </a:extLst>
          </p:cNvPr>
          <p:cNvSpPr/>
          <p:nvPr/>
        </p:nvSpPr>
        <p:spPr bwMode="auto">
          <a:xfrm>
            <a:off x="7561762" y="2244165"/>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1</a:t>
            </a:r>
          </a:p>
        </p:txBody>
      </p:sp>
      <p:sp>
        <p:nvSpPr>
          <p:cNvPr id="104" name="Rectangle 160">
            <a:extLst>
              <a:ext uri="{FF2B5EF4-FFF2-40B4-BE49-F238E27FC236}">
                <a16:creationId xmlns:a16="http://schemas.microsoft.com/office/drawing/2014/main" id="{54F71492-06DD-4DFC-9B45-FFB7F13EFB19}"/>
              </a:ext>
            </a:extLst>
          </p:cNvPr>
          <p:cNvSpPr/>
          <p:nvPr/>
        </p:nvSpPr>
        <p:spPr bwMode="auto">
          <a:xfrm>
            <a:off x="8288794" y="2239870"/>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0</a:t>
            </a:r>
          </a:p>
        </p:txBody>
      </p:sp>
      <p:sp>
        <p:nvSpPr>
          <p:cNvPr id="108" name="Rectangle 159">
            <a:extLst>
              <a:ext uri="{FF2B5EF4-FFF2-40B4-BE49-F238E27FC236}">
                <a16:creationId xmlns:a16="http://schemas.microsoft.com/office/drawing/2014/main" id="{A8CED0F3-7E0E-4E0B-9F47-562E234F890C}"/>
              </a:ext>
            </a:extLst>
          </p:cNvPr>
          <p:cNvSpPr/>
          <p:nvPr/>
        </p:nvSpPr>
        <p:spPr bwMode="auto">
          <a:xfrm>
            <a:off x="79649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[0]</a:t>
            </a:r>
            <a:endParaRPr lang="en-US" altLang="zh-CN" sz="1600" dirty="0">
              <a:latin typeface="Times New Roman" panose="02020603050405020304" pitchFamily="18" charset="0"/>
              <a:cs typeface="Times New Roman" panose="02020603050405020304" pitchFamily="18" charset="0"/>
            </a:endParaRPr>
          </a:p>
        </p:txBody>
      </p:sp>
      <p:sp>
        <p:nvSpPr>
          <p:cNvPr id="111" name="Rectangle 158">
            <a:extLst>
              <a:ext uri="{FF2B5EF4-FFF2-40B4-BE49-F238E27FC236}">
                <a16:creationId xmlns:a16="http://schemas.microsoft.com/office/drawing/2014/main" id="{94B915AC-E250-49BA-80D8-C574B1D8C319}"/>
              </a:ext>
            </a:extLst>
          </p:cNvPr>
          <p:cNvSpPr/>
          <p:nvPr/>
        </p:nvSpPr>
        <p:spPr bwMode="auto">
          <a:xfrm>
            <a:off x="478623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2" name="Rectangle 159">
            <a:extLst>
              <a:ext uri="{FF2B5EF4-FFF2-40B4-BE49-F238E27FC236}">
                <a16:creationId xmlns:a16="http://schemas.microsoft.com/office/drawing/2014/main" id="{562EFB4A-0437-4F07-8D09-17C4D1B7B506}"/>
              </a:ext>
            </a:extLst>
          </p:cNvPr>
          <p:cNvSpPr/>
          <p:nvPr/>
        </p:nvSpPr>
        <p:spPr bwMode="auto">
          <a:xfrm>
            <a:off x="48062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3" name="Rectangle 163">
            <a:extLst>
              <a:ext uri="{FF2B5EF4-FFF2-40B4-BE49-F238E27FC236}">
                <a16:creationId xmlns:a16="http://schemas.microsoft.com/office/drawing/2014/main" id="{7252439E-527E-42A8-8F7D-2A73CDCF5E20}"/>
              </a:ext>
            </a:extLst>
          </p:cNvPr>
          <p:cNvSpPr/>
          <p:nvPr/>
        </p:nvSpPr>
        <p:spPr bwMode="auto">
          <a:xfrm>
            <a:off x="508605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4" name="Rectangle 164">
            <a:extLst>
              <a:ext uri="{FF2B5EF4-FFF2-40B4-BE49-F238E27FC236}">
                <a16:creationId xmlns:a16="http://schemas.microsoft.com/office/drawing/2014/main" id="{761143C0-0F99-4C60-8828-144EC0B25717}"/>
              </a:ext>
            </a:extLst>
          </p:cNvPr>
          <p:cNvSpPr/>
          <p:nvPr/>
        </p:nvSpPr>
        <p:spPr bwMode="auto">
          <a:xfrm>
            <a:off x="483635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5" name="Rectangle 159">
            <a:extLst>
              <a:ext uri="{FF2B5EF4-FFF2-40B4-BE49-F238E27FC236}">
                <a16:creationId xmlns:a16="http://schemas.microsoft.com/office/drawing/2014/main" id="{250707D7-5D41-4330-A77A-B5E51F4BC6E2}"/>
              </a:ext>
            </a:extLst>
          </p:cNvPr>
          <p:cNvSpPr/>
          <p:nvPr/>
        </p:nvSpPr>
        <p:spPr bwMode="auto">
          <a:xfrm>
            <a:off x="541818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1</a:t>
            </a:r>
          </a:p>
        </p:txBody>
      </p:sp>
      <p:sp>
        <p:nvSpPr>
          <p:cNvPr id="116" name="Rectangle 160">
            <a:extLst>
              <a:ext uri="{FF2B5EF4-FFF2-40B4-BE49-F238E27FC236}">
                <a16:creationId xmlns:a16="http://schemas.microsoft.com/office/drawing/2014/main" id="{1A3CEB8F-A6FB-48AD-982D-A2D156035721}"/>
              </a:ext>
            </a:extLst>
          </p:cNvPr>
          <p:cNvSpPr/>
          <p:nvPr/>
        </p:nvSpPr>
        <p:spPr bwMode="auto">
          <a:xfrm>
            <a:off x="614521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0</a:t>
            </a:r>
          </a:p>
        </p:txBody>
      </p:sp>
      <p:sp>
        <p:nvSpPr>
          <p:cNvPr id="117" name="Rectangle 159">
            <a:extLst>
              <a:ext uri="{FF2B5EF4-FFF2-40B4-BE49-F238E27FC236}">
                <a16:creationId xmlns:a16="http://schemas.microsoft.com/office/drawing/2014/main" id="{5AC3B735-C306-4CC0-8211-9AB01D0FC767}"/>
              </a:ext>
            </a:extLst>
          </p:cNvPr>
          <p:cNvSpPr/>
          <p:nvPr/>
        </p:nvSpPr>
        <p:spPr bwMode="auto">
          <a:xfrm>
            <a:off x="58214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8" name="Rectangle 158">
            <a:extLst>
              <a:ext uri="{FF2B5EF4-FFF2-40B4-BE49-F238E27FC236}">
                <a16:creationId xmlns:a16="http://schemas.microsoft.com/office/drawing/2014/main" id="{693A1C4E-9857-449E-BB67-4BA3C435273B}"/>
              </a:ext>
            </a:extLst>
          </p:cNvPr>
          <p:cNvSpPr/>
          <p:nvPr/>
        </p:nvSpPr>
        <p:spPr bwMode="auto">
          <a:xfrm>
            <a:off x="265905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9" name="Rectangle 159">
            <a:extLst>
              <a:ext uri="{FF2B5EF4-FFF2-40B4-BE49-F238E27FC236}">
                <a16:creationId xmlns:a16="http://schemas.microsoft.com/office/drawing/2014/main" id="{6A587D1A-A0FC-4E8F-A401-6FB89F235FF0}"/>
              </a:ext>
            </a:extLst>
          </p:cNvPr>
          <p:cNvSpPr/>
          <p:nvPr/>
        </p:nvSpPr>
        <p:spPr bwMode="auto">
          <a:xfrm>
            <a:off x="26790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0" name="Rectangle 163">
            <a:extLst>
              <a:ext uri="{FF2B5EF4-FFF2-40B4-BE49-F238E27FC236}">
                <a16:creationId xmlns:a16="http://schemas.microsoft.com/office/drawing/2014/main" id="{15AD78C4-6BD3-40C2-A214-93A478915915}"/>
              </a:ext>
            </a:extLst>
          </p:cNvPr>
          <p:cNvSpPr/>
          <p:nvPr/>
        </p:nvSpPr>
        <p:spPr bwMode="auto">
          <a:xfrm>
            <a:off x="295887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1" name="Rectangle 164">
            <a:extLst>
              <a:ext uri="{FF2B5EF4-FFF2-40B4-BE49-F238E27FC236}">
                <a16:creationId xmlns:a16="http://schemas.microsoft.com/office/drawing/2014/main" id="{826BC641-CB73-4715-BCF6-667854C0FF9E}"/>
              </a:ext>
            </a:extLst>
          </p:cNvPr>
          <p:cNvSpPr/>
          <p:nvPr/>
        </p:nvSpPr>
        <p:spPr bwMode="auto">
          <a:xfrm>
            <a:off x="270917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2" name="Rectangle 159">
            <a:extLst>
              <a:ext uri="{FF2B5EF4-FFF2-40B4-BE49-F238E27FC236}">
                <a16:creationId xmlns:a16="http://schemas.microsoft.com/office/drawing/2014/main" id="{72BEB78C-8B2B-45FE-AB9B-7D9B45DF404B}"/>
              </a:ext>
            </a:extLst>
          </p:cNvPr>
          <p:cNvSpPr/>
          <p:nvPr/>
        </p:nvSpPr>
        <p:spPr bwMode="auto">
          <a:xfrm>
            <a:off x="329100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1</a:t>
            </a:r>
          </a:p>
        </p:txBody>
      </p:sp>
      <p:sp>
        <p:nvSpPr>
          <p:cNvPr id="123" name="Rectangle 160">
            <a:extLst>
              <a:ext uri="{FF2B5EF4-FFF2-40B4-BE49-F238E27FC236}">
                <a16:creationId xmlns:a16="http://schemas.microsoft.com/office/drawing/2014/main" id="{B1F62035-C654-439E-9BC2-966B991BAC21}"/>
              </a:ext>
            </a:extLst>
          </p:cNvPr>
          <p:cNvSpPr/>
          <p:nvPr/>
        </p:nvSpPr>
        <p:spPr bwMode="auto">
          <a:xfrm>
            <a:off x="401803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0</a:t>
            </a:r>
          </a:p>
        </p:txBody>
      </p:sp>
      <p:sp>
        <p:nvSpPr>
          <p:cNvPr id="124" name="Rectangle 159">
            <a:extLst>
              <a:ext uri="{FF2B5EF4-FFF2-40B4-BE49-F238E27FC236}">
                <a16:creationId xmlns:a16="http://schemas.microsoft.com/office/drawing/2014/main" id="{56FECAED-C587-4BB8-9DDD-E246D1FA3B55}"/>
              </a:ext>
            </a:extLst>
          </p:cNvPr>
          <p:cNvSpPr/>
          <p:nvPr/>
        </p:nvSpPr>
        <p:spPr bwMode="auto">
          <a:xfrm>
            <a:off x="36942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5" name="Rectangle 158">
            <a:extLst>
              <a:ext uri="{FF2B5EF4-FFF2-40B4-BE49-F238E27FC236}">
                <a16:creationId xmlns:a16="http://schemas.microsoft.com/office/drawing/2014/main" id="{4023F35D-87F5-4EE4-80D9-17113543BAA4}"/>
              </a:ext>
            </a:extLst>
          </p:cNvPr>
          <p:cNvSpPr/>
          <p:nvPr/>
        </p:nvSpPr>
        <p:spPr bwMode="auto">
          <a:xfrm>
            <a:off x="526055"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26" name="Rectangle 159">
            <a:extLst>
              <a:ext uri="{FF2B5EF4-FFF2-40B4-BE49-F238E27FC236}">
                <a16:creationId xmlns:a16="http://schemas.microsoft.com/office/drawing/2014/main" id="{A1E17576-03FA-4D95-B168-C57A3A44F538}"/>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7" name="Rectangle 163">
            <a:extLst>
              <a:ext uri="{FF2B5EF4-FFF2-40B4-BE49-F238E27FC236}">
                <a16:creationId xmlns:a16="http://schemas.microsoft.com/office/drawing/2014/main" id="{99ADF405-402B-4290-B054-33DE85073B00}"/>
              </a:ext>
            </a:extLst>
          </p:cNvPr>
          <p:cNvSpPr/>
          <p:nvPr/>
        </p:nvSpPr>
        <p:spPr bwMode="auto">
          <a:xfrm>
            <a:off x="82587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8" name="Rectangle 164">
            <a:extLst>
              <a:ext uri="{FF2B5EF4-FFF2-40B4-BE49-F238E27FC236}">
                <a16:creationId xmlns:a16="http://schemas.microsoft.com/office/drawing/2014/main" id="{A0BF860E-3534-4E51-9861-925F0B3DC191}"/>
              </a:ext>
            </a:extLst>
          </p:cNvPr>
          <p:cNvSpPr/>
          <p:nvPr/>
        </p:nvSpPr>
        <p:spPr bwMode="auto">
          <a:xfrm>
            <a:off x="576178"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9" name="Rectangle 159">
            <a:extLst>
              <a:ext uri="{FF2B5EF4-FFF2-40B4-BE49-F238E27FC236}">
                <a16:creationId xmlns:a16="http://schemas.microsoft.com/office/drawing/2014/main" id="{B2572164-818D-460A-8BA0-D85C85E1AA9E}"/>
              </a:ext>
            </a:extLst>
          </p:cNvPr>
          <p:cNvSpPr/>
          <p:nvPr/>
        </p:nvSpPr>
        <p:spPr bwMode="auto">
          <a:xfrm>
            <a:off x="1158006"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1</a:t>
            </a:r>
          </a:p>
        </p:txBody>
      </p:sp>
      <p:sp>
        <p:nvSpPr>
          <p:cNvPr id="130" name="Rectangle 160">
            <a:extLst>
              <a:ext uri="{FF2B5EF4-FFF2-40B4-BE49-F238E27FC236}">
                <a16:creationId xmlns:a16="http://schemas.microsoft.com/office/drawing/2014/main" id="{3120A20C-2259-4035-9716-ED93D3DDC40A}"/>
              </a:ext>
            </a:extLst>
          </p:cNvPr>
          <p:cNvSpPr/>
          <p:nvPr/>
        </p:nvSpPr>
        <p:spPr bwMode="auto">
          <a:xfrm>
            <a:off x="1885038"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0</a:t>
            </a:r>
          </a:p>
        </p:txBody>
      </p:sp>
      <p:sp>
        <p:nvSpPr>
          <p:cNvPr id="131" name="Rectangle 159">
            <a:extLst>
              <a:ext uri="{FF2B5EF4-FFF2-40B4-BE49-F238E27FC236}">
                <a16:creationId xmlns:a16="http://schemas.microsoft.com/office/drawing/2014/main" id="{EFED675D-D45F-4330-98D7-E59A24F06763}"/>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34" name="Rectangle 159">
            <a:extLst>
              <a:ext uri="{FF2B5EF4-FFF2-40B4-BE49-F238E27FC236}">
                <a16:creationId xmlns:a16="http://schemas.microsoft.com/office/drawing/2014/main" id="{CE9E1332-FC9B-4834-B4E7-232659E82278}"/>
              </a:ext>
            </a:extLst>
          </p:cNvPr>
          <p:cNvSpPr/>
          <p:nvPr/>
        </p:nvSpPr>
        <p:spPr bwMode="auto">
          <a:xfrm>
            <a:off x="69497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a:t>
            </a:r>
          </a:p>
        </p:txBody>
      </p:sp>
      <p:sp>
        <p:nvSpPr>
          <p:cNvPr id="135" name="Rectangle 159">
            <a:extLst>
              <a:ext uri="{FF2B5EF4-FFF2-40B4-BE49-F238E27FC236}">
                <a16:creationId xmlns:a16="http://schemas.microsoft.com/office/drawing/2014/main" id="{4039FA9F-4E42-49E3-9484-EDF2E1847780}"/>
              </a:ext>
            </a:extLst>
          </p:cNvPr>
          <p:cNvSpPr/>
          <p:nvPr/>
        </p:nvSpPr>
        <p:spPr bwMode="auto">
          <a:xfrm>
            <a:off x="79649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[0]</a:t>
            </a:r>
            <a:endParaRPr lang="en-US" sz="1600" dirty="0">
              <a:latin typeface="Times New Roman" panose="02020603050405020304" pitchFamily="18" charset="0"/>
              <a:cs typeface="Times New Roman" panose="02020603050405020304" pitchFamily="18" charset="0"/>
            </a:endParaRPr>
          </a:p>
        </p:txBody>
      </p:sp>
      <p:sp>
        <p:nvSpPr>
          <p:cNvPr id="136" name="Rectangle 159">
            <a:extLst>
              <a:ext uri="{FF2B5EF4-FFF2-40B4-BE49-F238E27FC236}">
                <a16:creationId xmlns:a16="http://schemas.microsoft.com/office/drawing/2014/main" id="{AF2B0140-2BD8-497A-BAED-38E553E64E6A}"/>
              </a:ext>
            </a:extLst>
          </p:cNvPr>
          <p:cNvSpPr/>
          <p:nvPr/>
        </p:nvSpPr>
        <p:spPr bwMode="auto">
          <a:xfrm>
            <a:off x="48062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[3]</a:t>
            </a:r>
          </a:p>
        </p:txBody>
      </p:sp>
      <p:sp>
        <p:nvSpPr>
          <p:cNvPr id="137" name="Rectangle 159">
            <a:extLst>
              <a:ext uri="{FF2B5EF4-FFF2-40B4-BE49-F238E27FC236}">
                <a16:creationId xmlns:a16="http://schemas.microsoft.com/office/drawing/2014/main" id="{4236EA9D-5BFF-44D3-9F28-1A0CC1959688}"/>
              </a:ext>
            </a:extLst>
          </p:cNvPr>
          <p:cNvSpPr/>
          <p:nvPr/>
        </p:nvSpPr>
        <p:spPr bwMode="auto">
          <a:xfrm>
            <a:off x="58214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[2]</a:t>
            </a:r>
          </a:p>
        </p:txBody>
      </p:sp>
      <p:sp>
        <p:nvSpPr>
          <p:cNvPr id="138" name="Rectangle 159">
            <a:extLst>
              <a:ext uri="{FF2B5EF4-FFF2-40B4-BE49-F238E27FC236}">
                <a16:creationId xmlns:a16="http://schemas.microsoft.com/office/drawing/2014/main" id="{E0F3C2CD-C5BA-4B8B-89A9-F8AA3E573808}"/>
              </a:ext>
            </a:extLst>
          </p:cNvPr>
          <p:cNvSpPr/>
          <p:nvPr/>
        </p:nvSpPr>
        <p:spPr bwMode="auto">
          <a:xfrm>
            <a:off x="26790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[5]</a:t>
            </a:r>
          </a:p>
        </p:txBody>
      </p:sp>
      <p:sp>
        <p:nvSpPr>
          <p:cNvPr id="139" name="Rectangle 159">
            <a:extLst>
              <a:ext uri="{FF2B5EF4-FFF2-40B4-BE49-F238E27FC236}">
                <a16:creationId xmlns:a16="http://schemas.microsoft.com/office/drawing/2014/main" id="{C8D91034-FF2D-49B3-9CCF-7A7AB77F6F11}"/>
              </a:ext>
            </a:extLst>
          </p:cNvPr>
          <p:cNvSpPr/>
          <p:nvPr/>
        </p:nvSpPr>
        <p:spPr bwMode="auto">
          <a:xfrm>
            <a:off x="36942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[4]</a:t>
            </a:r>
          </a:p>
        </p:txBody>
      </p:sp>
      <p:sp>
        <p:nvSpPr>
          <p:cNvPr id="140" name="Rectangle 159">
            <a:extLst>
              <a:ext uri="{FF2B5EF4-FFF2-40B4-BE49-F238E27FC236}">
                <a16:creationId xmlns:a16="http://schemas.microsoft.com/office/drawing/2014/main" id="{1BA46390-A114-40AC-B696-61ED439FDD3F}"/>
              </a:ext>
            </a:extLst>
          </p:cNvPr>
          <p:cNvSpPr/>
          <p:nvPr/>
        </p:nvSpPr>
        <p:spPr bwMode="auto">
          <a:xfrm>
            <a:off x="5460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[7]</a:t>
            </a:r>
          </a:p>
        </p:txBody>
      </p:sp>
      <p:sp>
        <p:nvSpPr>
          <p:cNvPr id="141" name="Rectangle 159">
            <a:extLst>
              <a:ext uri="{FF2B5EF4-FFF2-40B4-BE49-F238E27FC236}">
                <a16:creationId xmlns:a16="http://schemas.microsoft.com/office/drawing/2014/main" id="{EA1A7003-F976-4114-A52D-346C3E8F0D56}"/>
              </a:ext>
            </a:extLst>
          </p:cNvPr>
          <p:cNvSpPr/>
          <p:nvPr/>
        </p:nvSpPr>
        <p:spPr bwMode="auto">
          <a:xfrm>
            <a:off x="15612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[6]</a:t>
            </a:r>
          </a:p>
        </p:txBody>
      </p:sp>
      <p:sp>
        <p:nvSpPr>
          <p:cNvPr id="142" name="Rectangle 159">
            <a:extLst>
              <a:ext uri="{FF2B5EF4-FFF2-40B4-BE49-F238E27FC236}">
                <a16:creationId xmlns:a16="http://schemas.microsoft.com/office/drawing/2014/main" id="{5087EFB5-B666-4C1A-A362-3799879EAC5B}"/>
              </a:ext>
            </a:extLst>
          </p:cNvPr>
          <p:cNvSpPr/>
          <p:nvPr/>
        </p:nvSpPr>
        <p:spPr bwMode="auto">
          <a:xfrm>
            <a:off x="69521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[9]</a:t>
            </a:r>
          </a:p>
        </p:txBody>
      </p:sp>
      <p:sp>
        <p:nvSpPr>
          <p:cNvPr id="143" name="Rectangle 159">
            <a:extLst>
              <a:ext uri="{FF2B5EF4-FFF2-40B4-BE49-F238E27FC236}">
                <a16:creationId xmlns:a16="http://schemas.microsoft.com/office/drawing/2014/main" id="{2E76F7BA-0E60-4C65-BD3F-43ECE839FD50}"/>
              </a:ext>
            </a:extLst>
          </p:cNvPr>
          <p:cNvSpPr/>
          <p:nvPr/>
        </p:nvSpPr>
        <p:spPr bwMode="auto">
          <a:xfrm>
            <a:off x="79673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[8]</a:t>
            </a:r>
          </a:p>
        </p:txBody>
      </p:sp>
      <p:sp>
        <p:nvSpPr>
          <p:cNvPr id="144" name="Rectangle 159">
            <a:extLst>
              <a:ext uri="{FF2B5EF4-FFF2-40B4-BE49-F238E27FC236}">
                <a16:creationId xmlns:a16="http://schemas.microsoft.com/office/drawing/2014/main" id="{BB87DA40-C131-4A28-95E2-00AC3B08778D}"/>
              </a:ext>
            </a:extLst>
          </p:cNvPr>
          <p:cNvSpPr/>
          <p:nvPr/>
        </p:nvSpPr>
        <p:spPr bwMode="auto">
          <a:xfrm>
            <a:off x="48085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[11]</a:t>
            </a:r>
          </a:p>
        </p:txBody>
      </p:sp>
      <p:sp>
        <p:nvSpPr>
          <p:cNvPr id="145" name="Rectangle 159">
            <a:extLst>
              <a:ext uri="{FF2B5EF4-FFF2-40B4-BE49-F238E27FC236}">
                <a16:creationId xmlns:a16="http://schemas.microsoft.com/office/drawing/2014/main" id="{8EE4987A-0714-4ADD-85DF-88FFB0000120}"/>
              </a:ext>
            </a:extLst>
          </p:cNvPr>
          <p:cNvSpPr/>
          <p:nvPr/>
        </p:nvSpPr>
        <p:spPr bwMode="auto">
          <a:xfrm>
            <a:off x="58237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[10]</a:t>
            </a:r>
          </a:p>
        </p:txBody>
      </p:sp>
      <p:sp>
        <p:nvSpPr>
          <p:cNvPr id="146" name="Rectangle 159">
            <a:extLst>
              <a:ext uri="{FF2B5EF4-FFF2-40B4-BE49-F238E27FC236}">
                <a16:creationId xmlns:a16="http://schemas.microsoft.com/office/drawing/2014/main" id="{E7D16B76-685A-4C5A-B1D2-453D6520FF0B}"/>
              </a:ext>
            </a:extLst>
          </p:cNvPr>
          <p:cNvSpPr/>
          <p:nvPr/>
        </p:nvSpPr>
        <p:spPr bwMode="auto">
          <a:xfrm>
            <a:off x="26813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[13]</a:t>
            </a:r>
          </a:p>
        </p:txBody>
      </p:sp>
      <p:sp>
        <p:nvSpPr>
          <p:cNvPr id="147" name="Rectangle 159">
            <a:extLst>
              <a:ext uri="{FF2B5EF4-FFF2-40B4-BE49-F238E27FC236}">
                <a16:creationId xmlns:a16="http://schemas.microsoft.com/office/drawing/2014/main" id="{F9F69849-6139-41D8-BE95-C5A360BE2489}"/>
              </a:ext>
            </a:extLst>
          </p:cNvPr>
          <p:cNvSpPr/>
          <p:nvPr/>
        </p:nvSpPr>
        <p:spPr bwMode="auto">
          <a:xfrm>
            <a:off x="36965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[12]</a:t>
            </a:r>
          </a:p>
        </p:txBody>
      </p:sp>
      <p:sp>
        <p:nvSpPr>
          <p:cNvPr id="148" name="Rectangle 159">
            <a:extLst>
              <a:ext uri="{FF2B5EF4-FFF2-40B4-BE49-F238E27FC236}">
                <a16:creationId xmlns:a16="http://schemas.microsoft.com/office/drawing/2014/main" id="{70EBDF84-BE5E-45F4-B527-F032E41B653A}"/>
              </a:ext>
            </a:extLst>
          </p:cNvPr>
          <p:cNvSpPr/>
          <p:nvPr/>
        </p:nvSpPr>
        <p:spPr bwMode="auto">
          <a:xfrm>
            <a:off x="5483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[15]</a:t>
            </a:r>
          </a:p>
        </p:txBody>
      </p:sp>
      <p:sp>
        <p:nvSpPr>
          <p:cNvPr id="149" name="Rectangle 159">
            <a:extLst>
              <a:ext uri="{FF2B5EF4-FFF2-40B4-BE49-F238E27FC236}">
                <a16:creationId xmlns:a16="http://schemas.microsoft.com/office/drawing/2014/main" id="{8728EF9F-82BB-49DF-8DFF-1043F2142ED5}"/>
              </a:ext>
            </a:extLst>
          </p:cNvPr>
          <p:cNvSpPr/>
          <p:nvPr/>
        </p:nvSpPr>
        <p:spPr bwMode="auto">
          <a:xfrm>
            <a:off x="15635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[14]</a:t>
            </a:r>
          </a:p>
        </p:txBody>
      </p:sp>
      <p:sp>
        <p:nvSpPr>
          <p:cNvPr id="150" name="矩形 149">
            <a:extLst>
              <a:ext uri="{FF2B5EF4-FFF2-40B4-BE49-F238E27FC236}">
                <a16:creationId xmlns:a16="http://schemas.microsoft.com/office/drawing/2014/main" id="{5C332DD3-9A7C-4FDE-A573-7AFE1875FD02}"/>
              </a:ext>
            </a:extLst>
          </p:cNvPr>
          <p:cNvSpPr/>
          <p:nvPr/>
        </p:nvSpPr>
        <p:spPr>
          <a:xfrm>
            <a:off x="766759" y="840386"/>
            <a:ext cx="1795684" cy="400110"/>
          </a:xfrm>
          <a:prstGeom prst="rect">
            <a:avLst/>
          </a:prstGeom>
        </p:spPr>
        <p:txBody>
          <a:bodyPr wrap="none">
            <a:spAutoFit/>
          </a:bodyPr>
          <a:lstStyle/>
          <a:p>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读地址</a:t>
            </a:r>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的字</a:t>
            </a:r>
          </a:p>
        </p:txBody>
      </p:sp>
      <p:sp>
        <p:nvSpPr>
          <p:cNvPr id="106" name="矩形 105">
            <a:extLst>
              <a:ext uri="{FF2B5EF4-FFF2-40B4-BE49-F238E27FC236}">
                <a16:creationId xmlns:a16="http://schemas.microsoft.com/office/drawing/2014/main" id="{CC66CBA1-53D9-4BB9-B689-E7E463D17E3C}"/>
              </a:ext>
            </a:extLst>
          </p:cNvPr>
          <p:cNvSpPr/>
          <p:nvPr/>
        </p:nvSpPr>
        <p:spPr>
          <a:xfrm>
            <a:off x="6946828" y="2633960"/>
            <a:ext cx="2026152" cy="313065"/>
          </a:xfrm>
          <a:prstGeom prst="rect">
            <a:avLst/>
          </a:prstGeom>
          <a:noFill/>
          <a:ln>
            <a:solidFill>
              <a:srgbClr val="2F5EB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11367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wheel(1)">
                                      <p:cBhvr>
                                        <p:cTn id="7" dur="20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A2CED-A322-4FCC-9714-2B1442AF6BEB}"/>
              </a:ext>
            </a:extLst>
          </p:cNvPr>
          <p:cNvSpPr>
            <a:spLocks noGrp="1"/>
          </p:cNvSpPr>
          <p:nvPr>
            <p:ph type="title"/>
          </p:nvPr>
        </p:nvSpPr>
        <p:spPr>
          <a:xfrm>
            <a:off x="-16487" y="117950"/>
            <a:ext cx="7592093" cy="762000"/>
          </a:xfrm>
        </p:spPr>
        <p:txBody>
          <a:bodyPr>
            <a:normAutofit/>
          </a:bodyPr>
          <a:lstStyle/>
          <a:p>
            <a:r>
              <a:rPr lang="en-US" altLang="zh-CN" dirty="0"/>
              <a:t>Cache</a:t>
            </a:r>
            <a:r>
              <a:rPr lang="zh-CN" altLang="en-US" dirty="0"/>
              <a:t>缓存示例</a:t>
            </a:r>
          </a:p>
        </p:txBody>
      </p:sp>
      <p:sp>
        <p:nvSpPr>
          <p:cNvPr id="20" name="Rectangle 158">
            <a:extLst>
              <a:ext uri="{FF2B5EF4-FFF2-40B4-BE49-F238E27FC236}">
                <a16:creationId xmlns:a16="http://schemas.microsoft.com/office/drawing/2014/main" id="{F4E401E8-9FEB-41CA-8F1F-FEC8F4B122B8}"/>
              </a:ext>
            </a:extLst>
          </p:cNvPr>
          <p:cNvSpPr/>
          <p:nvPr/>
        </p:nvSpPr>
        <p:spPr bwMode="auto">
          <a:xfrm>
            <a:off x="6929811" y="2165696"/>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21" name="Rectangle 159">
            <a:extLst>
              <a:ext uri="{FF2B5EF4-FFF2-40B4-BE49-F238E27FC236}">
                <a16:creationId xmlns:a16="http://schemas.microsoft.com/office/drawing/2014/main" id="{017D1461-564D-433E-8734-6D26894314F4}"/>
              </a:ext>
            </a:extLst>
          </p:cNvPr>
          <p:cNvSpPr/>
          <p:nvPr/>
        </p:nvSpPr>
        <p:spPr bwMode="auto">
          <a:xfrm>
            <a:off x="69497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a:t>
            </a:r>
            <a:endParaRPr lang="en-US" altLang="zh-CN" sz="1600" dirty="0">
              <a:latin typeface="Times New Roman" panose="02020603050405020304" pitchFamily="18" charset="0"/>
              <a:cs typeface="Times New Roman" panose="02020603050405020304" pitchFamily="18" charset="0"/>
            </a:endParaRPr>
          </a:p>
        </p:txBody>
      </p:sp>
      <p:sp>
        <p:nvSpPr>
          <p:cNvPr id="23" name="Rectangle 163">
            <a:extLst>
              <a:ext uri="{FF2B5EF4-FFF2-40B4-BE49-F238E27FC236}">
                <a16:creationId xmlns:a16="http://schemas.microsoft.com/office/drawing/2014/main" id="{0150872E-1A2B-4576-B678-A8EAB183F9CC}"/>
              </a:ext>
            </a:extLst>
          </p:cNvPr>
          <p:cNvSpPr/>
          <p:nvPr/>
        </p:nvSpPr>
        <p:spPr bwMode="auto">
          <a:xfrm>
            <a:off x="7229629" y="2250041"/>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4" name="Rectangle 164">
            <a:extLst>
              <a:ext uri="{FF2B5EF4-FFF2-40B4-BE49-F238E27FC236}">
                <a16:creationId xmlns:a16="http://schemas.microsoft.com/office/drawing/2014/main" id="{042663CE-73DD-4A7E-8D09-DF258909F0E6}"/>
              </a:ext>
            </a:extLst>
          </p:cNvPr>
          <p:cNvSpPr/>
          <p:nvPr/>
        </p:nvSpPr>
        <p:spPr bwMode="auto">
          <a:xfrm>
            <a:off x="6979934" y="2250041"/>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5" name="TextBox 27">
            <a:extLst>
              <a:ext uri="{FF2B5EF4-FFF2-40B4-BE49-F238E27FC236}">
                <a16:creationId xmlns:a16="http://schemas.microsoft.com/office/drawing/2014/main" id="{7C2F0EB0-9CA1-417B-89CF-1CD633CEEA10}"/>
              </a:ext>
            </a:extLst>
          </p:cNvPr>
          <p:cNvSpPr txBox="1"/>
          <p:nvPr/>
        </p:nvSpPr>
        <p:spPr>
          <a:xfrm>
            <a:off x="8003804"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29" name="Rectangle 127">
            <a:extLst>
              <a:ext uri="{FF2B5EF4-FFF2-40B4-BE49-F238E27FC236}">
                <a16:creationId xmlns:a16="http://schemas.microsoft.com/office/drawing/2014/main" id="{7E7CFC8B-E919-4F98-92D2-DBF4B2F2E45C}"/>
              </a:ext>
            </a:extLst>
          </p:cNvPr>
          <p:cNvSpPr/>
          <p:nvPr/>
        </p:nvSpPr>
        <p:spPr bwMode="auto">
          <a:xfrm>
            <a:off x="803921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0" name="Rectangle 128">
            <a:extLst>
              <a:ext uri="{FF2B5EF4-FFF2-40B4-BE49-F238E27FC236}">
                <a16:creationId xmlns:a16="http://schemas.microsoft.com/office/drawing/2014/main" id="{A642CED3-98ED-433E-AFFF-D42999C86C70}"/>
              </a:ext>
            </a:extLst>
          </p:cNvPr>
          <p:cNvSpPr/>
          <p:nvPr/>
        </p:nvSpPr>
        <p:spPr bwMode="auto">
          <a:xfrm>
            <a:off x="832290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1" name="Rectangle 129">
            <a:extLst>
              <a:ext uri="{FF2B5EF4-FFF2-40B4-BE49-F238E27FC236}">
                <a16:creationId xmlns:a16="http://schemas.microsoft.com/office/drawing/2014/main" id="{65D62047-95B5-459A-B3AE-D6D3DDAF5E86}"/>
              </a:ext>
            </a:extLst>
          </p:cNvPr>
          <p:cNvSpPr/>
          <p:nvPr/>
        </p:nvSpPr>
        <p:spPr bwMode="auto">
          <a:xfrm>
            <a:off x="873605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2" name="Rectangle 127">
            <a:extLst>
              <a:ext uri="{FF2B5EF4-FFF2-40B4-BE49-F238E27FC236}">
                <a16:creationId xmlns:a16="http://schemas.microsoft.com/office/drawing/2014/main" id="{D7D5576A-B83E-4269-9C4A-CEA2F35F1D74}"/>
              </a:ext>
            </a:extLst>
          </p:cNvPr>
          <p:cNvSpPr/>
          <p:nvPr/>
        </p:nvSpPr>
        <p:spPr bwMode="auto">
          <a:xfrm>
            <a:off x="6965674"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3" name="Rectangle 128">
            <a:extLst>
              <a:ext uri="{FF2B5EF4-FFF2-40B4-BE49-F238E27FC236}">
                <a16:creationId xmlns:a16="http://schemas.microsoft.com/office/drawing/2014/main" id="{12AEE43E-6458-4DA0-998A-F2756B7EF38A}"/>
              </a:ext>
            </a:extLst>
          </p:cNvPr>
          <p:cNvSpPr/>
          <p:nvPr/>
        </p:nvSpPr>
        <p:spPr bwMode="auto">
          <a:xfrm>
            <a:off x="7249366"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4" name="Rectangle 129">
            <a:extLst>
              <a:ext uri="{FF2B5EF4-FFF2-40B4-BE49-F238E27FC236}">
                <a16:creationId xmlns:a16="http://schemas.microsoft.com/office/drawing/2014/main" id="{3D96B8DB-9CA5-437F-8551-591FEF9234E1}"/>
              </a:ext>
            </a:extLst>
          </p:cNvPr>
          <p:cNvSpPr/>
          <p:nvPr/>
        </p:nvSpPr>
        <p:spPr bwMode="auto">
          <a:xfrm>
            <a:off x="7662520"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35" name="Rectangle 127">
            <a:extLst>
              <a:ext uri="{FF2B5EF4-FFF2-40B4-BE49-F238E27FC236}">
                <a16:creationId xmlns:a16="http://schemas.microsoft.com/office/drawing/2014/main" id="{F47D138A-5DA7-4FDE-BB4C-0C0CEC16D217}"/>
              </a:ext>
            </a:extLst>
          </p:cNvPr>
          <p:cNvSpPr/>
          <p:nvPr/>
        </p:nvSpPr>
        <p:spPr bwMode="auto">
          <a:xfrm>
            <a:off x="589892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6" name="Rectangle 128">
            <a:extLst>
              <a:ext uri="{FF2B5EF4-FFF2-40B4-BE49-F238E27FC236}">
                <a16:creationId xmlns:a16="http://schemas.microsoft.com/office/drawing/2014/main" id="{79A13D87-3C0D-468D-A706-D51ED3563126}"/>
              </a:ext>
            </a:extLst>
          </p:cNvPr>
          <p:cNvSpPr/>
          <p:nvPr/>
        </p:nvSpPr>
        <p:spPr bwMode="auto">
          <a:xfrm>
            <a:off x="618262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37" name="Rectangle 129">
            <a:extLst>
              <a:ext uri="{FF2B5EF4-FFF2-40B4-BE49-F238E27FC236}">
                <a16:creationId xmlns:a16="http://schemas.microsoft.com/office/drawing/2014/main" id="{1FB53597-16E3-485B-9C66-87C2C3E37B9C}"/>
              </a:ext>
            </a:extLst>
          </p:cNvPr>
          <p:cNvSpPr/>
          <p:nvPr/>
        </p:nvSpPr>
        <p:spPr bwMode="auto">
          <a:xfrm>
            <a:off x="659577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8" name="Rectangle 127">
            <a:extLst>
              <a:ext uri="{FF2B5EF4-FFF2-40B4-BE49-F238E27FC236}">
                <a16:creationId xmlns:a16="http://schemas.microsoft.com/office/drawing/2014/main" id="{C62F84F3-98A3-4130-8DAE-85E07D0019F6}"/>
              </a:ext>
            </a:extLst>
          </p:cNvPr>
          <p:cNvSpPr/>
          <p:nvPr/>
        </p:nvSpPr>
        <p:spPr bwMode="auto">
          <a:xfrm>
            <a:off x="4825391"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9" name="Rectangle 128">
            <a:extLst>
              <a:ext uri="{FF2B5EF4-FFF2-40B4-BE49-F238E27FC236}">
                <a16:creationId xmlns:a16="http://schemas.microsoft.com/office/drawing/2014/main" id="{6A1D5B02-8F24-4715-9F04-EEF5F5EE68BB}"/>
              </a:ext>
            </a:extLst>
          </p:cNvPr>
          <p:cNvSpPr/>
          <p:nvPr/>
        </p:nvSpPr>
        <p:spPr bwMode="auto">
          <a:xfrm>
            <a:off x="5109083"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40" name="Rectangle 129">
            <a:extLst>
              <a:ext uri="{FF2B5EF4-FFF2-40B4-BE49-F238E27FC236}">
                <a16:creationId xmlns:a16="http://schemas.microsoft.com/office/drawing/2014/main" id="{D750AAE9-A32F-49E5-B7FD-C9BA486A831C}"/>
              </a:ext>
            </a:extLst>
          </p:cNvPr>
          <p:cNvSpPr/>
          <p:nvPr/>
        </p:nvSpPr>
        <p:spPr bwMode="auto">
          <a:xfrm>
            <a:off x="5522237"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1" name="Rectangle 127">
            <a:extLst>
              <a:ext uri="{FF2B5EF4-FFF2-40B4-BE49-F238E27FC236}">
                <a16:creationId xmlns:a16="http://schemas.microsoft.com/office/drawing/2014/main" id="{D8DB8991-5A52-4766-94A1-FA206A6BF0AC}"/>
              </a:ext>
            </a:extLst>
          </p:cNvPr>
          <p:cNvSpPr/>
          <p:nvPr/>
        </p:nvSpPr>
        <p:spPr bwMode="auto">
          <a:xfrm>
            <a:off x="3779560"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2" name="Rectangle 128">
            <a:extLst>
              <a:ext uri="{FF2B5EF4-FFF2-40B4-BE49-F238E27FC236}">
                <a16:creationId xmlns:a16="http://schemas.microsoft.com/office/drawing/2014/main" id="{05A9783C-A29D-4B10-B26E-8074363571EE}"/>
              </a:ext>
            </a:extLst>
          </p:cNvPr>
          <p:cNvSpPr/>
          <p:nvPr/>
        </p:nvSpPr>
        <p:spPr bwMode="auto">
          <a:xfrm>
            <a:off x="4063252"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3" name="Rectangle 129">
            <a:extLst>
              <a:ext uri="{FF2B5EF4-FFF2-40B4-BE49-F238E27FC236}">
                <a16:creationId xmlns:a16="http://schemas.microsoft.com/office/drawing/2014/main" id="{7A8BF262-5ED0-4383-95E0-FC4A45E25853}"/>
              </a:ext>
            </a:extLst>
          </p:cNvPr>
          <p:cNvSpPr/>
          <p:nvPr/>
        </p:nvSpPr>
        <p:spPr bwMode="auto">
          <a:xfrm>
            <a:off x="4476406"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44" name="Rectangle 127">
            <a:extLst>
              <a:ext uri="{FF2B5EF4-FFF2-40B4-BE49-F238E27FC236}">
                <a16:creationId xmlns:a16="http://schemas.microsoft.com/office/drawing/2014/main" id="{4D38F560-9422-4AA8-82EF-6124E05A634C}"/>
              </a:ext>
            </a:extLst>
          </p:cNvPr>
          <p:cNvSpPr/>
          <p:nvPr/>
        </p:nvSpPr>
        <p:spPr bwMode="auto">
          <a:xfrm>
            <a:off x="270602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5" name="Rectangle 128">
            <a:extLst>
              <a:ext uri="{FF2B5EF4-FFF2-40B4-BE49-F238E27FC236}">
                <a16:creationId xmlns:a16="http://schemas.microsoft.com/office/drawing/2014/main" id="{8F723D0E-F6F2-42B9-AA77-C3FED5C58E50}"/>
              </a:ext>
            </a:extLst>
          </p:cNvPr>
          <p:cNvSpPr/>
          <p:nvPr/>
        </p:nvSpPr>
        <p:spPr bwMode="auto">
          <a:xfrm>
            <a:off x="298971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6" name="Rectangle 129">
            <a:extLst>
              <a:ext uri="{FF2B5EF4-FFF2-40B4-BE49-F238E27FC236}">
                <a16:creationId xmlns:a16="http://schemas.microsoft.com/office/drawing/2014/main" id="{70C31BED-85EB-457F-9B34-80F691AFFD4A}"/>
              </a:ext>
            </a:extLst>
          </p:cNvPr>
          <p:cNvSpPr/>
          <p:nvPr/>
        </p:nvSpPr>
        <p:spPr bwMode="auto">
          <a:xfrm>
            <a:off x="340286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7" name="Rectangle 127">
            <a:extLst>
              <a:ext uri="{FF2B5EF4-FFF2-40B4-BE49-F238E27FC236}">
                <a16:creationId xmlns:a16="http://schemas.microsoft.com/office/drawing/2014/main" id="{2BEB6C6F-E812-402D-9D41-9F8C761A6B18}"/>
              </a:ext>
            </a:extLst>
          </p:cNvPr>
          <p:cNvSpPr/>
          <p:nvPr/>
        </p:nvSpPr>
        <p:spPr bwMode="auto">
          <a:xfrm>
            <a:off x="1639277"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8" name="Rectangle 128">
            <a:extLst>
              <a:ext uri="{FF2B5EF4-FFF2-40B4-BE49-F238E27FC236}">
                <a16:creationId xmlns:a16="http://schemas.microsoft.com/office/drawing/2014/main" id="{7C801A2B-DF86-4A6F-AFC8-496E0A046A48}"/>
              </a:ext>
            </a:extLst>
          </p:cNvPr>
          <p:cNvSpPr/>
          <p:nvPr/>
        </p:nvSpPr>
        <p:spPr bwMode="auto">
          <a:xfrm>
            <a:off x="1922969"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49" name="Rectangle 129">
            <a:extLst>
              <a:ext uri="{FF2B5EF4-FFF2-40B4-BE49-F238E27FC236}">
                <a16:creationId xmlns:a16="http://schemas.microsoft.com/office/drawing/2014/main" id="{006519CA-E343-4DD9-8B14-9ED533E8931E}"/>
              </a:ext>
            </a:extLst>
          </p:cNvPr>
          <p:cNvSpPr/>
          <p:nvPr/>
        </p:nvSpPr>
        <p:spPr bwMode="auto">
          <a:xfrm>
            <a:off x="2336123"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50" name="Rectangle 127">
            <a:extLst>
              <a:ext uri="{FF2B5EF4-FFF2-40B4-BE49-F238E27FC236}">
                <a16:creationId xmlns:a16="http://schemas.microsoft.com/office/drawing/2014/main" id="{BE20E1CD-71DD-4F57-857C-E04E8AF4B131}"/>
              </a:ext>
            </a:extLst>
          </p:cNvPr>
          <p:cNvSpPr/>
          <p:nvPr/>
        </p:nvSpPr>
        <p:spPr bwMode="auto">
          <a:xfrm>
            <a:off x="56573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51" name="Rectangle 128">
            <a:extLst>
              <a:ext uri="{FF2B5EF4-FFF2-40B4-BE49-F238E27FC236}">
                <a16:creationId xmlns:a16="http://schemas.microsoft.com/office/drawing/2014/main" id="{849D7D7A-115E-4D07-A47E-FE1BC34ACDD0}"/>
              </a:ext>
            </a:extLst>
          </p:cNvPr>
          <p:cNvSpPr/>
          <p:nvPr/>
        </p:nvSpPr>
        <p:spPr bwMode="auto">
          <a:xfrm>
            <a:off x="84943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52" name="Rectangle 129">
            <a:extLst>
              <a:ext uri="{FF2B5EF4-FFF2-40B4-BE49-F238E27FC236}">
                <a16:creationId xmlns:a16="http://schemas.microsoft.com/office/drawing/2014/main" id="{C68C8257-D611-46E6-9466-31E446E226B8}"/>
              </a:ext>
            </a:extLst>
          </p:cNvPr>
          <p:cNvSpPr/>
          <p:nvPr/>
        </p:nvSpPr>
        <p:spPr bwMode="auto">
          <a:xfrm>
            <a:off x="126258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62" name="TextBox 27">
            <a:extLst>
              <a:ext uri="{FF2B5EF4-FFF2-40B4-BE49-F238E27FC236}">
                <a16:creationId xmlns:a16="http://schemas.microsoft.com/office/drawing/2014/main" id="{7E8D8CCF-276D-4FB2-A225-7BF90A85DD22}"/>
              </a:ext>
            </a:extLst>
          </p:cNvPr>
          <p:cNvSpPr txBox="1"/>
          <p:nvPr/>
        </p:nvSpPr>
        <p:spPr>
          <a:xfrm>
            <a:off x="5867771" y="1664621"/>
            <a:ext cx="415498"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68" name="TextBox 27">
            <a:extLst>
              <a:ext uri="{FF2B5EF4-FFF2-40B4-BE49-F238E27FC236}">
                <a16:creationId xmlns:a16="http://schemas.microsoft.com/office/drawing/2014/main" id="{5312990E-9A5E-4E21-AB28-93E446F697BD}"/>
              </a:ext>
            </a:extLst>
          </p:cNvPr>
          <p:cNvSpPr txBox="1"/>
          <p:nvPr/>
        </p:nvSpPr>
        <p:spPr>
          <a:xfrm>
            <a:off x="3745932"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74" name="TextBox 27">
            <a:extLst>
              <a:ext uri="{FF2B5EF4-FFF2-40B4-BE49-F238E27FC236}">
                <a16:creationId xmlns:a16="http://schemas.microsoft.com/office/drawing/2014/main" id="{BF559C09-BA0D-4878-A7CC-3854F7EAC9F0}"/>
              </a:ext>
            </a:extLst>
          </p:cNvPr>
          <p:cNvSpPr txBox="1"/>
          <p:nvPr/>
        </p:nvSpPr>
        <p:spPr>
          <a:xfrm>
            <a:off x="1609899" y="1664621"/>
            <a:ext cx="402739"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75" name="Rectangle 127">
            <a:extLst>
              <a:ext uri="{FF2B5EF4-FFF2-40B4-BE49-F238E27FC236}">
                <a16:creationId xmlns:a16="http://schemas.microsoft.com/office/drawing/2014/main" id="{4A26B776-8B69-43C7-9E5A-A1EE7EB9D2E0}"/>
              </a:ext>
            </a:extLst>
          </p:cNvPr>
          <p:cNvSpPr/>
          <p:nvPr/>
        </p:nvSpPr>
        <p:spPr bwMode="auto">
          <a:xfrm>
            <a:off x="802036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6" name="Rectangle 128">
            <a:extLst>
              <a:ext uri="{FF2B5EF4-FFF2-40B4-BE49-F238E27FC236}">
                <a16:creationId xmlns:a16="http://schemas.microsoft.com/office/drawing/2014/main" id="{4D3D4C27-55E0-41E6-A6D6-65083A3476D1}"/>
              </a:ext>
            </a:extLst>
          </p:cNvPr>
          <p:cNvSpPr/>
          <p:nvPr/>
        </p:nvSpPr>
        <p:spPr bwMode="auto">
          <a:xfrm>
            <a:off x="830405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77" name="Rectangle 129">
            <a:extLst>
              <a:ext uri="{FF2B5EF4-FFF2-40B4-BE49-F238E27FC236}">
                <a16:creationId xmlns:a16="http://schemas.microsoft.com/office/drawing/2014/main" id="{35E47E29-0812-4DC3-AF27-EAF4B82D144F}"/>
              </a:ext>
            </a:extLst>
          </p:cNvPr>
          <p:cNvSpPr/>
          <p:nvPr/>
        </p:nvSpPr>
        <p:spPr bwMode="auto">
          <a:xfrm>
            <a:off x="871721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78" name="Rectangle 127">
            <a:extLst>
              <a:ext uri="{FF2B5EF4-FFF2-40B4-BE49-F238E27FC236}">
                <a16:creationId xmlns:a16="http://schemas.microsoft.com/office/drawing/2014/main" id="{925D06BE-F9BA-4548-9BE1-8020B363EDC3}"/>
              </a:ext>
            </a:extLst>
          </p:cNvPr>
          <p:cNvSpPr/>
          <p:nvPr/>
        </p:nvSpPr>
        <p:spPr bwMode="auto">
          <a:xfrm>
            <a:off x="6946828"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9" name="Rectangle 128">
            <a:extLst>
              <a:ext uri="{FF2B5EF4-FFF2-40B4-BE49-F238E27FC236}">
                <a16:creationId xmlns:a16="http://schemas.microsoft.com/office/drawing/2014/main" id="{72A63F30-F9F9-4AB2-A8E1-F37454A96BEA}"/>
              </a:ext>
            </a:extLst>
          </p:cNvPr>
          <p:cNvSpPr/>
          <p:nvPr/>
        </p:nvSpPr>
        <p:spPr bwMode="auto">
          <a:xfrm>
            <a:off x="7230520"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80" name="Rectangle 129">
            <a:extLst>
              <a:ext uri="{FF2B5EF4-FFF2-40B4-BE49-F238E27FC236}">
                <a16:creationId xmlns:a16="http://schemas.microsoft.com/office/drawing/2014/main" id="{95A71169-150E-49DA-B734-C0A2B3E7317D}"/>
              </a:ext>
            </a:extLst>
          </p:cNvPr>
          <p:cNvSpPr/>
          <p:nvPr/>
        </p:nvSpPr>
        <p:spPr bwMode="auto">
          <a:xfrm>
            <a:off x="7643674"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1" name="Rectangle 127">
            <a:extLst>
              <a:ext uri="{FF2B5EF4-FFF2-40B4-BE49-F238E27FC236}">
                <a16:creationId xmlns:a16="http://schemas.microsoft.com/office/drawing/2014/main" id="{634CFE0F-595B-41A6-917B-F5C3A58BE1F2}"/>
              </a:ext>
            </a:extLst>
          </p:cNvPr>
          <p:cNvSpPr/>
          <p:nvPr/>
        </p:nvSpPr>
        <p:spPr bwMode="auto">
          <a:xfrm>
            <a:off x="588008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2" name="Rectangle 128">
            <a:extLst>
              <a:ext uri="{FF2B5EF4-FFF2-40B4-BE49-F238E27FC236}">
                <a16:creationId xmlns:a16="http://schemas.microsoft.com/office/drawing/2014/main" id="{E769FFAD-C3F7-40D6-9EB2-DB27087E61CF}"/>
              </a:ext>
            </a:extLst>
          </p:cNvPr>
          <p:cNvSpPr/>
          <p:nvPr/>
        </p:nvSpPr>
        <p:spPr bwMode="auto">
          <a:xfrm>
            <a:off x="616377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3" name="Rectangle 129">
            <a:extLst>
              <a:ext uri="{FF2B5EF4-FFF2-40B4-BE49-F238E27FC236}">
                <a16:creationId xmlns:a16="http://schemas.microsoft.com/office/drawing/2014/main" id="{E6F9F406-1050-48D2-919F-0E7B78DE8381}"/>
              </a:ext>
            </a:extLst>
          </p:cNvPr>
          <p:cNvSpPr/>
          <p:nvPr/>
        </p:nvSpPr>
        <p:spPr bwMode="auto">
          <a:xfrm>
            <a:off x="657692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84" name="Rectangle 127">
            <a:extLst>
              <a:ext uri="{FF2B5EF4-FFF2-40B4-BE49-F238E27FC236}">
                <a16:creationId xmlns:a16="http://schemas.microsoft.com/office/drawing/2014/main" id="{BEEB9C1F-8855-4607-8006-DE36719B5FA0}"/>
              </a:ext>
            </a:extLst>
          </p:cNvPr>
          <p:cNvSpPr/>
          <p:nvPr/>
        </p:nvSpPr>
        <p:spPr bwMode="auto">
          <a:xfrm>
            <a:off x="4806545"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5" name="Rectangle 128">
            <a:extLst>
              <a:ext uri="{FF2B5EF4-FFF2-40B4-BE49-F238E27FC236}">
                <a16:creationId xmlns:a16="http://schemas.microsoft.com/office/drawing/2014/main" id="{62A8875A-F744-4802-9A36-F22FE415C6B1}"/>
              </a:ext>
            </a:extLst>
          </p:cNvPr>
          <p:cNvSpPr/>
          <p:nvPr/>
        </p:nvSpPr>
        <p:spPr bwMode="auto">
          <a:xfrm>
            <a:off x="5090237"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6" name="Rectangle 129">
            <a:extLst>
              <a:ext uri="{FF2B5EF4-FFF2-40B4-BE49-F238E27FC236}">
                <a16:creationId xmlns:a16="http://schemas.microsoft.com/office/drawing/2014/main" id="{85E1451B-4149-4BDC-B686-6C6DC15A00CC}"/>
              </a:ext>
            </a:extLst>
          </p:cNvPr>
          <p:cNvSpPr/>
          <p:nvPr/>
        </p:nvSpPr>
        <p:spPr bwMode="auto">
          <a:xfrm>
            <a:off x="5503391"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7" name="Rectangle 127">
            <a:extLst>
              <a:ext uri="{FF2B5EF4-FFF2-40B4-BE49-F238E27FC236}">
                <a16:creationId xmlns:a16="http://schemas.microsoft.com/office/drawing/2014/main" id="{BCCBF38E-B1AC-4352-8CB2-17A0F2A665CF}"/>
              </a:ext>
            </a:extLst>
          </p:cNvPr>
          <p:cNvSpPr/>
          <p:nvPr/>
        </p:nvSpPr>
        <p:spPr bwMode="auto">
          <a:xfrm>
            <a:off x="3760714"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8" name="Rectangle 128">
            <a:extLst>
              <a:ext uri="{FF2B5EF4-FFF2-40B4-BE49-F238E27FC236}">
                <a16:creationId xmlns:a16="http://schemas.microsoft.com/office/drawing/2014/main" id="{5D496454-08E9-4FE6-A423-B0928155A26B}"/>
              </a:ext>
            </a:extLst>
          </p:cNvPr>
          <p:cNvSpPr/>
          <p:nvPr/>
        </p:nvSpPr>
        <p:spPr bwMode="auto">
          <a:xfrm>
            <a:off x="4044406"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89" name="Rectangle 129">
            <a:extLst>
              <a:ext uri="{FF2B5EF4-FFF2-40B4-BE49-F238E27FC236}">
                <a16:creationId xmlns:a16="http://schemas.microsoft.com/office/drawing/2014/main" id="{7B0006ED-B40D-46D4-860D-A11E56969055}"/>
              </a:ext>
            </a:extLst>
          </p:cNvPr>
          <p:cNvSpPr/>
          <p:nvPr/>
        </p:nvSpPr>
        <p:spPr bwMode="auto">
          <a:xfrm>
            <a:off x="4457560"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0" name="Rectangle 127">
            <a:extLst>
              <a:ext uri="{FF2B5EF4-FFF2-40B4-BE49-F238E27FC236}">
                <a16:creationId xmlns:a16="http://schemas.microsoft.com/office/drawing/2014/main" id="{5288E96A-038E-4149-A6C2-60C197F202C6}"/>
              </a:ext>
            </a:extLst>
          </p:cNvPr>
          <p:cNvSpPr/>
          <p:nvPr/>
        </p:nvSpPr>
        <p:spPr bwMode="auto">
          <a:xfrm>
            <a:off x="268717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1" name="Rectangle 128">
            <a:extLst>
              <a:ext uri="{FF2B5EF4-FFF2-40B4-BE49-F238E27FC236}">
                <a16:creationId xmlns:a16="http://schemas.microsoft.com/office/drawing/2014/main" id="{4C6901A5-C9A5-4737-99E8-8CA34A8E5488}"/>
              </a:ext>
            </a:extLst>
          </p:cNvPr>
          <p:cNvSpPr/>
          <p:nvPr/>
        </p:nvSpPr>
        <p:spPr bwMode="auto">
          <a:xfrm>
            <a:off x="297086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92" name="Rectangle 129">
            <a:extLst>
              <a:ext uri="{FF2B5EF4-FFF2-40B4-BE49-F238E27FC236}">
                <a16:creationId xmlns:a16="http://schemas.microsoft.com/office/drawing/2014/main" id="{CF950403-8869-45A4-A572-F830FFB5C5A9}"/>
              </a:ext>
            </a:extLst>
          </p:cNvPr>
          <p:cNvSpPr/>
          <p:nvPr/>
        </p:nvSpPr>
        <p:spPr bwMode="auto">
          <a:xfrm>
            <a:off x="338402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93" name="Rectangle 127">
            <a:extLst>
              <a:ext uri="{FF2B5EF4-FFF2-40B4-BE49-F238E27FC236}">
                <a16:creationId xmlns:a16="http://schemas.microsoft.com/office/drawing/2014/main" id="{E3B7CCD6-B3DA-48FE-9FDC-0626B957C732}"/>
              </a:ext>
            </a:extLst>
          </p:cNvPr>
          <p:cNvSpPr/>
          <p:nvPr/>
        </p:nvSpPr>
        <p:spPr bwMode="auto">
          <a:xfrm>
            <a:off x="1620431"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4" name="Rectangle 128">
            <a:extLst>
              <a:ext uri="{FF2B5EF4-FFF2-40B4-BE49-F238E27FC236}">
                <a16:creationId xmlns:a16="http://schemas.microsoft.com/office/drawing/2014/main" id="{71637B56-20A3-475F-9E94-26BF5AEE5E0B}"/>
              </a:ext>
            </a:extLst>
          </p:cNvPr>
          <p:cNvSpPr/>
          <p:nvPr/>
        </p:nvSpPr>
        <p:spPr bwMode="auto">
          <a:xfrm>
            <a:off x="1904123"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5" name="Rectangle 129">
            <a:extLst>
              <a:ext uri="{FF2B5EF4-FFF2-40B4-BE49-F238E27FC236}">
                <a16:creationId xmlns:a16="http://schemas.microsoft.com/office/drawing/2014/main" id="{1EE3326F-874B-4442-A54D-8F13FB2A532F}"/>
              </a:ext>
            </a:extLst>
          </p:cNvPr>
          <p:cNvSpPr/>
          <p:nvPr/>
        </p:nvSpPr>
        <p:spPr bwMode="auto">
          <a:xfrm>
            <a:off x="2317277"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6" name="Rectangle 127">
            <a:extLst>
              <a:ext uri="{FF2B5EF4-FFF2-40B4-BE49-F238E27FC236}">
                <a16:creationId xmlns:a16="http://schemas.microsoft.com/office/drawing/2014/main" id="{EA1EFB0E-EDB2-479A-B77B-674CF1FD003C}"/>
              </a:ext>
            </a:extLst>
          </p:cNvPr>
          <p:cNvSpPr/>
          <p:nvPr/>
        </p:nvSpPr>
        <p:spPr bwMode="auto">
          <a:xfrm>
            <a:off x="54689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7" name="Rectangle 128">
            <a:extLst>
              <a:ext uri="{FF2B5EF4-FFF2-40B4-BE49-F238E27FC236}">
                <a16:creationId xmlns:a16="http://schemas.microsoft.com/office/drawing/2014/main" id="{E030EDB3-AA23-4D69-8622-5D28D8D70853}"/>
              </a:ext>
            </a:extLst>
          </p:cNvPr>
          <p:cNvSpPr/>
          <p:nvPr/>
        </p:nvSpPr>
        <p:spPr bwMode="auto">
          <a:xfrm>
            <a:off x="83058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8" name="Rectangle 129">
            <a:extLst>
              <a:ext uri="{FF2B5EF4-FFF2-40B4-BE49-F238E27FC236}">
                <a16:creationId xmlns:a16="http://schemas.microsoft.com/office/drawing/2014/main" id="{FF8DE3E9-9E28-4C66-BF9E-7E77775C9972}"/>
              </a:ext>
            </a:extLst>
          </p:cNvPr>
          <p:cNvSpPr/>
          <p:nvPr/>
        </p:nvSpPr>
        <p:spPr bwMode="auto">
          <a:xfrm>
            <a:off x="124373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cxnSp>
        <p:nvCxnSpPr>
          <p:cNvPr id="100" name="直接连接符 99">
            <a:extLst>
              <a:ext uri="{FF2B5EF4-FFF2-40B4-BE49-F238E27FC236}">
                <a16:creationId xmlns:a16="http://schemas.microsoft.com/office/drawing/2014/main" id="{B0F72135-4741-4E51-96DC-3B0F1BF9BC44}"/>
              </a:ext>
            </a:extLst>
          </p:cNvPr>
          <p:cNvCxnSpPr/>
          <p:nvPr/>
        </p:nvCxnSpPr>
        <p:spPr>
          <a:xfrm>
            <a:off x="319957" y="3267800"/>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01" name="TextBox 27">
            <a:extLst>
              <a:ext uri="{FF2B5EF4-FFF2-40B4-BE49-F238E27FC236}">
                <a16:creationId xmlns:a16="http://schemas.microsoft.com/office/drawing/2014/main" id="{82921A7F-87D1-4A19-A46B-EFE0F30816DF}"/>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 name="TextBox 27">
            <a:extLst>
              <a:ext uri="{FF2B5EF4-FFF2-40B4-BE49-F238E27FC236}">
                <a16:creationId xmlns:a16="http://schemas.microsoft.com/office/drawing/2014/main" id="{4A2EB301-79E9-4961-AA5E-2869D06E3ABC}"/>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03" name="Rectangle 159">
            <a:extLst>
              <a:ext uri="{FF2B5EF4-FFF2-40B4-BE49-F238E27FC236}">
                <a16:creationId xmlns:a16="http://schemas.microsoft.com/office/drawing/2014/main" id="{AC44C98F-4C5E-46BF-A220-732D5F87C5DC}"/>
              </a:ext>
            </a:extLst>
          </p:cNvPr>
          <p:cNvSpPr/>
          <p:nvPr/>
        </p:nvSpPr>
        <p:spPr bwMode="auto">
          <a:xfrm>
            <a:off x="7561762" y="2244165"/>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1</a:t>
            </a:r>
          </a:p>
        </p:txBody>
      </p:sp>
      <p:sp>
        <p:nvSpPr>
          <p:cNvPr id="104" name="Rectangle 160">
            <a:extLst>
              <a:ext uri="{FF2B5EF4-FFF2-40B4-BE49-F238E27FC236}">
                <a16:creationId xmlns:a16="http://schemas.microsoft.com/office/drawing/2014/main" id="{54F71492-06DD-4DFC-9B45-FFB7F13EFB19}"/>
              </a:ext>
            </a:extLst>
          </p:cNvPr>
          <p:cNvSpPr/>
          <p:nvPr/>
        </p:nvSpPr>
        <p:spPr bwMode="auto">
          <a:xfrm>
            <a:off x="8288794" y="2239870"/>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0</a:t>
            </a:r>
          </a:p>
        </p:txBody>
      </p:sp>
      <p:sp>
        <p:nvSpPr>
          <p:cNvPr id="108" name="Rectangle 159">
            <a:extLst>
              <a:ext uri="{FF2B5EF4-FFF2-40B4-BE49-F238E27FC236}">
                <a16:creationId xmlns:a16="http://schemas.microsoft.com/office/drawing/2014/main" id="{A8CED0F3-7E0E-4E0B-9F47-562E234F890C}"/>
              </a:ext>
            </a:extLst>
          </p:cNvPr>
          <p:cNvSpPr/>
          <p:nvPr/>
        </p:nvSpPr>
        <p:spPr bwMode="auto">
          <a:xfrm>
            <a:off x="79649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[0]</a:t>
            </a:r>
            <a:endParaRPr lang="en-US" altLang="zh-CN" sz="1600" dirty="0">
              <a:latin typeface="Times New Roman" panose="02020603050405020304" pitchFamily="18" charset="0"/>
              <a:cs typeface="Times New Roman" panose="02020603050405020304" pitchFamily="18" charset="0"/>
            </a:endParaRPr>
          </a:p>
        </p:txBody>
      </p:sp>
      <p:sp>
        <p:nvSpPr>
          <p:cNvPr id="111" name="Rectangle 158">
            <a:extLst>
              <a:ext uri="{FF2B5EF4-FFF2-40B4-BE49-F238E27FC236}">
                <a16:creationId xmlns:a16="http://schemas.microsoft.com/office/drawing/2014/main" id="{94B915AC-E250-49BA-80D8-C574B1D8C319}"/>
              </a:ext>
            </a:extLst>
          </p:cNvPr>
          <p:cNvSpPr/>
          <p:nvPr/>
        </p:nvSpPr>
        <p:spPr bwMode="auto">
          <a:xfrm>
            <a:off x="478623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2" name="Rectangle 159">
            <a:extLst>
              <a:ext uri="{FF2B5EF4-FFF2-40B4-BE49-F238E27FC236}">
                <a16:creationId xmlns:a16="http://schemas.microsoft.com/office/drawing/2014/main" id="{562EFB4A-0437-4F07-8D09-17C4D1B7B506}"/>
              </a:ext>
            </a:extLst>
          </p:cNvPr>
          <p:cNvSpPr/>
          <p:nvPr/>
        </p:nvSpPr>
        <p:spPr bwMode="auto">
          <a:xfrm>
            <a:off x="48062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3" name="Rectangle 163">
            <a:extLst>
              <a:ext uri="{FF2B5EF4-FFF2-40B4-BE49-F238E27FC236}">
                <a16:creationId xmlns:a16="http://schemas.microsoft.com/office/drawing/2014/main" id="{7252439E-527E-42A8-8F7D-2A73CDCF5E20}"/>
              </a:ext>
            </a:extLst>
          </p:cNvPr>
          <p:cNvSpPr/>
          <p:nvPr/>
        </p:nvSpPr>
        <p:spPr bwMode="auto">
          <a:xfrm>
            <a:off x="508605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4" name="Rectangle 164">
            <a:extLst>
              <a:ext uri="{FF2B5EF4-FFF2-40B4-BE49-F238E27FC236}">
                <a16:creationId xmlns:a16="http://schemas.microsoft.com/office/drawing/2014/main" id="{761143C0-0F99-4C60-8828-144EC0B25717}"/>
              </a:ext>
            </a:extLst>
          </p:cNvPr>
          <p:cNvSpPr/>
          <p:nvPr/>
        </p:nvSpPr>
        <p:spPr bwMode="auto">
          <a:xfrm>
            <a:off x="483635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5" name="Rectangle 159">
            <a:extLst>
              <a:ext uri="{FF2B5EF4-FFF2-40B4-BE49-F238E27FC236}">
                <a16:creationId xmlns:a16="http://schemas.microsoft.com/office/drawing/2014/main" id="{250707D7-5D41-4330-A77A-B5E51F4BC6E2}"/>
              </a:ext>
            </a:extLst>
          </p:cNvPr>
          <p:cNvSpPr/>
          <p:nvPr/>
        </p:nvSpPr>
        <p:spPr bwMode="auto">
          <a:xfrm>
            <a:off x="541818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1</a:t>
            </a:r>
          </a:p>
        </p:txBody>
      </p:sp>
      <p:sp>
        <p:nvSpPr>
          <p:cNvPr id="116" name="Rectangle 160">
            <a:extLst>
              <a:ext uri="{FF2B5EF4-FFF2-40B4-BE49-F238E27FC236}">
                <a16:creationId xmlns:a16="http://schemas.microsoft.com/office/drawing/2014/main" id="{1A3CEB8F-A6FB-48AD-982D-A2D156035721}"/>
              </a:ext>
            </a:extLst>
          </p:cNvPr>
          <p:cNvSpPr/>
          <p:nvPr/>
        </p:nvSpPr>
        <p:spPr bwMode="auto">
          <a:xfrm>
            <a:off x="614521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0</a:t>
            </a:r>
          </a:p>
        </p:txBody>
      </p:sp>
      <p:sp>
        <p:nvSpPr>
          <p:cNvPr id="117" name="Rectangle 159">
            <a:extLst>
              <a:ext uri="{FF2B5EF4-FFF2-40B4-BE49-F238E27FC236}">
                <a16:creationId xmlns:a16="http://schemas.microsoft.com/office/drawing/2014/main" id="{5AC3B735-C306-4CC0-8211-9AB01D0FC767}"/>
              </a:ext>
            </a:extLst>
          </p:cNvPr>
          <p:cNvSpPr/>
          <p:nvPr/>
        </p:nvSpPr>
        <p:spPr bwMode="auto">
          <a:xfrm>
            <a:off x="58214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8" name="Rectangle 158">
            <a:extLst>
              <a:ext uri="{FF2B5EF4-FFF2-40B4-BE49-F238E27FC236}">
                <a16:creationId xmlns:a16="http://schemas.microsoft.com/office/drawing/2014/main" id="{693A1C4E-9857-449E-BB67-4BA3C435273B}"/>
              </a:ext>
            </a:extLst>
          </p:cNvPr>
          <p:cNvSpPr/>
          <p:nvPr/>
        </p:nvSpPr>
        <p:spPr bwMode="auto">
          <a:xfrm>
            <a:off x="265905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9" name="Rectangle 159">
            <a:extLst>
              <a:ext uri="{FF2B5EF4-FFF2-40B4-BE49-F238E27FC236}">
                <a16:creationId xmlns:a16="http://schemas.microsoft.com/office/drawing/2014/main" id="{6A587D1A-A0FC-4E8F-A401-6FB89F235FF0}"/>
              </a:ext>
            </a:extLst>
          </p:cNvPr>
          <p:cNvSpPr/>
          <p:nvPr/>
        </p:nvSpPr>
        <p:spPr bwMode="auto">
          <a:xfrm>
            <a:off x="26790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0" name="Rectangle 163">
            <a:extLst>
              <a:ext uri="{FF2B5EF4-FFF2-40B4-BE49-F238E27FC236}">
                <a16:creationId xmlns:a16="http://schemas.microsoft.com/office/drawing/2014/main" id="{15AD78C4-6BD3-40C2-A214-93A478915915}"/>
              </a:ext>
            </a:extLst>
          </p:cNvPr>
          <p:cNvSpPr/>
          <p:nvPr/>
        </p:nvSpPr>
        <p:spPr bwMode="auto">
          <a:xfrm>
            <a:off x="295887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1" name="Rectangle 164">
            <a:extLst>
              <a:ext uri="{FF2B5EF4-FFF2-40B4-BE49-F238E27FC236}">
                <a16:creationId xmlns:a16="http://schemas.microsoft.com/office/drawing/2014/main" id="{826BC641-CB73-4715-BCF6-667854C0FF9E}"/>
              </a:ext>
            </a:extLst>
          </p:cNvPr>
          <p:cNvSpPr/>
          <p:nvPr/>
        </p:nvSpPr>
        <p:spPr bwMode="auto">
          <a:xfrm>
            <a:off x="270917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2" name="Rectangle 159">
            <a:extLst>
              <a:ext uri="{FF2B5EF4-FFF2-40B4-BE49-F238E27FC236}">
                <a16:creationId xmlns:a16="http://schemas.microsoft.com/office/drawing/2014/main" id="{72BEB78C-8B2B-45FE-AB9B-7D9B45DF404B}"/>
              </a:ext>
            </a:extLst>
          </p:cNvPr>
          <p:cNvSpPr/>
          <p:nvPr/>
        </p:nvSpPr>
        <p:spPr bwMode="auto">
          <a:xfrm>
            <a:off x="329100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1</a:t>
            </a:r>
          </a:p>
        </p:txBody>
      </p:sp>
      <p:sp>
        <p:nvSpPr>
          <p:cNvPr id="123" name="Rectangle 160">
            <a:extLst>
              <a:ext uri="{FF2B5EF4-FFF2-40B4-BE49-F238E27FC236}">
                <a16:creationId xmlns:a16="http://schemas.microsoft.com/office/drawing/2014/main" id="{B1F62035-C654-439E-9BC2-966B991BAC21}"/>
              </a:ext>
            </a:extLst>
          </p:cNvPr>
          <p:cNvSpPr/>
          <p:nvPr/>
        </p:nvSpPr>
        <p:spPr bwMode="auto">
          <a:xfrm>
            <a:off x="401803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0</a:t>
            </a:r>
          </a:p>
        </p:txBody>
      </p:sp>
      <p:sp>
        <p:nvSpPr>
          <p:cNvPr id="124" name="Rectangle 159">
            <a:extLst>
              <a:ext uri="{FF2B5EF4-FFF2-40B4-BE49-F238E27FC236}">
                <a16:creationId xmlns:a16="http://schemas.microsoft.com/office/drawing/2014/main" id="{56FECAED-C587-4BB8-9DDD-E246D1FA3B55}"/>
              </a:ext>
            </a:extLst>
          </p:cNvPr>
          <p:cNvSpPr/>
          <p:nvPr/>
        </p:nvSpPr>
        <p:spPr bwMode="auto">
          <a:xfrm>
            <a:off x="36942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5" name="Rectangle 158">
            <a:extLst>
              <a:ext uri="{FF2B5EF4-FFF2-40B4-BE49-F238E27FC236}">
                <a16:creationId xmlns:a16="http://schemas.microsoft.com/office/drawing/2014/main" id="{4023F35D-87F5-4EE4-80D9-17113543BAA4}"/>
              </a:ext>
            </a:extLst>
          </p:cNvPr>
          <p:cNvSpPr/>
          <p:nvPr/>
        </p:nvSpPr>
        <p:spPr bwMode="auto">
          <a:xfrm>
            <a:off x="526055"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26" name="Rectangle 159">
            <a:extLst>
              <a:ext uri="{FF2B5EF4-FFF2-40B4-BE49-F238E27FC236}">
                <a16:creationId xmlns:a16="http://schemas.microsoft.com/office/drawing/2014/main" id="{A1E17576-03FA-4D95-B168-C57A3A44F538}"/>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7" name="Rectangle 163">
            <a:extLst>
              <a:ext uri="{FF2B5EF4-FFF2-40B4-BE49-F238E27FC236}">
                <a16:creationId xmlns:a16="http://schemas.microsoft.com/office/drawing/2014/main" id="{99ADF405-402B-4290-B054-33DE85073B00}"/>
              </a:ext>
            </a:extLst>
          </p:cNvPr>
          <p:cNvSpPr/>
          <p:nvPr/>
        </p:nvSpPr>
        <p:spPr bwMode="auto">
          <a:xfrm>
            <a:off x="82587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8" name="Rectangle 164">
            <a:extLst>
              <a:ext uri="{FF2B5EF4-FFF2-40B4-BE49-F238E27FC236}">
                <a16:creationId xmlns:a16="http://schemas.microsoft.com/office/drawing/2014/main" id="{A0BF860E-3534-4E51-9861-925F0B3DC191}"/>
              </a:ext>
            </a:extLst>
          </p:cNvPr>
          <p:cNvSpPr/>
          <p:nvPr/>
        </p:nvSpPr>
        <p:spPr bwMode="auto">
          <a:xfrm>
            <a:off x="576178"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9" name="Rectangle 159">
            <a:extLst>
              <a:ext uri="{FF2B5EF4-FFF2-40B4-BE49-F238E27FC236}">
                <a16:creationId xmlns:a16="http://schemas.microsoft.com/office/drawing/2014/main" id="{B2572164-818D-460A-8BA0-D85C85E1AA9E}"/>
              </a:ext>
            </a:extLst>
          </p:cNvPr>
          <p:cNvSpPr/>
          <p:nvPr/>
        </p:nvSpPr>
        <p:spPr bwMode="auto">
          <a:xfrm>
            <a:off x="1158006"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1</a:t>
            </a:r>
          </a:p>
        </p:txBody>
      </p:sp>
      <p:sp>
        <p:nvSpPr>
          <p:cNvPr id="130" name="Rectangle 160">
            <a:extLst>
              <a:ext uri="{FF2B5EF4-FFF2-40B4-BE49-F238E27FC236}">
                <a16:creationId xmlns:a16="http://schemas.microsoft.com/office/drawing/2014/main" id="{3120A20C-2259-4035-9716-ED93D3DDC40A}"/>
              </a:ext>
            </a:extLst>
          </p:cNvPr>
          <p:cNvSpPr/>
          <p:nvPr/>
        </p:nvSpPr>
        <p:spPr bwMode="auto">
          <a:xfrm>
            <a:off x="1885038"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0</a:t>
            </a:r>
          </a:p>
        </p:txBody>
      </p:sp>
      <p:sp>
        <p:nvSpPr>
          <p:cNvPr id="131" name="Rectangle 159">
            <a:extLst>
              <a:ext uri="{FF2B5EF4-FFF2-40B4-BE49-F238E27FC236}">
                <a16:creationId xmlns:a16="http://schemas.microsoft.com/office/drawing/2014/main" id="{EFED675D-D45F-4330-98D7-E59A24F06763}"/>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34" name="Rectangle 159">
            <a:extLst>
              <a:ext uri="{FF2B5EF4-FFF2-40B4-BE49-F238E27FC236}">
                <a16:creationId xmlns:a16="http://schemas.microsoft.com/office/drawing/2014/main" id="{CE9E1332-FC9B-4834-B4E7-232659E82278}"/>
              </a:ext>
            </a:extLst>
          </p:cNvPr>
          <p:cNvSpPr/>
          <p:nvPr/>
        </p:nvSpPr>
        <p:spPr bwMode="auto">
          <a:xfrm>
            <a:off x="69497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a:t>
            </a:r>
          </a:p>
        </p:txBody>
      </p:sp>
      <p:sp>
        <p:nvSpPr>
          <p:cNvPr id="135" name="Rectangle 159">
            <a:extLst>
              <a:ext uri="{FF2B5EF4-FFF2-40B4-BE49-F238E27FC236}">
                <a16:creationId xmlns:a16="http://schemas.microsoft.com/office/drawing/2014/main" id="{4039FA9F-4E42-49E3-9484-EDF2E1847780}"/>
              </a:ext>
            </a:extLst>
          </p:cNvPr>
          <p:cNvSpPr/>
          <p:nvPr/>
        </p:nvSpPr>
        <p:spPr bwMode="auto">
          <a:xfrm>
            <a:off x="79649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[0]</a:t>
            </a:r>
            <a:endParaRPr lang="en-US" sz="1600" dirty="0">
              <a:latin typeface="Times New Roman" panose="02020603050405020304" pitchFamily="18" charset="0"/>
              <a:cs typeface="Times New Roman" panose="02020603050405020304" pitchFamily="18" charset="0"/>
            </a:endParaRPr>
          </a:p>
        </p:txBody>
      </p:sp>
      <p:sp>
        <p:nvSpPr>
          <p:cNvPr id="136" name="Rectangle 159">
            <a:extLst>
              <a:ext uri="{FF2B5EF4-FFF2-40B4-BE49-F238E27FC236}">
                <a16:creationId xmlns:a16="http://schemas.microsoft.com/office/drawing/2014/main" id="{AF2B0140-2BD8-497A-BAED-38E553E64E6A}"/>
              </a:ext>
            </a:extLst>
          </p:cNvPr>
          <p:cNvSpPr/>
          <p:nvPr/>
        </p:nvSpPr>
        <p:spPr bwMode="auto">
          <a:xfrm>
            <a:off x="48062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[3]</a:t>
            </a:r>
          </a:p>
        </p:txBody>
      </p:sp>
      <p:sp>
        <p:nvSpPr>
          <p:cNvPr id="137" name="Rectangle 159">
            <a:extLst>
              <a:ext uri="{FF2B5EF4-FFF2-40B4-BE49-F238E27FC236}">
                <a16:creationId xmlns:a16="http://schemas.microsoft.com/office/drawing/2014/main" id="{4236EA9D-5BFF-44D3-9F28-1A0CC1959688}"/>
              </a:ext>
            </a:extLst>
          </p:cNvPr>
          <p:cNvSpPr/>
          <p:nvPr/>
        </p:nvSpPr>
        <p:spPr bwMode="auto">
          <a:xfrm>
            <a:off x="58214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[2]</a:t>
            </a:r>
          </a:p>
        </p:txBody>
      </p:sp>
      <p:sp>
        <p:nvSpPr>
          <p:cNvPr id="138" name="Rectangle 159">
            <a:extLst>
              <a:ext uri="{FF2B5EF4-FFF2-40B4-BE49-F238E27FC236}">
                <a16:creationId xmlns:a16="http://schemas.microsoft.com/office/drawing/2014/main" id="{E0F3C2CD-C5BA-4B8B-89A9-F8AA3E573808}"/>
              </a:ext>
            </a:extLst>
          </p:cNvPr>
          <p:cNvSpPr/>
          <p:nvPr/>
        </p:nvSpPr>
        <p:spPr bwMode="auto">
          <a:xfrm>
            <a:off x="26790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[5]</a:t>
            </a:r>
          </a:p>
        </p:txBody>
      </p:sp>
      <p:sp>
        <p:nvSpPr>
          <p:cNvPr id="139" name="Rectangle 159">
            <a:extLst>
              <a:ext uri="{FF2B5EF4-FFF2-40B4-BE49-F238E27FC236}">
                <a16:creationId xmlns:a16="http://schemas.microsoft.com/office/drawing/2014/main" id="{C8D91034-FF2D-49B3-9CCF-7A7AB77F6F11}"/>
              </a:ext>
            </a:extLst>
          </p:cNvPr>
          <p:cNvSpPr/>
          <p:nvPr/>
        </p:nvSpPr>
        <p:spPr bwMode="auto">
          <a:xfrm>
            <a:off x="36942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[4]</a:t>
            </a:r>
          </a:p>
        </p:txBody>
      </p:sp>
      <p:sp>
        <p:nvSpPr>
          <p:cNvPr id="140" name="Rectangle 159">
            <a:extLst>
              <a:ext uri="{FF2B5EF4-FFF2-40B4-BE49-F238E27FC236}">
                <a16:creationId xmlns:a16="http://schemas.microsoft.com/office/drawing/2014/main" id="{1BA46390-A114-40AC-B696-61ED439FDD3F}"/>
              </a:ext>
            </a:extLst>
          </p:cNvPr>
          <p:cNvSpPr/>
          <p:nvPr/>
        </p:nvSpPr>
        <p:spPr bwMode="auto">
          <a:xfrm>
            <a:off x="5460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[7]</a:t>
            </a:r>
          </a:p>
        </p:txBody>
      </p:sp>
      <p:sp>
        <p:nvSpPr>
          <p:cNvPr id="141" name="Rectangle 159">
            <a:extLst>
              <a:ext uri="{FF2B5EF4-FFF2-40B4-BE49-F238E27FC236}">
                <a16:creationId xmlns:a16="http://schemas.microsoft.com/office/drawing/2014/main" id="{EA1A7003-F976-4114-A52D-346C3E8F0D56}"/>
              </a:ext>
            </a:extLst>
          </p:cNvPr>
          <p:cNvSpPr/>
          <p:nvPr/>
        </p:nvSpPr>
        <p:spPr bwMode="auto">
          <a:xfrm>
            <a:off x="15612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[6]</a:t>
            </a:r>
          </a:p>
        </p:txBody>
      </p:sp>
      <p:sp>
        <p:nvSpPr>
          <p:cNvPr id="142" name="Rectangle 159">
            <a:extLst>
              <a:ext uri="{FF2B5EF4-FFF2-40B4-BE49-F238E27FC236}">
                <a16:creationId xmlns:a16="http://schemas.microsoft.com/office/drawing/2014/main" id="{5087EFB5-B666-4C1A-A362-3799879EAC5B}"/>
              </a:ext>
            </a:extLst>
          </p:cNvPr>
          <p:cNvSpPr/>
          <p:nvPr/>
        </p:nvSpPr>
        <p:spPr bwMode="auto">
          <a:xfrm>
            <a:off x="69521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[9]</a:t>
            </a:r>
          </a:p>
        </p:txBody>
      </p:sp>
      <p:sp>
        <p:nvSpPr>
          <p:cNvPr id="143" name="Rectangle 159">
            <a:extLst>
              <a:ext uri="{FF2B5EF4-FFF2-40B4-BE49-F238E27FC236}">
                <a16:creationId xmlns:a16="http://schemas.microsoft.com/office/drawing/2014/main" id="{2E76F7BA-0E60-4C65-BD3F-43ECE839FD50}"/>
              </a:ext>
            </a:extLst>
          </p:cNvPr>
          <p:cNvSpPr/>
          <p:nvPr/>
        </p:nvSpPr>
        <p:spPr bwMode="auto">
          <a:xfrm>
            <a:off x="79673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[8]</a:t>
            </a:r>
          </a:p>
        </p:txBody>
      </p:sp>
      <p:sp>
        <p:nvSpPr>
          <p:cNvPr id="144" name="Rectangle 159">
            <a:extLst>
              <a:ext uri="{FF2B5EF4-FFF2-40B4-BE49-F238E27FC236}">
                <a16:creationId xmlns:a16="http://schemas.microsoft.com/office/drawing/2014/main" id="{BB87DA40-C131-4A28-95E2-00AC3B08778D}"/>
              </a:ext>
            </a:extLst>
          </p:cNvPr>
          <p:cNvSpPr/>
          <p:nvPr/>
        </p:nvSpPr>
        <p:spPr bwMode="auto">
          <a:xfrm>
            <a:off x="48085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[11]</a:t>
            </a:r>
          </a:p>
        </p:txBody>
      </p:sp>
      <p:sp>
        <p:nvSpPr>
          <p:cNvPr id="145" name="Rectangle 159">
            <a:extLst>
              <a:ext uri="{FF2B5EF4-FFF2-40B4-BE49-F238E27FC236}">
                <a16:creationId xmlns:a16="http://schemas.microsoft.com/office/drawing/2014/main" id="{8EE4987A-0714-4ADD-85DF-88FFB0000120}"/>
              </a:ext>
            </a:extLst>
          </p:cNvPr>
          <p:cNvSpPr/>
          <p:nvPr/>
        </p:nvSpPr>
        <p:spPr bwMode="auto">
          <a:xfrm>
            <a:off x="58237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[10]</a:t>
            </a:r>
          </a:p>
        </p:txBody>
      </p:sp>
      <p:sp>
        <p:nvSpPr>
          <p:cNvPr id="146" name="Rectangle 159">
            <a:extLst>
              <a:ext uri="{FF2B5EF4-FFF2-40B4-BE49-F238E27FC236}">
                <a16:creationId xmlns:a16="http://schemas.microsoft.com/office/drawing/2014/main" id="{E7D16B76-685A-4C5A-B1D2-453D6520FF0B}"/>
              </a:ext>
            </a:extLst>
          </p:cNvPr>
          <p:cNvSpPr/>
          <p:nvPr/>
        </p:nvSpPr>
        <p:spPr bwMode="auto">
          <a:xfrm>
            <a:off x="26813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[13]</a:t>
            </a:r>
          </a:p>
        </p:txBody>
      </p:sp>
      <p:sp>
        <p:nvSpPr>
          <p:cNvPr id="147" name="Rectangle 159">
            <a:extLst>
              <a:ext uri="{FF2B5EF4-FFF2-40B4-BE49-F238E27FC236}">
                <a16:creationId xmlns:a16="http://schemas.microsoft.com/office/drawing/2014/main" id="{F9F69849-6139-41D8-BE95-C5A360BE2489}"/>
              </a:ext>
            </a:extLst>
          </p:cNvPr>
          <p:cNvSpPr/>
          <p:nvPr/>
        </p:nvSpPr>
        <p:spPr bwMode="auto">
          <a:xfrm>
            <a:off x="36965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[12]</a:t>
            </a:r>
          </a:p>
        </p:txBody>
      </p:sp>
      <p:sp>
        <p:nvSpPr>
          <p:cNvPr id="148" name="Rectangle 159">
            <a:extLst>
              <a:ext uri="{FF2B5EF4-FFF2-40B4-BE49-F238E27FC236}">
                <a16:creationId xmlns:a16="http://schemas.microsoft.com/office/drawing/2014/main" id="{70EBDF84-BE5E-45F4-B527-F032E41B653A}"/>
              </a:ext>
            </a:extLst>
          </p:cNvPr>
          <p:cNvSpPr/>
          <p:nvPr/>
        </p:nvSpPr>
        <p:spPr bwMode="auto">
          <a:xfrm>
            <a:off x="5483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[15]</a:t>
            </a:r>
          </a:p>
        </p:txBody>
      </p:sp>
      <p:sp>
        <p:nvSpPr>
          <p:cNvPr id="149" name="Rectangle 159">
            <a:extLst>
              <a:ext uri="{FF2B5EF4-FFF2-40B4-BE49-F238E27FC236}">
                <a16:creationId xmlns:a16="http://schemas.microsoft.com/office/drawing/2014/main" id="{8728EF9F-82BB-49DF-8DFF-1043F2142ED5}"/>
              </a:ext>
            </a:extLst>
          </p:cNvPr>
          <p:cNvSpPr/>
          <p:nvPr/>
        </p:nvSpPr>
        <p:spPr bwMode="auto">
          <a:xfrm>
            <a:off x="15635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[14]</a:t>
            </a:r>
          </a:p>
        </p:txBody>
      </p:sp>
      <p:sp>
        <p:nvSpPr>
          <p:cNvPr id="150" name="矩形 149">
            <a:extLst>
              <a:ext uri="{FF2B5EF4-FFF2-40B4-BE49-F238E27FC236}">
                <a16:creationId xmlns:a16="http://schemas.microsoft.com/office/drawing/2014/main" id="{5C332DD3-9A7C-4FDE-A573-7AFE1875FD02}"/>
              </a:ext>
            </a:extLst>
          </p:cNvPr>
          <p:cNvSpPr/>
          <p:nvPr/>
        </p:nvSpPr>
        <p:spPr>
          <a:xfrm>
            <a:off x="766759" y="840386"/>
            <a:ext cx="1795684" cy="400110"/>
          </a:xfrm>
          <a:prstGeom prst="rect">
            <a:avLst/>
          </a:prstGeom>
        </p:spPr>
        <p:txBody>
          <a:bodyPr wrap="none">
            <a:spAutoFit/>
          </a:bodyPr>
          <a:lstStyle/>
          <a:p>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读地址</a:t>
            </a:r>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的字</a:t>
            </a:r>
          </a:p>
        </p:txBody>
      </p:sp>
      <p:sp>
        <p:nvSpPr>
          <p:cNvPr id="105" name="矩形 104">
            <a:extLst>
              <a:ext uri="{FF2B5EF4-FFF2-40B4-BE49-F238E27FC236}">
                <a16:creationId xmlns:a16="http://schemas.microsoft.com/office/drawing/2014/main" id="{7B930777-3BC0-4673-8E02-2DE9D9674F2D}"/>
              </a:ext>
            </a:extLst>
          </p:cNvPr>
          <p:cNvSpPr/>
          <p:nvPr/>
        </p:nvSpPr>
        <p:spPr>
          <a:xfrm>
            <a:off x="6963619" y="2611396"/>
            <a:ext cx="1008000" cy="313065"/>
          </a:xfrm>
          <a:prstGeom prst="rect">
            <a:avLst/>
          </a:prstGeom>
          <a:noFill/>
          <a:ln>
            <a:solidFill>
              <a:srgbClr val="2F5EB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93929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wheel(1)">
                                      <p:cBhvr>
                                        <p:cTn id="7" dur="20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A2CED-A322-4FCC-9714-2B1442AF6BEB}"/>
              </a:ext>
            </a:extLst>
          </p:cNvPr>
          <p:cNvSpPr>
            <a:spLocks noGrp="1"/>
          </p:cNvSpPr>
          <p:nvPr>
            <p:ph type="title"/>
          </p:nvPr>
        </p:nvSpPr>
        <p:spPr>
          <a:xfrm>
            <a:off x="-50115" y="143695"/>
            <a:ext cx="7592093" cy="762000"/>
          </a:xfrm>
        </p:spPr>
        <p:txBody>
          <a:bodyPr>
            <a:normAutofit/>
          </a:bodyPr>
          <a:lstStyle/>
          <a:p>
            <a:r>
              <a:rPr lang="en-US" altLang="zh-CN" dirty="0"/>
              <a:t>Cache</a:t>
            </a:r>
            <a:r>
              <a:rPr lang="zh-CN" altLang="en-US" dirty="0"/>
              <a:t>缓存示例</a:t>
            </a:r>
          </a:p>
        </p:txBody>
      </p:sp>
      <p:sp>
        <p:nvSpPr>
          <p:cNvPr id="20" name="Rectangle 158">
            <a:extLst>
              <a:ext uri="{FF2B5EF4-FFF2-40B4-BE49-F238E27FC236}">
                <a16:creationId xmlns:a16="http://schemas.microsoft.com/office/drawing/2014/main" id="{F4E401E8-9FEB-41CA-8F1F-FEC8F4B122B8}"/>
              </a:ext>
            </a:extLst>
          </p:cNvPr>
          <p:cNvSpPr/>
          <p:nvPr/>
        </p:nvSpPr>
        <p:spPr bwMode="auto">
          <a:xfrm>
            <a:off x="6929811" y="2165696"/>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21" name="Rectangle 159">
            <a:extLst>
              <a:ext uri="{FF2B5EF4-FFF2-40B4-BE49-F238E27FC236}">
                <a16:creationId xmlns:a16="http://schemas.microsoft.com/office/drawing/2014/main" id="{017D1461-564D-433E-8734-6D26894314F4}"/>
              </a:ext>
            </a:extLst>
          </p:cNvPr>
          <p:cNvSpPr/>
          <p:nvPr/>
        </p:nvSpPr>
        <p:spPr bwMode="auto">
          <a:xfrm>
            <a:off x="69497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a:t>
            </a:r>
            <a:endParaRPr lang="en-US" altLang="zh-CN" sz="1600" dirty="0">
              <a:latin typeface="Times New Roman" panose="02020603050405020304" pitchFamily="18" charset="0"/>
              <a:cs typeface="Times New Roman" panose="02020603050405020304" pitchFamily="18" charset="0"/>
            </a:endParaRPr>
          </a:p>
        </p:txBody>
      </p:sp>
      <p:sp>
        <p:nvSpPr>
          <p:cNvPr id="23" name="Rectangle 163">
            <a:extLst>
              <a:ext uri="{FF2B5EF4-FFF2-40B4-BE49-F238E27FC236}">
                <a16:creationId xmlns:a16="http://schemas.microsoft.com/office/drawing/2014/main" id="{0150872E-1A2B-4576-B678-A8EAB183F9CC}"/>
              </a:ext>
            </a:extLst>
          </p:cNvPr>
          <p:cNvSpPr/>
          <p:nvPr/>
        </p:nvSpPr>
        <p:spPr bwMode="auto">
          <a:xfrm>
            <a:off x="7229629" y="2250041"/>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4" name="Rectangle 164">
            <a:extLst>
              <a:ext uri="{FF2B5EF4-FFF2-40B4-BE49-F238E27FC236}">
                <a16:creationId xmlns:a16="http://schemas.microsoft.com/office/drawing/2014/main" id="{042663CE-73DD-4A7E-8D09-DF258909F0E6}"/>
              </a:ext>
            </a:extLst>
          </p:cNvPr>
          <p:cNvSpPr/>
          <p:nvPr/>
        </p:nvSpPr>
        <p:spPr bwMode="auto">
          <a:xfrm>
            <a:off x="6979934" y="2250041"/>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5" name="TextBox 27">
            <a:extLst>
              <a:ext uri="{FF2B5EF4-FFF2-40B4-BE49-F238E27FC236}">
                <a16:creationId xmlns:a16="http://schemas.microsoft.com/office/drawing/2014/main" id="{7C2F0EB0-9CA1-417B-89CF-1CD633CEEA10}"/>
              </a:ext>
            </a:extLst>
          </p:cNvPr>
          <p:cNvSpPr txBox="1"/>
          <p:nvPr/>
        </p:nvSpPr>
        <p:spPr>
          <a:xfrm>
            <a:off x="8003804"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29" name="Rectangle 127">
            <a:extLst>
              <a:ext uri="{FF2B5EF4-FFF2-40B4-BE49-F238E27FC236}">
                <a16:creationId xmlns:a16="http://schemas.microsoft.com/office/drawing/2014/main" id="{7E7CFC8B-E919-4F98-92D2-DBF4B2F2E45C}"/>
              </a:ext>
            </a:extLst>
          </p:cNvPr>
          <p:cNvSpPr/>
          <p:nvPr/>
        </p:nvSpPr>
        <p:spPr bwMode="auto">
          <a:xfrm>
            <a:off x="803921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0" name="Rectangle 128">
            <a:extLst>
              <a:ext uri="{FF2B5EF4-FFF2-40B4-BE49-F238E27FC236}">
                <a16:creationId xmlns:a16="http://schemas.microsoft.com/office/drawing/2014/main" id="{A642CED3-98ED-433E-AFFF-D42999C86C70}"/>
              </a:ext>
            </a:extLst>
          </p:cNvPr>
          <p:cNvSpPr/>
          <p:nvPr/>
        </p:nvSpPr>
        <p:spPr bwMode="auto">
          <a:xfrm>
            <a:off x="832290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1" name="Rectangle 129">
            <a:extLst>
              <a:ext uri="{FF2B5EF4-FFF2-40B4-BE49-F238E27FC236}">
                <a16:creationId xmlns:a16="http://schemas.microsoft.com/office/drawing/2014/main" id="{65D62047-95B5-459A-B3AE-D6D3DDAF5E86}"/>
              </a:ext>
            </a:extLst>
          </p:cNvPr>
          <p:cNvSpPr/>
          <p:nvPr/>
        </p:nvSpPr>
        <p:spPr bwMode="auto">
          <a:xfrm>
            <a:off x="873605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2" name="Rectangle 127">
            <a:extLst>
              <a:ext uri="{FF2B5EF4-FFF2-40B4-BE49-F238E27FC236}">
                <a16:creationId xmlns:a16="http://schemas.microsoft.com/office/drawing/2014/main" id="{D7D5576A-B83E-4269-9C4A-CEA2F35F1D74}"/>
              </a:ext>
            </a:extLst>
          </p:cNvPr>
          <p:cNvSpPr/>
          <p:nvPr/>
        </p:nvSpPr>
        <p:spPr bwMode="auto">
          <a:xfrm>
            <a:off x="6965674"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3" name="Rectangle 128">
            <a:extLst>
              <a:ext uri="{FF2B5EF4-FFF2-40B4-BE49-F238E27FC236}">
                <a16:creationId xmlns:a16="http://schemas.microsoft.com/office/drawing/2014/main" id="{12AEE43E-6458-4DA0-998A-F2756B7EF38A}"/>
              </a:ext>
            </a:extLst>
          </p:cNvPr>
          <p:cNvSpPr/>
          <p:nvPr/>
        </p:nvSpPr>
        <p:spPr bwMode="auto">
          <a:xfrm>
            <a:off x="7249366"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4" name="Rectangle 129">
            <a:extLst>
              <a:ext uri="{FF2B5EF4-FFF2-40B4-BE49-F238E27FC236}">
                <a16:creationId xmlns:a16="http://schemas.microsoft.com/office/drawing/2014/main" id="{3D96B8DB-9CA5-437F-8551-591FEF9234E1}"/>
              </a:ext>
            </a:extLst>
          </p:cNvPr>
          <p:cNvSpPr/>
          <p:nvPr/>
        </p:nvSpPr>
        <p:spPr bwMode="auto">
          <a:xfrm>
            <a:off x="7662520"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35" name="Rectangle 127">
            <a:extLst>
              <a:ext uri="{FF2B5EF4-FFF2-40B4-BE49-F238E27FC236}">
                <a16:creationId xmlns:a16="http://schemas.microsoft.com/office/drawing/2014/main" id="{F47D138A-5DA7-4FDE-BB4C-0C0CEC16D217}"/>
              </a:ext>
            </a:extLst>
          </p:cNvPr>
          <p:cNvSpPr/>
          <p:nvPr/>
        </p:nvSpPr>
        <p:spPr bwMode="auto">
          <a:xfrm>
            <a:off x="589892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6" name="Rectangle 128">
            <a:extLst>
              <a:ext uri="{FF2B5EF4-FFF2-40B4-BE49-F238E27FC236}">
                <a16:creationId xmlns:a16="http://schemas.microsoft.com/office/drawing/2014/main" id="{79A13D87-3C0D-468D-A706-D51ED3563126}"/>
              </a:ext>
            </a:extLst>
          </p:cNvPr>
          <p:cNvSpPr/>
          <p:nvPr/>
        </p:nvSpPr>
        <p:spPr bwMode="auto">
          <a:xfrm>
            <a:off x="618262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37" name="Rectangle 129">
            <a:extLst>
              <a:ext uri="{FF2B5EF4-FFF2-40B4-BE49-F238E27FC236}">
                <a16:creationId xmlns:a16="http://schemas.microsoft.com/office/drawing/2014/main" id="{1FB53597-16E3-485B-9C66-87C2C3E37B9C}"/>
              </a:ext>
            </a:extLst>
          </p:cNvPr>
          <p:cNvSpPr/>
          <p:nvPr/>
        </p:nvSpPr>
        <p:spPr bwMode="auto">
          <a:xfrm>
            <a:off x="659577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8" name="Rectangle 127">
            <a:extLst>
              <a:ext uri="{FF2B5EF4-FFF2-40B4-BE49-F238E27FC236}">
                <a16:creationId xmlns:a16="http://schemas.microsoft.com/office/drawing/2014/main" id="{C62F84F3-98A3-4130-8DAE-85E07D0019F6}"/>
              </a:ext>
            </a:extLst>
          </p:cNvPr>
          <p:cNvSpPr/>
          <p:nvPr/>
        </p:nvSpPr>
        <p:spPr bwMode="auto">
          <a:xfrm>
            <a:off x="4825391"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9" name="Rectangle 128">
            <a:extLst>
              <a:ext uri="{FF2B5EF4-FFF2-40B4-BE49-F238E27FC236}">
                <a16:creationId xmlns:a16="http://schemas.microsoft.com/office/drawing/2014/main" id="{6A1D5B02-8F24-4715-9F04-EEF5F5EE68BB}"/>
              </a:ext>
            </a:extLst>
          </p:cNvPr>
          <p:cNvSpPr/>
          <p:nvPr/>
        </p:nvSpPr>
        <p:spPr bwMode="auto">
          <a:xfrm>
            <a:off x="5109083"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40" name="Rectangle 129">
            <a:extLst>
              <a:ext uri="{FF2B5EF4-FFF2-40B4-BE49-F238E27FC236}">
                <a16:creationId xmlns:a16="http://schemas.microsoft.com/office/drawing/2014/main" id="{D750AAE9-A32F-49E5-B7FD-C9BA486A831C}"/>
              </a:ext>
            </a:extLst>
          </p:cNvPr>
          <p:cNvSpPr/>
          <p:nvPr/>
        </p:nvSpPr>
        <p:spPr bwMode="auto">
          <a:xfrm>
            <a:off x="5522237"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1" name="Rectangle 127">
            <a:extLst>
              <a:ext uri="{FF2B5EF4-FFF2-40B4-BE49-F238E27FC236}">
                <a16:creationId xmlns:a16="http://schemas.microsoft.com/office/drawing/2014/main" id="{D8DB8991-5A52-4766-94A1-FA206A6BF0AC}"/>
              </a:ext>
            </a:extLst>
          </p:cNvPr>
          <p:cNvSpPr/>
          <p:nvPr/>
        </p:nvSpPr>
        <p:spPr bwMode="auto">
          <a:xfrm>
            <a:off x="3779560"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2" name="Rectangle 128">
            <a:extLst>
              <a:ext uri="{FF2B5EF4-FFF2-40B4-BE49-F238E27FC236}">
                <a16:creationId xmlns:a16="http://schemas.microsoft.com/office/drawing/2014/main" id="{05A9783C-A29D-4B10-B26E-8074363571EE}"/>
              </a:ext>
            </a:extLst>
          </p:cNvPr>
          <p:cNvSpPr/>
          <p:nvPr/>
        </p:nvSpPr>
        <p:spPr bwMode="auto">
          <a:xfrm>
            <a:off x="4063252"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3" name="Rectangle 129">
            <a:extLst>
              <a:ext uri="{FF2B5EF4-FFF2-40B4-BE49-F238E27FC236}">
                <a16:creationId xmlns:a16="http://schemas.microsoft.com/office/drawing/2014/main" id="{7A8BF262-5ED0-4383-95E0-FC4A45E25853}"/>
              </a:ext>
            </a:extLst>
          </p:cNvPr>
          <p:cNvSpPr/>
          <p:nvPr/>
        </p:nvSpPr>
        <p:spPr bwMode="auto">
          <a:xfrm>
            <a:off x="4476406"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44" name="Rectangle 127">
            <a:extLst>
              <a:ext uri="{FF2B5EF4-FFF2-40B4-BE49-F238E27FC236}">
                <a16:creationId xmlns:a16="http://schemas.microsoft.com/office/drawing/2014/main" id="{4D38F560-9422-4AA8-82EF-6124E05A634C}"/>
              </a:ext>
            </a:extLst>
          </p:cNvPr>
          <p:cNvSpPr/>
          <p:nvPr/>
        </p:nvSpPr>
        <p:spPr bwMode="auto">
          <a:xfrm>
            <a:off x="270602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5" name="Rectangle 128">
            <a:extLst>
              <a:ext uri="{FF2B5EF4-FFF2-40B4-BE49-F238E27FC236}">
                <a16:creationId xmlns:a16="http://schemas.microsoft.com/office/drawing/2014/main" id="{8F723D0E-F6F2-42B9-AA77-C3FED5C58E50}"/>
              </a:ext>
            </a:extLst>
          </p:cNvPr>
          <p:cNvSpPr/>
          <p:nvPr/>
        </p:nvSpPr>
        <p:spPr bwMode="auto">
          <a:xfrm>
            <a:off x="298971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6" name="Rectangle 129">
            <a:extLst>
              <a:ext uri="{FF2B5EF4-FFF2-40B4-BE49-F238E27FC236}">
                <a16:creationId xmlns:a16="http://schemas.microsoft.com/office/drawing/2014/main" id="{70C31BED-85EB-457F-9B34-80F691AFFD4A}"/>
              </a:ext>
            </a:extLst>
          </p:cNvPr>
          <p:cNvSpPr/>
          <p:nvPr/>
        </p:nvSpPr>
        <p:spPr bwMode="auto">
          <a:xfrm>
            <a:off x="340286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7" name="Rectangle 127">
            <a:extLst>
              <a:ext uri="{FF2B5EF4-FFF2-40B4-BE49-F238E27FC236}">
                <a16:creationId xmlns:a16="http://schemas.microsoft.com/office/drawing/2014/main" id="{2BEB6C6F-E812-402D-9D41-9F8C761A6B18}"/>
              </a:ext>
            </a:extLst>
          </p:cNvPr>
          <p:cNvSpPr/>
          <p:nvPr/>
        </p:nvSpPr>
        <p:spPr bwMode="auto">
          <a:xfrm>
            <a:off x="1639277"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8" name="Rectangle 128">
            <a:extLst>
              <a:ext uri="{FF2B5EF4-FFF2-40B4-BE49-F238E27FC236}">
                <a16:creationId xmlns:a16="http://schemas.microsoft.com/office/drawing/2014/main" id="{7C801A2B-DF86-4A6F-AFC8-496E0A046A48}"/>
              </a:ext>
            </a:extLst>
          </p:cNvPr>
          <p:cNvSpPr/>
          <p:nvPr/>
        </p:nvSpPr>
        <p:spPr bwMode="auto">
          <a:xfrm>
            <a:off x="1922969"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49" name="Rectangle 129">
            <a:extLst>
              <a:ext uri="{FF2B5EF4-FFF2-40B4-BE49-F238E27FC236}">
                <a16:creationId xmlns:a16="http://schemas.microsoft.com/office/drawing/2014/main" id="{006519CA-E343-4DD9-8B14-9ED533E8931E}"/>
              </a:ext>
            </a:extLst>
          </p:cNvPr>
          <p:cNvSpPr/>
          <p:nvPr/>
        </p:nvSpPr>
        <p:spPr bwMode="auto">
          <a:xfrm>
            <a:off x="2336123"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50" name="Rectangle 127">
            <a:extLst>
              <a:ext uri="{FF2B5EF4-FFF2-40B4-BE49-F238E27FC236}">
                <a16:creationId xmlns:a16="http://schemas.microsoft.com/office/drawing/2014/main" id="{BE20E1CD-71DD-4F57-857C-E04E8AF4B131}"/>
              </a:ext>
            </a:extLst>
          </p:cNvPr>
          <p:cNvSpPr/>
          <p:nvPr/>
        </p:nvSpPr>
        <p:spPr bwMode="auto">
          <a:xfrm>
            <a:off x="56573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51" name="Rectangle 128">
            <a:extLst>
              <a:ext uri="{FF2B5EF4-FFF2-40B4-BE49-F238E27FC236}">
                <a16:creationId xmlns:a16="http://schemas.microsoft.com/office/drawing/2014/main" id="{849D7D7A-115E-4D07-A47E-FE1BC34ACDD0}"/>
              </a:ext>
            </a:extLst>
          </p:cNvPr>
          <p:cNvSpPr/>
          <p:nvPr/>
        </p:nvSpPr>
        <p:spPr bwMode="auto">
          <a:xfrm>
            <a:off x="84943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52" name="Rectangle 129">
            <a:extLst>
              <a:ext uri="{FF2B5EF4-FFF2-40B4-BE49-F238E27FC236}">
                <a16:creationId xmlns:a16="http://schemas.microsoft.com/office/drawing/2014/main" id="{C68C8257-D611-46E6-9466-31E446E226B8}"/>
              </a:ext>
            </a:extLst>
          </p:cNvPr>
          <p:cNvSpPr/>
          <p:nvPr/>
        </p:nvSpPr>
        <p:spPr bwMode="auto">
          <a:xfrm>
            <a:off x="126258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62" name="TextBox 27">
            <a:extLst>
              <a:ext uri="{FF2B5EF4-FFF2-40B4-BE49-F238E27FC236}">
                <a16:creationId xmlns:a16="http://schemas.microsoft.com/office/drawing/2014/main" id="{7E8D8CCF-276D-4FB2-A225-7BF90A85DD22}"/>
              </a:ext>
            </a:extLst>
          </p:cNvPr>
          <p:cNvSpPr txBox="1"/>
          <p:nvPr/>
        </p:nvSpPr>
        <p:spPr>
          <a:xfrm>
            <a:off x="5867771" y="1664621"/>
            <a:ext cx="415498"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68" name="TextBox 27">
            <a:extLst>
              <a:ext uri="{FF2B5EF4-FFF2-40B4-BE49-F238E27FC236}">
                <a16:creationId xmlns:a16="http://schemas.microsoft.com/office/drawing/2014/main" id="{5312990E-9A5E-4E21-AB28-93E446F697BD}"/>
              </a:ext>
            </a:extLst>
          </p:cNvPr>
          <p:cNvSpPr txBox="1"/>
          <p:nvPr/>
        </p:nvSpPr>
        <p:spPr>
          <a:xfrm>
            <a:off x="3745932"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74" name="TextBox 27">
            <a:extLst>
              <a:ext uri="{FF2B5EF4-FFF2-40B4-BE49-F238E27FC236}">
                <a16:creationId xmlns:a16="http://schemas.microsoft.com/office/drawing/2014/main" id="{BF559C09-BA0D-4878-A7CC-3854F7EAC9F0}"/>
              </a:ext>
            </a:extLst>
          </p:cNvPr>
          <p:cNvSpPr txBox="1"/>
          <p:nvPr/>
        </p:nvSpPr>
        <p:spPr>
          <a:xfrm>
            <a:off x="1609899" y="1664621"/>
            <a:ext cx="402739"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75" name="Rectangle 127">
            <a:extLst>
              <a:ext uri="{FF2B5EF4-FFF2-40B4-BE49-F238E27FC236}">
                <a16:creationId xmlns:a16="http://schemas.microsoft.com/office/drawing/2014/main" id="{4A26B776-8B69-43C7-9E5A-A1EE7EB9D2E0}"/>
              </a:ext>
            </a:extLst>
          </p:cNvPr>
          <p:cNvSpPr/>
          <p:nvPr/>
        </p:nvSpPr>
        <p:spPr bwMode="auto">
          <a:xfrm>
            <a:off x="802036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6" name="Rectangle 128">
            <a:extLst>
              <a:ext uri="{FF2B5EF4-FFF2-40B4-BE49-F238E27FC236}">
                <a16:creationId xmlns:a16="http://schemas.microsoft.com/office/drawing/2014/main" id="{4D3D4C27-55E0-41E6-A6D6-65083A3476D1}"/>
              </a:ext>
            </a:extLst>
          </p:cNvPr>
          <p:cNvSpPr/>
          <p:nvPr/>
        </p:nvSpPr>
        <p:spPr bwMode="auto">
          <a:xfrm>
            <a:off x="830405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77" name="Rectangle 129">
            <a:extLst>
              <a:ext uri="{FF2B5EF4-FFF2-40B4-BE49-F238E27FC236}">
                <a16:creationId xmlns:a16="http://schemas.microsoft.com/office/drawing/2014/main" id="{35E47E29-0812-4DC3-AF27-EAF4B82D144F}"/>
              </a:ext>
            </a:extLst>
          </p:cNvPr>
          <p:cNvSpPr/>
          <p:nvPr/>
        </p:nvSpPr>
        <p:spPr bwMode="auto">
          <a:xfrm>
            <a:off x="871721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78" name="Rectangle 127">
            <a:extLst>
              <a:ext uri="{FF2B5EF4-FFF2-40B4-BE49-F238E27FC236}">
                <a16:creationId xmlns:a16="http://schemas.microsoft.com/office/drawing/2014/main" id="{925D06BE-F9BA-4548-9BE1-8020B363EDC3}"/>
              </a:ext>
            </a:extLst>
          </p:cNvPr>
          <p:cNvSpPr/>
          <p:nvPr/>
        </p:nvSpPr>
        <p:spPr bwMode="auto">
          <a:xfrm>
            <a:off x="6946828"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9" name="Rectangle 128">
            <a:extLst>
              <a:ext uri="{FF2B5EF4-FFF2-40B4-BE49-F238E27FC236}">
                <a16:creationId xmlns:a16="http://schemas.microsoft.com/office/drawing/2014/main" id="{72A63F30-F9F9-4AB2-A8E1-F37454A96BEA}"/>
              </a:ext>
            </a:extLst>
          </p:cNvPr>
          <p:cNvSpPr/>
          <p:nvPr/>
        </p:nvSpPr>
        <p:spPr bwMode="auto">
          <a:xfrm>
            <a:off x="7230520"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80" name="Rectangle 129">
            <a:extLst>
              <a:ext uri="{FF2B5EF4-FFF2-40B4-BE49-F238E27FC236}">
                <a16:creationId xmlns:a16="http://schemas.microsoft.com/office/drawing/2014/main" id="{95A71169-150E-49DA-B734-C0A2B3E7317D}"/>
              </a:ext>
            </a:extLst>
          </p:cNvPr>
          <p:cNvSpPr/>
          <p:nvPr/>
        </p:nvSpPr>
        <p:spPr bwMode="auto">
          <a:xfrm>
            <a:off x="7643674"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1" name="Rectangle 127">
            <a:extLst>
              <a:ext uri="{FF2B5EF4-FFF2-40B4-BE49-F238E27FC236}">
                <a16:creationId xmlns:a16="http://schemas.microsoft.com/office/drawing/2014/main" id="{634CFE0F-595B-41A6-917B-F5C3A58BE1F2}"/>
              </a:ext>
            </a:extLst>
          </p:cNvPr>
          <p:cNvSpPr/>
          <p:nvPr/>
        </p:nvSpPr>
        <p:spPr bwMode="auto">
          <a:xfrm>
            <a:off x="588008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2" name="Rectangle 128">
            <a:extLst>
              <a:ext uri="{FF2B5EF4-FFF2-40B4-BE49-F238E27FC236}">
                <a16:creationId xmlns:a16="http://schemas.microsoft.com/office/drawing/2014/main" id="{E769FFAD-C3F7-40D6-9EB2-DB27087E61CF}"/>
              </a:ext>
            </a:extLst>
          </p:cNvPr>
          <p:cNvSpPr/>
          <p:nvPr/>
        </p:nvSpPr>
        <p:spPr bwMode="auto">
          <a:xfrm>
            <a:off x="616377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3" name="Rectangle 129">
            <a:extLst>
              <a:ext uri="{FF2B5EF4-FFF2-40B4-BE49-F238E27FC236}">
                <a16:creationId xmlns:a16="http://schemas.microsoft.com/office/drawing/2014/main" id="{E6F9F406-1050-48D2-919F-0E7B78DE8381}"/>
              </a:ext>
            </a:extLst>
          </p:cNvPr>
          <p:cNvSpPr/>
          <p:nvPr/>
        </p:nvSpPr>
        <p:spPr bwMode="auto">
          <a:xfrm>
            <a:off x="657692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84" name="Rectangle 127">
            <a:extLst>
              <a:ext uri="{FF2B5EF4-FFF2-40B4-BE49-F238E27FC236}">
                <a16:creationId xmlns:a16="http://schemas.microsoft.com/office/drawing/2014/main" id="{BEEB9C1F-8855-4607-8006-DE36719B5FA0}"/>
              </a:ext>
            </a:extLst>
          </p:cNvPr>
          <p:cNvSpPr/>
          <p:nvPr/>
        </p:nvSpPr>
        <p:spPr bwMode="auto">
          <a:xfrm>
            <a:off x="4806545"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5" name="Rectangle 128">
            <a:extLst>
              <a:ext uri="{FF2B5EF4-FFF2-40B4-BE49-F238E27FC236}">
                <a16:creationId xmlns:a16="http://schemas.microsoft.com/office/drawing/2014/main" id="{62A8875A-F744-4802-9A36-F22FE415C6B1}"/>
              </a:ext>
            </a:extLst>
          </p:cNvPr>
          <p:cNvSpPr/>
          <p:nvPr/>
        </p:nvSpPr>
        <p:spPr bwMode="auto">
          <a:xfrm>
            <a:off x="5090237"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6" name="Rectangle 129">
            <a:extLst>
              <a:ext uri="{FF2B5EF4-FFF2-40B4-BE49-F238E27FC236}">
                <a16:creationId xmlns:a16="http://schemas.microsoft.com/office/drawing/2014/main" id="{85E1451B-4149-4BDC-B686-6C6DC15A00CC}"/>
              </a:ext>
            </a:extLst>
          </p:cNvPr>
          <p:cNvSpPr/>
          <p:nvPr/>
        </p:nvSpPr>
        <p:spPr bwMode="auto">
          <a:xfrm>
            <a:off x="5503391"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7" name="Rectangle 127">
            <a:extLst>
              <a:ext uri="{FF2B5EF4-FFF2-40B4-BE49-F238E27FC236}">
                <a16:creationId xmlns:a16="http://schemas.microsoft.com/office/drawing/2014/main" id="{BCCBF38E-B1AC-4352-8CB2-17A0F2A665CF}"/>
              </a:ext>
            </a:extLst>
          </p:cNvPr>
          <p:cNvSpPr/>
          <p:nvPr/>
        </p:nvSpPr>
        <p:spPr bwMode="auto">
          <a:xfrm>
            <a:off x="3760714"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8" name="Rectangle 128">
            <a:extLst>
              <a:ext uri="{FF2B5EF4-FFF2-40B4-BE49-F238E27FC236}">
                <a16:creationId xmlns:a16="http://schemas.microsoft.com/office/drawing/2014/main" id="{5D496454-08E9-4FE6-A423-B0928155A26B}"/>
              </a:ext>
            </a:extLst>
          </p:cNvPr>
          <p:cNvSpPr/>
          <p:nvPr/>
        </p:nvSpPr>
        <p:spPr bwMode="auto">
          <a:xfrm>
            <a:off x="4044406"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89" name="Rectangle 129">
            <a:extLst>
              <a:ext uri="{FF2B5EF4-FFF2-40B4-BE49-F238E27FC236}">
                <a16:creationId xmlns:a16="http://schemas.microsoft.com/office/drawing/2014/main" id="{7B0006ED-B40D-46D4-860D-A11E56969055}"/>
              </a:ext>
            </a:extLst>
          </p:cNvPr>
          <p:cNvSpPr/>
          <p:nvPr/>
        </p:nvSpPr>
        <p:spPr bwMode="auto">
          <a:xfrm>
            <a:off x="4457560"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0" name="Rectangle 127">
            <a:extLst>
              <a:ext uri="{FF2B5EF4-FFF2-40B4-BE49-F238E27FC236}">
                <a16:creationId xmlns:a16="http://schemas.microsoft.com/office/drawing/2014/main" id="{5288E96A-038E-4149-A6C2-60C197F202C6}"/>
              </a:ext>
            </a:extLst>
          </p:cNvPr>
          <p:cNvSpPr/>
          <p:nvPr/>
        </p:nvSpPr>
        <p:spPr bwMode="auto">
          <a:xfrm>
            <a:off x="268717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1" name="Rectangle 128">
            <a:extLst>
              <a:ext uri="{FF2B5EF4-FFF2-40B4-BE49-F238E27FC236}">
                <a16:creationId xmlns:a16="http://schemas.microsoft.com/office/drawing/2014/main" id="{4C6901A5-C9A5-4737-99E8-8CA34A8E5488}"/>
              </a:ext>
            </a:extLst>
          </p:cNvPr>
          <p:cNvSpPr/>
          <p:nvPr/>
        </p:nvSpPr>
        <p:spPr bwMode="auto">
          <a:xfrm>
            <a:off x="297086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92" name="Rectangle 129">
            <a:extLst>
              <a:ext uri="{FF2B5EF4-FFF2-40B4-BE49-F238E27FC236}">
                <a16:creationId xmlns:a16="http://schemas.microsoft.com/office/drawing/2014/main" id="{CF950403-8869-45A4-A572-F830FFB5C5A9}"/>
              </a:ext>
            </a:extLst>
          </p:cNvPr>
          <p:cNvSpPr/>
          <p:nvPr/>
        </p:nvSpPr>
        <p:spPr bwMode="auto">
          <a:xfrm>
            <a:off x="338402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93" name="Rectangle 127">
            <a:extLst>
              <a:ext uri="{FF2B5EF4-FFF2-40B4-BE49-F238E27FC236}">
                <a16:creationId xmlns:a16="http://schemas.microsoft.com/office/drawing/2014/main" id="{E3B7CCD6-B3DA-48FE-9FDC-0626B957C732}"/>
              </a:ext>
            </a:extLst>
          </p:cNvPr>
          <p:cNvSpPr/>
          <p:nvPr/>
        </p:nvSpPr>
        <p:spPr bwMode="auto">
          <a:xfrm>
            <a:off x="1620431"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4" name="Rectangle 128">
            <a:extLst>
              <a:ext uri="{FF2B5EF4-FFF2-40B4-BE49-F238E27FC236}">
                <a16:creationId xmlns:a16="http://schemas.microsoft.com/office/drawing/2014/main" id="{71637B56-20A3-475F-9E94-26BF5AEE5E0B}"/>
              </a:ext>
            </a:extLst>
          </p:cNvPr>
          <p:cNvSpPr/>
          <p:nvPr/>
        </p:nvSpPr>
        <p:spPr bwMode="auto">
          <a:xfrm>
            <a:off x="1904123"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5" name="Rectangle 129">
            <a:extLst>
              <a:ext uri="{FF2B5EF4-FFF2-40B4-BE49-F238E27FC236}">
                <a16:creationId xmlns:a16="http://schemas.microsoft.com/office/drawing/2014/main" id="{1EE3326F-874B-4442-A54D-8F13FB2A532F}"/>
              </a:ext>
            </a:extLst>
          </p:cNvPr>
          <p:cNvSpPr/>
          <p:nvPr/>
        </p:nvSpPr>
        <p:spPr bwMode="auto">
          <a:xfrm>
            <a:off x="2317277"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6" name="Rectangle 127">
            <a:extLst>
              <a:ext uri="{FF2B5EF4-FFF2-40B4-BE49-F238E27FC236}">
                <a16:creationId xmlns:a16="http://schemas.microsoft.com/office/drawing/2014/main" id="{EA1EFB0E-EDB2-479A-B77B-674CF1FD003C}"/>
              </a:ext>
            </a:extLst>
          </p:cNvPr>
          <p:cNvSpPr/>
          <p:nvPr/>
        </p:nvSpPr>
        <p:spPr bwMode="auto">
          <a:xfrm>
            <a:off x="54689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7" name="Rectangle 128">
            <a:extLst>
              <a:ext uri="{FF2B5EF4-FFF2-40B4-BE49-F238E27FC236}">
                <a16:creationId xmlns:a16="http://schemas.microsoft.com/office/drawing/2014/main" id="{E030EDB3-AA23-4D69-8622-5D28D8D70853}"/>
              </a:ext>
            </a:extLst>
          </p:cNvPr>
          <p:cNvSpPr/>
          <p:nvPr/>
        </p:nvSpPr>
        <p:spPr bwMode="auto">
          <a:xfrm>
            <a:off x="83058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8" name="Rectangle 129">
            <a:extLst>
              <a:ext uri="{FF2B5EF4-FFF2-40B4-BE49-F238E27FC236}">
                <a16:creationId xmlns:a16="http://schemas.microsoft.com/office/drawing/2014/main" id="{FF8DE3E9-9E28-4C66-BF9E-7E77775C9972}"/>
              </a:ext>
            </a:extLst>
          </p:cNvPr>
          <p:cNvSpPr/>
          <p:nvPr/>
        </p:nvSpPr>
        <p:spPr bwMode="auto">
          <a:xfrm>
            <a:off x="124373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cxnSp>
        <p:nvCxnSpPr>
          <p:cNvPr id="100" name="直接连接符 99">
            <a:extLst>
              <a:ext uri="{FF2B5EF4-FFF2-40B4-BE49-F238E27FC236}">
                <a16:creationId xmlns:a16="http://schemas.microsoft.com/office/drawing/2014/main" id="{B0F72135-4741-4E51-96DC-3B0F1BF9BC44}"/>
              </a:ext>
            </a:extLst>
          </p:cNvPr>
          <p:cNvCxnSpPr/>
          <p:nvPr/>
        </p:nvCxnSpPr>
        <p:spPr>
          <a:xfrm>
            <a:off x="319957" y="3267800"/>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01" name="TextBox 27">
            <a:extLst>
              <a:ext uri="{FF2B5EF4-FFF2-40B4-BE49-F238E27FC236}">
                <a16:creationId xmlns:a16="http://schemas.microsoft.com/office/drawing/2014/main" id="{82921A7F-87D1-4A19-A46B-EFE0F30816DF}"/>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 name="TextBox 27">
            <a:extLst>
              <a:ext uri="{FF2B5EF4-FFF2-40B4-BE49-F238E27FC236}">
                <a16:creationId xmlns:a16="http://schemas.microsoft.com/office/drawing/2014/main" id="{4A2EB301-79E9-4961-AA5E-2869D06E3ABC}"/>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03" name="Rectangle 159">
            <a:extLst>
              <a:ext uri="{FF2B5EF4-FFF2-40B4-BE49-F238E27FC236}">
                <a16:creationId xmlns:a16="http://schemas.microsoft.com/office/drawing/2014/main" id="{AC44C98F-4C5E-46BF-A220-732D5F87C5DC}"/>
              </a:ext>
            </a:extLst>
          </p:cNvPr>
          <p:cNvSpPr/>
          <p:nvPr/>
        </p:nvSpPr>
        <p:spPr bwMode="auto">
          <a:xfrm>
            <a:off x="7561762" y="2244165"/>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1</a:t>
            </a:r>
          </a:p>
        </p:txBody>
      </p:sp>
      <p:sp>
        <p:nvSpPr>
          <p:cNvPr id="104" name="Rectangle 160">
            <a:extLst>
              <a:ext uri="{FF2B5EF4-FFF2-40B4-BE49-F238E27FC236}">
                <a16:creationId xmlns:a16="http://schemas.microsoft.com/office/drawing/2014/main" id="{54F71492-06DD-4DFC-9B45-FFB7F13EFB19}"/>
              </a:ext>
            </a:extLst>
          </p:cNvPr>
          <p:cNvSpPr/>
          <p:nvPr/>
        </p:nvSpPr>
        <p:spPr bwMode="auto">
          <a:xfrm>
            <a:off x="8288794" y="2239870"/>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0</a:t>
            </a:r>
          </a:p>
        </p:txBody>
      </p:sp>
      <p:sp>
        <p:nvSpPr>
          <p:cNvPr id="108" name="Rectangle 159">
            <a:extLst>
              <a:ext uri="{FF2B5EF4-FFF2-40B4-BE49-F238E27FC236}">
                <a16:creationId xmlns:a16="http://schemas.microsoft.com/office/drawing/2014/main" id="{A8CED0F3-7E0E-4E0B-9F47-562E234F890C}"/>
              </a:ext>
            </a:extLst>
          </p:cNvPr>
          <p:cNvSpPr/>
          <p:nvPr/>
        </p:nvSpPr>
        <p:spPr bwMode="auto">
          <a:xfrm>
            <a:off x="79649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[0]</a:t>
            </a:r>
            <a:endParaRPr lang="en-US" altLang="zh-CN" sz="1600" dirty="0">
              <a:latin typeface="Times New Roman" panose="02020603050405020304" pitchFamily="18" charset="0"/>
              <a:cs typeface="Times New Roman" panose="02020603050405020304" pitchFamily="18" charset="0"/>
            </a:endParaRPr>
          </a:p>
        </p:txBody>
      </p:sp>
      <p:sp>
        <p:nvSpPr>
          <p:cNvPr id="111" name="Rectangle 158">
            <a:extLst>
              <a:ext uri="{FF2B5EF4-FFF2-40B4-BE49-F238E27FC236}">
                <a16:creationId xmlns:a16="http://schemas.microsoft.com/office/drawing/2014/main" id="{94B915AC-E250-49BA-80D8-C574B1D8C319}"/>
              </a:ext>
            </a:extLst>
          </p:cNvPr>
          <p:cNvSpPr/>
          <p:nvPr/>
        </p:nvSpPr>
        <p:spPr bwMode="auto">
          <a:xfrm>
            <a:off x="478623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2" name="Rectangle 159">
            <a:extLst>
              <a:ext uri="{FF2B5EF4-FFF2-40B4-BE49-F238E27FC236}">
                <a16:creationId xmlns:a16="http://schemas.microsoft.com/office/drawing/2014/main" id="{562EFB4A-0437-4F07-8D09-17C4D1B7B506}"/>
              </a:ext>
            </a:extLst>
          </p:cNvPr>
          <p:cNvSpPr/>
          <p:nvPr/>
        </p:nvSpPr>
        <p:spPr bwMode="auto">
          <a:xfrm>
            <a:off x="48062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3" name="Rectangle 163">
            <a:extLst>
              <a:ext uri="{FF2B5EF4-FFF2-40B4-BE49-F238E27FC236}">
                <a16:creationId xmlns:a16="http://schemas.microsoft.com/office/drawing/2014/main" id="{7252439E-527E-42A8-8F7D-2A73CDCF5E20}"/>
              </a:ext>
            </a:extLst>
          </p:cNvPr>
          <p:cNvSpPr/>
          <p:nvPr/>
        </p:nvSpPr>
        <p:spPr bwMode="auto">
          <a:xfrm>
            <a:off x="508605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4" name="Rectangle 164">
            <a:extLst>
              <a:ext uri="{FF2B5EF4-FFF2-40B4-BE49-F238E27FC236}">
                <a16:creationId xmlns:a16="http://schemas.microsoft.com/office/drawing/2014/main" id="{761143C0-0F99-4C60-8828-144EC0B25717}"/>
              </a:ext>
            </a:extLst>
          </p:cNvPr>
          <p:cNvSpPr/>
          <p:nvPr/>
        </p:nvSpPr>
        <p:spPr bwMode="auto">
          <a:xfrm>
            <a:off x="483635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5" name="Rectangle 159">
            <a:extLst>
              <a:ext uri="{FF2B5EF4-FFF2-40B4-BE49-F238E27FC236}">
                <a16:creationId xmlns:a16="http://schemas.microsoft.com/office/drawing/2014/main" id="{250707D7-5D41-4330-A77A-B5E51F4BC6E2}"/>
              </a:ext>
            </a:extLst>
          </p:cNvPr>
          <p:cNvSpPr/>
          <p:nvPr/>
        </p:nvSpPr>
        <p:spPr bwMode="auto">
          <a:xfrm>
            <a:off x="541818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1</a:t>
            </a:r>
          </a:p>
        </p:txBody>
      </p:sp>
      <p:sp>
        <p:nvSpPr>
          <p:cNvPr id="116" name="Rectangle 160">
            <a:extLst>
              <a:ext uri="{FF2B5EF4-FFF2-40B4-BE49-F238E27FC236}">
                <a16:creationId xmlns:a16="http://schemas.microsoft.com/office/drawing/2014/main" id="{1A3CEB8F-A6FB-48AD-982D-A2D156035721}"/>
              </a:ext>
            </a:extLst>
          </p:cNvPr>
          <p:cNvSpPr/>
          <p:nvPr/>
        </p:nvSpPr>
        <p:spPr bwMode="auto">
          <a:xfrm>
            <a:off x="614521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0</a:t>
            </a:r>
          </a:p>
        </p:txBody>
      </p:sp>
      <p:sp>
        <p:nvSpPr>
          <p:cNvPr id="117" name="Rectangle 159">
            <a:extLst>
              <a:ext uri="{FF2B5EF4-FFF2-40B4-BE49-F238E27FC236}">
                <a16:creationId xmlns:a16="http://schemas.microsoft.com/office/drawing/2014/main" id="{5AC3B735-C306-4CC0-8211-9AB01D0FC767}"/>
              </a:ext>
            </a:extLst>
          </p:cNvPr>
          <p:cNvSpPr/>
          <p:nvPr/>
        </p:nvSpPr>
        <p:spPr bwMode="auto">
          <a:xfrm>
            <a:off x="58214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8" name="Rectangle 158">
            <a:extLst>
              <a:ext uri="{FF2B5EF4-FFF2-40B4-BE49-F238E27FC236}">
                <a16:creationId xmlns:a16="http://schemas.microsoft.com/office/drawing/2014/main" id="{693A1C4E-9857-449E-BB67-4BA3C435273B}"/>
              </a:ext>
            </a:extLst>
          </p:cNvPr>
          <p:cNvSpPr/>
          <p:nvPr/>
        </p:nvSpPr>
        <p:spPr bwMode="auto">
          <a:xfrm>
            <a:off x="265905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9" name="Rectangle 159">
            <a:extLst>
              <a:ext uri="{FF2B5EF4-FFF2-40B4-BE49-F238E27FC236}">
                <a16:creationId xmlns:a16="http://schemas.microsoft.com/office/drawing/2014/main" id="{6A587D1A-A0FC-4E8F-A401-6FB89F235FF0}"/>
              </a:ext>
            </a:extLst>
          </p:cNvPr>
          <p:cNvSpPr/>
          <p:nvPr/>
        </p:nvSpPr>
        <p:spPr bwMode="auto">
          <a:xfrm>
            <a:off x="26790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0" name="Rectangle 163">
            <a:extLst>
              <a:ext uri="{FF2B5EF4-FFF2-40B4-BE49-F238E27FC236}">
                <a16:creationId xmlns:a16="http://schemas.microsoft.com/office/drawing/2014/main" id="{15AD78C4-6BD3-40C2-A214-93A478915915}"/>
              </a:ext>
            </a:extLst>
          </p:cNvPr>
          <p:cNvSpPr/>
          <p:nvPr/>
        </p:nvSpPr>
        <p:spPr bwMode="auto">
          <a:xfrm>
            <a:off x="295887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1" name="Rectangle 164">
            <a:extLst>
              <a:ext uri="{FF2B5EF4-FFF2-40B4-BE49-F238E27FC236}">
                <a16:creationId xmlns:a16="http://schemas.microsoft.com/office/drawing/2014/main" id="{826BC641-CB73-4715-BCF6-667854C0FF9E}"/>
              </a:ext>
            </a:extLst>
          </p:cNvPr>
          <p:cNvSpPr/>
          <p:nvPr/>
        </p:nvSpPr>
        <p:spPr bwMode="auto">
          <a:xfrm>
            <a:off x="270917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2" name="Rectangle 159">
            <a:extLst>
              <a:ext uri="{FF2B5EF4-FFF2-40B4-BE49-F238E27FC236}">
                <a16:creationId xmlns:a16="http://schemas.microsoft.com/office/drawing/2014/main" id="{72BEB78C-8B2B-45FE-AB9B-7D9B45DF404B}"/>
              </a:ext>
            </a:extLst>
          </p:cNvPr>
          <p:cNvSpPr/>
          <p:nvPr/>
        </p:nvSpPr>
        <p:spPr bwMode="auto">
          <a:xfrm>
            <a:off x="329100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1</a:t>
            </a:r>
          </a:p>
        </p:txBody>
      </p:sp>
      <p:sp>
        <p:nvSpPr>
          <p:cNvPr id="123" name="Rectangle 160">
            <a:extLst>
              <a:ext uri="{FF2B5EF4-FFF2-40B4-BE49-F238E27FC236}">
                <a16:creationId xmlns:a16="http://schemas.microsoft.com/office/drawing/2014/main" id="{B1F62035-C654-439E-9BC2-966B991BAC21}"/>
              </a:ext>
            </a:extLst>
          </p:cNvPr>
          <p:cNvSpPr/>
          <p:nvPr/>
        </p:nvSpPr>
        <p:spPr bwMode="auto">
          <a:xfrm>
            <a:off x="401803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0</a:t>
            </a:r>
          </a:p>
        </p:txBody>
      </p:sp>
      <p:sp>
        <p:nvSpPr>
          <p:cNvPr id="124" name="Rectangle 159">
            <a:extLst>
              <a:ext uri="{FF2B5EF4-FFF2-40B4-BE49-F238E27FC236}">
                <a16:creationId xmlns:a16="http://schemas.microsoft.com/office/drawing/2014/main" id="{56FECAED-C587-4BB8-9DDD-E246D1FA3B55}"/>
              </a:ext>
            </a:extLst>
          </p:cNvPr>
          <p:cNvSpPr/>
          <p:nvPr/>
        </p:nvSpPr>
        <p:spPr bwMode="auto">
          <a:xfrm>
            <a:off x="36942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5" name="Rectangle 158">
            <a:extLst>
              <a:ext uri="{FF2B5EF4-FFF2-40B4-BE49-F238E27FC236}">
                <a16:creationId xmlns:a16="http://schemas.microsoft.com/office/drawing/2014/main" id="{4023F35D-87F5-4EE4-80D9-17113543BAA4}"/>
              </a:ext>
            </a:extLst>
          </p:cNvPr>
          <p:cNvSpPr/>
          <p:nvPr/>
        </p:nvSpPr>
        <p:spPr bwMode="auto">
          <a:xfrm>
            <a:off x="526055"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26" name="Rectangle 159">
            <a:extLst>
              <a:ext uri="{FF2B5EF4-FFF2-40B4-BE49-F238E27FC236}">
                <a16:creationId xmlns:a16="http://schemas.microsoft.com/office/drawing/2014/main" id="{A1E17576-03FA-4D95-B168-C57A3A44F538}"/>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7" name="Rectangle 163">
            <a:extLst>
              <a:ext uri="{FF2B5EF4-FFF2-40B4-BE49-F238E27FC236}">
                <a16:creationId xmlns:a16="http://schemas.microsoft.com/office/drawing/2014/main" id="{99ADF405-402B-4290-B054-33DE85073B00}"/>
              </a:ext>
            </a:extLst>
          </p:cNvPr>
          <p:cNvSpPr/>
          <p:nvPr/>
        </p:nvSpPr>
        <p:spPr bwMode="auto">
          <a:xfrm>
            <a:off x="82587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8" name="Rectangle 164">
            <a:extLst>
              <a:ext uri="{FF2B5EF4-FFF2-40B4-BE49-F238E27FC236}">
                <a16:creationId xmlns:a16="http://schemas.microsoft.com/office/drawing/2014/main" id="{A0BF860E-3534-4E51-9861-925F0B3DC191}"/>
              </a:ext>
            </a:extLst>
          </p:cNvPr>
          <p:cNvSpPr/>
          <p:nvPr/>
        </p:nvSpPr>
        <p:spPr bwMode="auto">
          <a:xfrm>
            <a:off x="576178"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9" name="Rectangle 159">
            <a:extLst>
              <a:ext uri="{FF2B5EF4-FFF2-40B4-BE49-F238E27FC236}">
                <a16:creationId xmlns:a16="http://schemas.microsoft.com/office/drawing/2014/main" id="{B2572164-818D-460A-8BA0-D85C85E1AA9E}"/>
              </a:ext>
            </a:extLst>
          </p:cNvPr>
          <p:cNvSpPr/>
          <p:nvPr/>
        </p:nvSpPr>
        <p:spPr bwMode="auto">
          <a:xfrm>
            <a:off x="1158006"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1</a:t>
            </a:r>
          </a:p>
        </p:txBody>
      </p:sp>
      <p:sp>
        <p:nvSpPr>
          <p:cNvPr id="130" name="Rectangle 160">
            <a:extLst>
              <a:ext uri="{FF2B5EF4-FFF2-40B4-BE49-F238E27FC236}">
                <a16:creationId xmlns:a16="http://schemas.microsoft.com/office/drawing/2014/main" id="{3120A20C-2259-4035-9716-ED93D3DDC40A}"/>
              </a:ext>
            </a:extLst>
          </p:cNvPr>
          <p:cNvSpPr/>
          <p:nvPr/>
        </p:nvSpPr>
        <p:spPr bwMode="auto">
          <a:xfrm>
            <a:off x="1885038"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0</a:t>
            </a:r>
          </a:p>
        </p:txBody>
      </p:sp>
      <p:sp>
        <p:nvSpPr>
          <p:cNvPr id="131" name="Rectangle 159">
            <a:extLst>
              <a:ext uri="{FF2B5EF4-FFF2-40B4-BE49-F238E27FC236}">
                <a16:creationId xmlns:a16="http://schemas.microsoft.com/office/drawing/2014/main" id="{EFED675D-D45F-4330-98D7-E59A24F06763}"/>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34" name="Rectangle 159">
            <a:extLst>
              <a:ext uri="{FF2B5EF4-FFF2-40B4-BE49-F238E27FC236}">
                <a16:creationId xmlns:a16="http://schemas.microsoft.com/office/drawing/2014/main" id="{CE9E1332-FC9B-4834-B4E7-232659E82278}"/>
              </a:ext>
            </a:extLst>
          </p:cNvPr>
          <p:cNvSpPr/>
          <p:nvPr/>
        </p:nvSpPr>
        <p:spPr bwMode="auto">
          <a:xfrm>
            <a:off x="69497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a:t>
            </a:r>
          </a:p>
        </p:txBody>
      </p:sp>
      <p:sp>
        <p:nvSpPr>
          <p:cNvPr id="135" name="Rectangle 159">
            <a:extLst>
              <a:ext uri="{FF2B5EF4-FFF2-40B4-BE49-F238E27FC236}">
                <a16:creationId xmlns:a16="http://schemas.microsoft.com/office/drawing/2014/main" id="{4039FA9F-4E42-49E3-9484-EDF2E1847780}"/>
              </a:ext>
            </a:extLst>
          </p:cNvPr>
          <p:cNvSpPr/>
          <p:nvPr/>
        </p:nvSpPr>
        <p:spPr bwMode="auto">
          <a:xfrm>
            <a:off x="79649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[0]</a:t>
            </a:r>
            <a:endParaRPr lang="en-US" sz="1600" dirty="0">
              <a:latin typeface="Times New Roman" panose="02020603050405020304" pitchFamily="18" charset="0"/>
              <a:cs typeface="Times New Roman" panose="02020603050405020304" pitchFamily="18" charset="0"/>
            </a:endParaRPr>
          </a:p>
        </p:txBody>
      </p:sp>
      <p:sp>
        <p:nvSpPr>
          <p:cNvPr id="136" name="Rectangle 159">
            <a:extLst>
              <a:ext uri="{FF2B5EF4-FFF2-40B4-BE49-F238E27FC236}">
                <a16:creationId xmlns:a16="http://schemas.microsoft.com/office/drawing/2014/main" id="{AF2B0140-2BD8-497A-BAED-38E553E64E6A}"/>
              </a:ext>
            </a:extLst>
          </p:cNvPr>
          <p:cNvSpPr/>
          <p:nvPr/>
        </p:nvSpPr>
        <p:spPr bwMode="auto">
          <a:xfrm>
            <a:off x="48062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[3]</a:t>
            </a:r>
          </a:p>
        </p:txBody>
      </p:sp>
      <p:sp>
        <p:nvSpPr>
          <p:cNvPr id="137" name="Rectangle 159">
            <a:extLst>
              <a:ext uri="{FF2B5EF4-FFF2-40B4-BE49-F238E27FC236}">
                <a16:creationId xmlns:a16="http://schemas.microsoft.com/office/drawing/2014/main" id="{4236EA9D-5BFF-44D3-9F28-1A0CC1959688}"/>
              </a:ext>
            </a:extLst>
          </p:cNvPr>
          <p:cNvSpPr/>
          <p:nvPr/>
        </p:nvSpPr>
        <p:spPr bwMode="auto">
          <a:xfrm>
            <a:off x="58214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[2]</a:t>
            </a:r>
          </a:p>
        </p:txBody>
      </p:sp>
      <p:sp>
        <p:nvSpPr>
          <p:cNvPr id="138" name="Rectangle 159">
            <a:extLst>
              <a:ext uri="{FF2B5EF4-FFF2-40B4-BE49-F238E27FC236}">
                <a16:creationId xmlns:a16="http://schemas.microsoft.com/office/drawing/2014/main" id="{E0F3C2CD-C5BA-4B8B-89A9-F8AA3E573808}"/>
              </a:ext>
            </a:extLst>
          </p:cNvPr>
          <p:cNvSpPr/>
          <p:nvPr/>
        </p:nvSpPr>
        <p:spPr bwMode="auto">
          <a:xfrm>
            <a:off x="26790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[5]</a:t>
            </a:r>
          </a:p>
        </p:txBody>
      </p:sp>
      <p:sp>
        <p:nvSpPr>
          <p:cNvPr id="139" name="Rectangle 159">
            <a:extLst>
              <a:ext uri="{FF2B5EF4-FFF2-40B4-BE49-F238E27FC236}">
                <a16:creationId xmlns:a16="http://schemas.microsoft.com/office/drawing/2014/main" id="{C8D91034-FF2D-49B3-9CCF-7A7AB77F6F11}"/>
              </a:ext>
            </a:extLst>
          </p:cNvPr>
          <p:cNvSpPr/>
          <p:nvPr/>
        </p:nvSpPr>
        <p:spPr bwMode="auto">
          <a:xfrm>
            <a:off x="36942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[4]</a:t>
            </a:r>
          </a:p>
        </p:txBody>
      </p:sp>
      <p:sp>
        <p:nvSpPr>
          <p:cNvPr id="140" name="Rectangle 159">
            <a:extLst>
              <a:ext uri="{FF2B5EF4-FFF2-40B4-BE49-F238E27FC236}">
                <a16:creationId xmlns:a16="http://schemas.microsoft.com/office/drawing/2014/main" id="{1BA46390-A114-40AC-B696-61ED439FDD3F}"/>
              </a:ext>
            </a:extLst>
          </p:cNvPr>
          <p:cNvSpPr/>
          <p:nvPr/>
        </p:nvSpPr>
        <p:spPr bwMode="auto">
          <a:xfrm>
            <a:off x="5460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[7]</a:t>
            </a:r>
          </a:p>
        </p:txBody>
      </p:sp>
      <p:sp>
        <p:nvSpPr>
          <p:cNvPr id="141" name="Rectangle 159">
            <a:extLst>
              <a:ext uri="{FF2B5EF4-FFF2-40B4-BE49-F238E27FC236}">
                <a16:creationId xmlns:a16="http://schemas.microsoft.com/office/drawing/2014/main" id="{EA1A7003-F976-4114-A52D-346C3E8F0D56}"/>
              </a:ext>
            </a:extLst>
          </p:cNvPr>
          <p:cNvSpPr/>
          <p:nvPr/>
        </p:nvSpPr>
        <p:spPr bwMode="auto">
          <a:xfrm>
            <a:off x="15612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[6]</a:t>
            </a:r>
          </a:p>
        </p:txBody>
      </p:sp>
      <p:sp>
        <p:nvSpPr>
          <p:cNvPr id="142" name="Rectangle 159">
            <a:extLst>
              <a:ext uri="{FF2B5EF4-FFF2-40B4-BE49-F238E27FC236}">
                <a16:creationId xmlns:a16="http://schemas.microsoft.com/office/drawing/2014/main" id="{5087EFB5-B666-4C1A-A362-3799879EAC5B}"/>
              </a:ext>
            </a:extLst>
          </p:cNvPr>
          <p:cNvSpPr/>
          <p:nvPr/>
        </p:nvSpPr>
        <p:spPr bwMode="auto">
          <a:xfrm>
            <a:off x="69521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[9]</a:t>
            </a:r>
          </a:p>
        </p:txBody>
      </p:sp>
      <p:sp>
        <p:nvSpPr>
          <p:cNvPr id="143" name="Rectangle 159">
            <a:extLst>
              <a:ext uri="{FF2B5EF4-FFF2-40B4-BE49-F238E27FC236}">
                <a16:creationId xmlns:a16="http://schemas.microsoft.com/office/drawing/2014/main" id="{2E76F7BA-0E60-4C65-BD3F-43ECE839FD50}"/>
              </a:ext>
            </a:extLst>
          </p:cNvPr>
          <p:cNvSpPr/>
          <p:nvPr/>
        </p:nvSpPr>
        <p:spPr bwMode="auto">
          <a:xfrm>
            <a:off x="79673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[8]</a:t>
            </a:r>
          </a:p>
        </p:txBody>
      </p:sp>
      <p:sp>
        <p:nvSpPr>
          <p:cNvPr id="144" name="Rectangle 159">
            <a:extLst>
              <a:ext uri="{FF2B5EF4-FFF2-40B4-BE49-F238E27FC236}">
                <a16:creationId xmlns:a16="http://schemas.microsoft.com/office/drawing/2014/main" id="{BB87DA40-C131-4A28-95E2-00AC3B08778D}"/>
              </a:ext>
            </a:extLst>
          </p:cNvPr>
          <p:cNvSpPr/>
          <p:nvPr/>
        </p:nvSpPr>
        <p:spPr bwMode="auto">
          <a:xfrm>
            <a:off x="48085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[11]</a:t>
            </a:r>
          </a:p>
        </p:txBody>
      </p:sp>
      <p:sp>
        <p:nvSpPr>
          <p:cNvPr id="145" name="Rectangle 159">
            <a:extLst>
              <a:ext uri="{FF2B5EF4-FFF2-40B4-BE49-F238E27FC236}">
                <a16:creationId xmlns:a16="http://schemas.microsoft.com/office/drawing/2014/main" id="{8EE4987A-0714-4ADD-85DF-88FFB0000120}"/>
              </a:ext>
            </a:extLst>
          </p:cNvPr>
          <p:cNvSpPr/>
          <p:nvPr/>
        </p:nvSpPr>
        <p:spPr bwMode="auto">
          <a:xfrm>
            <a:off x="58237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[10]</a:t>
            </a:r>
          </a:p>
        </p:txBody>
      </p:sp>
      <p:sp>
        <p:nvSpPr>
          <p:cNvPr id="146" name="Rectangle 159">
            <a:extLst>
              <a:ext uri="{FF2B5EF4-FFF2-40B4-BE49-F238E27FC236}">
                <a16:creationId xmlns:a16="http://schemas.microsoft.com/office/drawing/2014/main" id="{E7D16B76-685A-4C5A-B1D2-453D6520FF0B}"/>
              </a:ext>
            </a:extLst>
          </p:cNvPr>
          <p:cNvSpPr/>
          <p:nvPr/>
        </p:nvSpPr>
        <p:spPr bwMode="auto">
          <a:xfrm>
            <a:off x="26813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[13]</a:t>
            </a:r>
          </a:p>
        </p:txBody>
      </p:sp>
      <p:sp>
        <p:nvSpPr>
          <p:cNvPr id="147" name="Rectangle 159">
            <a:extLst>
              <a:ext uri="{FF2B5EF4-FFF2-40B4-BE49-F238E27FC236}">
                <a16:creationId xmlns:a16="http://schemas.microsoft.com/office/drawing/2014/main" id="{F9F69849-6139-41D8-BE95-C5A360BE2489}"/>
              </a:ext>
            </a:extLst>
          </p:cNvPr>
          <p:cNvSpPr/>
          <p:nvPr/>
        </p:nvSpPr>
        <p:spPr bwMode="auto">
          <a:xfrm>
            <a:off x="36965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[12]</a:t>
            </a:r>
          </a:p>
        </p:txBody>
      </p:sp>
      <p:sp>
        <p:nvSpPr>
          <p:cNvPr id="148" name="Rectangle 159">
            <a:extLst>
              <a:ext uri="{FF2B5EF4-FFF2-40B4-BE49-F238E27FC236}">
                <a16:creationId xmlns:a16="http://schemas.microsoft.com/office/drawing/2014/main" id="{70EBDF84-BE5E-45F4-B527-F032E41B653A}"/>
              </a:ext>
            </a:extLst>
          </p:cNvPr>
          <p:cNvSpPr/>
          <p:nvPr/>
        </p:nvSpPr>
        <p:spPr bwMode="auto">
          <a:xfrm>
            <a:off x="5483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[15]</a:t>
            </a:r>
          </a:p>
        </p:txBody>
      </p:sp>
      <p:sp>
        <p:nvSpPr>
          <p:cNvPr id="149" name="Rectangle 159">
            <a:extLst>
              <a:ext uri="{FF2B5EF4-FFF2-40B4-BE49-F238E27FC236}">
                <a16:creationId xmlns:a16="http://schemas.microsoft.com/office/drawing/2014/main" id="{8728EF9F-82BB-49DF-8DFF-1043F2142ED5}"/>
              </a:ext>
            </a:extLst>
          </p:cNvPr>
          <p:cNvSpPr/>
          <p:nvPr/>
        </p:nvSpPr>
        <p:spPr bwMode="auto">
          <a:xfrm>
            <a:off x="15635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[14]</a:t>
            </a:r>
          </a:p>
        </p:txBody>
      </p:sp>
      <p:sp>
        <p:nvSpPr>
          <p:cNvPr id="150" name="矩形 149">
            <a:extLst>
              <a:ext uri="{FF2B5EF4-FFF2-40B4-BE49-F238E27FC236}">
                <a16:creationId xmlns:a16="http://schemas.microsoft.com/office/drawing/2014/main" id="{5C332DD3-9A7C-4FDE-A573-7AFE1875FD02}"/>
              </a:ext>
            </a:extLst>
          </p:cNvPr>
          <p:cNvSpPr/>
          <p:nvPr/>
        </p:nvSpPr>
        <p:spPr>
          <a:xfrm>
            <a:off x="766759" y="840386"/>
            <a:ext cx="1923925" cy="400110"/>
          </a:xfrm>
          <a:prstGeom prst="rect">
            <a:avLst/>
          </a:prstGeom>
        </p:spPr>
        <p:txBody>
          <a:bodyPr wrap="none">
            <a:spAutoFit/>
          </a:bodyPr>
          <a:lstStyle/>
          <a:p>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读地址</a:t>
            </a:r>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13</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的字</a:t>
            </a:r>
          </a:p>
        </p:txBody>
      </p:sp>
      <p:sp>
        <p:nvSpPr>
          <p:cNvPr id="106" name="矩形 105">
            <a:extLst>
              <a:ext uri="{FF2B5EF4-FFF2-40B4-BE49-F238E27FC236}">
                <a16:creationId xmlns:a16="http://schemas.microsoft.com/office/drawing/2014/main" id="{FEDF0243-5F30-4635-AA0B-E660FCB208B3}"/>
              </a:ext>
            </a:extLst>
          </p:cNvPr>
          <p:cNvSpPr/>
          <p:nvPr/>
        </p:nvSpPr>
        <p:spPr>
          <a:xfrm>
            <a:off x="2679202" y="4947234"/>
            <a:ext cx="2026152" cy="313065"/>
          </a:xfrm>
          <a:prstGeom prst="rect">
            <a:avLst/>
          </a:prstGeom>
          <a:noFill/>
          <a:ln>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7" name="直接箭头连接符 106">
            <a:extLst>
              <a:ext uri="{FF2B5EF4-FFF2-40B4-BE49-F238E27FC236}">
                <a16:creationId xmlns:a16="http://schemas.microsoft.com/office/drawing/2014/main" id="{E879E837-2B14-4E49-87C7-A4C11390019A}"/>
              </a:ext>
            </a:extLst>
          </p:cNvPr>
          <p:cNvCxnSpPr>
            <a:cxnSpLocks/>
            <a:stCxn id="106" idx="0"/>
            <a:endCxn id="118" idx="2"/>
          </p:cNvCxnSpPr>
          <p:nvPr/>
        </p:nvCxnSpPr>
        <p:spPr>
          <a:xfrm flipV="1">
            <a:off x="3692278" y="2996047"/>
            <a:ext cx="3239" cy="195118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929904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wheel(1)">
                                      <p:cBhvr>
                                        <p:cTn id="7" dur="2000"/>
                                        <p:tgtEl>
                                          <p:spTgt spid="106"/>
                                        </p:tgtEl>
                                      </p:cBhvr>
                                    </p:animEffect>
                                  </p:childTnLst>
                                </p:cTn>
                              </p:par>
                            </p:childTnLst>
                          </p:cTn>
                        </p:par>
                        <p:par>
                          <p:cTn id="8" fill="hold">
                            <p:stCondLst>
                              <p:cond delay="2000"/>
                            </p:stCondLst>
                            <p:childTnLst>
                              <p:par>
                                <p:cTn id="9" presetID="22" presetClass="entr" presetSubtype="4" fill="hold" nodeType="afterEffect">
                                  <p:stCondLst>
                                    <p:cond delay="0"/>
                                  </p:stCondLst>
                                  <p:childTnLst>
                                    <p:set>
                                      <p:cBhvr>
                                        <p:cTn id="10" dur="1" fill="hold">
                                          <p:stCondLst>
                                            <p:cond delay="0"/>
                                          </p:stCondLst>
                                        </p:cTn>
                                        <p:tgtEl>
                                          <p:spTgt spid="107"/>
                                        </p:tgtEl>
                                        <p:attrNameLst>
                                          <p:attrName>style.visibility</p:attrName>
                                        </p:attrNameLst>
                                      </p:cBhvr>
                                      <p:to>
                                        <p:strVal val="visible"/>
                                      </p:to>
                                    </p:set>
                                    <p:animEffect transition="in" filter="wipe(down)">
                                      <p:cBhvr>
                                        <p:cTn id="11"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A2CED-A322-4FCC-9714-2B1442AF6BEB}"/>
              </a:ext>
            </a:extLst>
          </p:cNvPr>
          <p:cNvSpPr>
            <a:spLocks noGrp="1"/>
          </p:cNvSpPr>
          <p:nvPr>
            <p:ph type="title"/>
          </p:nvPr>
        </p:nvSpPr>
        <p:spPr>
          <a:xfrm>
            <a:off x="51581" y="189902"/>
            <a:ext cx="7592093" cy="762000"/>
          </a:xfrm>
        </p:spPr>
        <p:txBody>
          <a:bodyPr>
            <a:normAutofit/>
          </a:bodyPr>
          <a:lstStyle/>
          <a:p>
            <a:r>
              <a:rPr lang="en-US" altLang="zh-CN" dirty="0"/>
              <a:t>Cache</a:t>
            </a:r>
            <a:r>
              <a:rPr lang="zh-CN" altLang="en-US" dirty="0"/>
              <a:t>缓存示例</a:t>
            </a:r>
          </a:p>
        </p:txBody>
      </p:sp>
      <p:sp>
        <p:nvSpPr>
          <p:cNvPr id="20" name="Rectangle 158">
            <a:extLst>
              <a:ext uri="{FF2B5EF4-FFF2-40B4-BE49-F238E27FC236}">
                <a16:creationId xmlns:a16="http://schemas.microsoft.com/office/drawing/2014/main" id="{F4E401E8-9FEB-41CA-8F1F-FEC8F4B122B8}"/>
              </a:ext>
            </a:extLst>
          </p:cNvPr>
          <p:cNvSpPr/>
          <p:nvPr/>
        </p:nvSpPr>
        <p:spPr bwMode="auto">
          <a:xfrm>
            <a:off x="6929811" y="2165696"/>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21" name="Rectangle 159">
            <a:extLst>
              <a:ext uri="{FF2B5EF4-FFF2-40B4-BE49-F238E27FC236}">
                <a16:creationId xmlns:a16="http://schemas.microsoft.com/office/drawing/2014/main" id="{017D1461-564D-433E-8734-6D26894314F4}"/>
              </a:ext>
            </a:extLst>
          </p:cNvPr>
          <p:cNvSpPr/>
          <p:nvPr/>
        </p:nvSpPr>
        <p:spPr bwMode="auto">
          <a:xfrm>
            <a:off x="69497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a:t>
            </a:r>
            <a:endParaRPr lang="en-US" altLang="zh-CN" sz="1600" dirty="0">
              <a:latin typeface="Times New Roman" panose="02020603050405020304" pitchFamily="18" charset="0"/>
              <a:cs typeface="Times New Roman" panose="02020603050405020304" pitchFamily="18" charset="0"/>
            </a:endParaRPr>
          </a:p>
        </p:txBody>
      </p:sp>
      <p:sp>
        <p:nvSpPr>
          <p:cNvPr id="23" name="Rectangle 163">
            <a:extLst>
              <a:ext uri="{FF2B5EF4-FFF2-40B4-BE49-F238E27FC236}">
                <a16:creationId xmlns:a16="http://schemas.microsoft.com/office/drawing/2014/main" id="{0150872E-1A2B-4576-B678-A8EAB183F9CC}"/>
              </a:ext>
            </a:extLst>
          </p:cNvPr>
          <p:cNvSpPr/>
          <p:nvPr/>
        </p:nvSpPr>
        <p:spPr bwMode="auto">
          <a:xfrm>
            <a:off x="7229629" y="2250041"/>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4" name="Rectangle 164">
            <a:extLst>
              <a:ext uri="{FF2B5EF4-FFF2-40B4-BE49-F238E27FC236}">
                <a16:creationId xmlns:a16="http://schemas.microsoft.com/office/drawing/2014/main" id="{042663CE-73DD-4A7E-8D09-DF258909F0E6}"/>
              </a:ext>
            </a:extLst>
          </p:cNvPr>
          <p:cNvSpPr/>
          <p:nvPr/>
        </p:nvSpPr>
        <p:spPr bwMode="auto">
          <a:xfrm>
            <a:off x="6979934" y="2250041"/>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5" name="TextBox 27">
            <a:extLst>
              <a:ext uri="{FF2B5EF4-FFF2-40B4-BE49-F238E27FC236}">
                <a16:creationId xmlns:a16="http://schemas.microsoft.com/office/drawing/2014/main" id="{7C2F0EB0-9CA1-417B-89CF-1CD633CEEA10}"/>
              </a:ext>
            </a:extLst>
          </p:cNvPr>
          <p:cNvSpPr txBox="1"/>
          <p:nvPr/>
        </p:nvSpPr>
        <p:spPr>
          <a:xfrm>
            <a:off x="8003804"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29" name="Rectangle 127">
            <a:extLst>
              <a:ext uri="{FF2B5EF4-FFF2-40B4-BE49-F238E27FC236}">
                <a16:creationId xmlns:a16="http://schemas.microsoft.com/office/drawing/2014/main" id="{7E7CFC8B-E919-4F98-92D2-DBF4B2F2E45C}"/>
              </a:ext>
            </a:extLst>
          </p:cNvPr>
          <p:cNvSpPr/>
          <p:nvPr/>
        </p:nvSpPr>
        <p:spPr bwMode="auto">
          <a:xfrm>
            <a:off x="803921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0" name="Rectangle 128">
            <a:extLst>
              <a:ext uri="{FF2B5EF4-FFF2-40B4-BE49-F238E27FC236}">
                <a16:creationId xmlns:a16="http://schemas.microsoft.com/office/drawing/2014/main" id="{A642CED3-98ED-433E-AFFF-D42999C86C70}"/>
              </a:ext>
            </a:extLst>
          </p:cNvPr>
          <p:cNvSpPr/>
          <p:nvPr/>
        </p:nvSpPr>
        <p:spPr bwMode="auto">
          <a:xfrm>
            <a:off x="832290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1" name="Rectangle 129">
            <a:extLst>
              <a:ext uri="{FF2B5EF4-FFF2-40B4-BE49-F238E27FC236}">
                <a16:creationId xmlns:a16="http://schemas.microsoft.com/office/drawing/2014/main" id="{65D62047-95B5-459A-B3AE-D6D3DDAF5E86}"/>
              </a:ext>
            </a:extLst>
          </p:cNvPr>
          <p:cNvSpPr/>
          <p:nvPr/>
        </p:nvSpPr>
        <p:spPr bwMode="auto">
          <a:xfrm>
            <a:off x="873605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2" name="Rectangle 127">
            <a:extLst>
              <a:ext uri="{FF2B5EF4-FFF2-40B4-BE49-F238E27FC236}">
                <a16:creationId xmlns:a16="http://schemas.microsoft.com/office/drawing/2014/main" id="{D7D5576A-B83E-4269-9C4A-CEA2F35F1D74}"/>
              </a:ext>
            </a:extLst>
          </p:cNvPr>
          <p:cNvSpPr/>
          <p:nvPr/>
        </p:nvSpPr>
        <p:spPr bwMode="auto">
          <a:xfrm>
            <a:off x="6965674"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3" name="Rectangle 128">
            <a:extLst>
              <a:ext uri="{FF2B5EF4-FFF2-40B4-BE49-F238E27FC236}">
                <a16:creationId xmlns:a16="http://schemas.microsoft.com/office/drawing/2014/main" id="{12AEE43E-6458-4DA0-998A-F2756B7EF38A}"/>
              </a:ext>
            </a:extLst>
          </p:cNvPr>
          <p:cNvSpPr/>
          <p:nvPr/>
        </p:nvSpPr>
        <p:spPr bwMode="auto">
          <a:xfrm>
            <a:off x="7249366"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4" name="Rectangle 129">
            <a:extLst>
              <a:ext uri="{FF2B5EF4-FFF2-40B4-BE49-F238E27FC236}">
                <a16:creationId xmlns:a16="http://schemas.microsoft.com/office/drawing/2014/main" id="{3D96B8DB-9CA5-437F-8551-591FEF9234E1}"/>
              </a:ext>
            </a:extLst>
          </p:cNvPr>
          <p:cNvSpPr/>
          <p:nvPr/>
        </p:nvSpPr>
        <p:spPr bwMode="auto">
          <a:xfrm>
            <a:off x="7662520"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35" name="Rectangle 127">
            <a:extLst>
              <a:ext uri="{FF2B5EF4-FFF2-40B4-BE49-F238E27FC236}">
                <a16:creationId xmlns:a16="http://schemas.microsoft.com/office/drawing/2014/main" id="{F47D138A-5DA7-4FDE-BB4C-0C0CEC16D217}"/>
              </a:ext>
            </a:extLst>
          </p:cNvPr>
          <p:cNvSpPr/>
          <p:nvPr/>
        </p:nvSpPr>
        <p:spPr bwMode="auto">
          <a:xfrm>
            <a:off x="589892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6" name="Rectangle 128">
            <a:extLst>
              <a:ext uri="{FF2B5EF4-FFF2-40B4-BE49-F238E27FC236}">
                <a16:creationId xmlns:a16="http://schemas.microsoft.com/office/drawing/2014/main" id="{79A13D87-3C0D-468D-A706-D51ED3563126}"/>
              </a:ext>
            </a:extLst>
          </p:cNvPr>
          <p:cNvSpPr/>
          <p:nvPr/>
        </p:nvSpPr>
        <p:spPr bwMode="auto">
          <a:xfrm>
            <a:off x="618262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37" name="Rectangle 129">
            <a:extLst>
              <a:ext uri="{FF2B5EF4-FFF2-40B4-BE49-F238E27FC236}">
                <a16:creationId xmlns:a16="http://schemas.microsoft.com/office/drawing/2014/main" id="{1FB53597-16E3-485B-9C66-87C2C3E37B9C}"/>
              </a:ext>
            </a:extLst>
          </p:cNvPr>
          <p:cNvSpPr/>
          <p:nvPr/>
        </p:nvSpPr>
        <p:spPr bwMode="auto">
          <a:xfrm>
            <a:off x="659577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8" name="Rectangle 127">
            <a:extLst>
              <a:ext uri="{FF2B5EF4-FFF2-40B4-BE49-F238E27FC236}">
                <a16:creationId xmlns:a16="http://schemas.microsoft.com/office/drawing/2014/main" id="{C62F84F3-98A3-4130-8DAE-85E07D0019F6}"/>
              </a:ext>
            </a:extLst>
          </p:cNvPr>
          <p:cNvSpPr/>
          <p:nvPr/>
        </p:nvSpPr>
        <p:spPr bwMode="auto">
          <a:xfrm>
            <a:off x="4825391"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9" name="Rectangle 128">
            <a:extLst>
              <a:ext uri="{FF2B5EF4-FFF2-40B4-BE49-F238E27FC236}">
                <a16:creationId xmlns:a16="http://schemas.microsoft.com/office/drawing/2014/main" id="{6A1D5B02-8F24-4715-9F04-EEF5F5EE68BB}"/>
              </a:ext>
            </a:extLst>
          </p:cNvPr>
          <p:cNvSpPr/>
          <p:nvPr/>
        </p:nvSpPr>
        <p:spPr bwMode="auto">
          <a:xfrm>
            <a:off x="5109083"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40" name="Rectangle 129">
            <a:extLst>
              <a:ext uri="{FF2B5EF4-FFF2-40B4-BE49-F238E27FC236}">
                <a16:creationId xmlns:a16="http://schemas.microsoft.com/office/drawing/2014/main" id="{D750AAE9-A32F-49E5-B7FD-C9BA486A831C}"/>
              </a:ext>
            </a:extLst>
          </p:cNvPr>
          <p:cNvSpPr/>
          <p:nvPr/>
        </p:nvSpPr>
        <p:spPr bwMode="auto">
          <a:xfrm>
            <a:off x="5522237"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1" name="Rectangle 127">
            <a:extLst>
              <a:ext uri="{FF2B5EF4-FFF2-40B4-BE49-F238E27FC236}">
                <a16:creationId xmlns:a16="http://schemas.microsoft.com/office/drawing/2014/main" id="{D8DB8991-5A52-4766-94A1-FA206A6BF0AC}"/>
              </a:ext>
            </a:extLst>
          </p:cNvPr>
          <p:cNvSpPr/>
          <p:nvPr/>
        </p:nvSpPr>
        <p:spPr bwMode="auto">
          <a:xfrm>
            <a:off x="3779560"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2" name="Rectangle 128">
            <a:extLst>
              <a:ext uri="{FF2B5EF4-FFF2-40B4-BE49-F238E27FC236}">
                <a16:creationId xmlns:a16="http://schemas.microsoft.com/office/drawing/2014/main" id="{05A9783C-A29D-4B10-B26E-8074363571EE}"/>
              </a:ext>
            </a:extLst>
          </p:cNvPr>
          <p:cNvSpPr/>
          <p:nvPr/>
        </p:nvSpPr>
        <p:spPr bwMode="auto">
          <a:xfrm>
            <a:off x="4063252"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3" name="Rectangle 129">
            <a:extLst>
              <a:ext uri="{FF2B5EF4-FFF2-40B4-BE49-F238E27FC236}">
                <a16:creationId xmlns:a16="http://schemas.microsoft.com/office/drawing/2014/main" id="{7A8BF262-5ED0-4383-95E0-FC4A45E25853}"/>
              </a:ext>
            </a:extLst>
          </p:cNvPr>
          <p:cNvSpPr/>
          <p:nvPr/>
        </p:nvSpPr>
        <p:spPr bwMode="auto">
          <a:xfrm>
            <a:off x="4476406"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44" name="Rectangle 127">
            <a:extLst>
              <a:ext uri="{FF2B5EF4-FFF2-40B4-BE49-F238E27FC236}">
                <a16:creationId xmlns:a16="http://schemas.microsoft.com/office/drawing/2014/main" id="{4D38F560-9422-4AA8-82EF-6124E05A634C}"/>
              </a:ext>
            </a:extLst>
          </p:cNvPr>
          <p:cNvSpPr/>
          <p:nvPr/>
        </p:nvSpPr>
        <p:spPr bwMode="auto">
          <a:xfrm>
            <a:off x="270602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5" name="Rectangle 128">
            <a:extLst>
              <a:ext uri="{FF2B5EF4-FFF2-40B4-BE49-F238E27FC236}">
                <a16:creationId xmlns:a16="http://schemas.microsoft.com/office/drawing/2014/main" id="{8F723D0E-F6F2-42B9-AA77-C3FED5C58E50}"/>
              </a:ext>
            </a:extLst>
          </p:cNvPr>
          <p:cNvSpPr/>
          <p:nvPr/>
        </p:nvSpPr>
        <p:spPr bwMode="auto">
          <a:xfrm>
            <a:off x="298971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6" name="Rectangle 129">
            <a:extLst>
              <a:ext uri="{FF2B5EF4-FFF2-40B4-BE49-F238E27FC236}">
                <a16:creationId xmlns:a16="http://schemas.microsoft.com/office/drawing/2014/main" id="{70C31BED-85EB-457F-9B34-80F691AFFD4A}"/>
              </a:ext>
            </a:extLst>
          </p:cNvPr>
          <p:cNvSpPr/>
          <p:nvPr/>
        </p:nvSpPr>
        <p:spPr bwMode="auto">
          <a:xfrm>
            <a:off x="340286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7" name="Rectangle 127">
            <a:extLst>
              <a:ext uri="{FF2B5EF4-FFF2-40B4-BE49-F238E27FC236}">
                <a16:creationId xmlns:a16="http://schemas.microsoft.com/office/drawing/2014/main" id="{2BEB6C6F-E812-402D-9D41-9F8C761A6B18}"/>
              </a:ext>
            </a:extLst>
          </p:cNvPr>
          <p:cNvSpPr/>
          <p:nvPr/>
        </p:nvSpPr>
        <p:spPr bwMode="auto">
          <a:xfrm>
            <a:off x="1639277"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8" name="Rectangle 128">
            <a:extLst>
              <a:ext uri="{FF2B5EF4-FFF2-40B4-BE49-F238E27FC236}">
                <a16:creationId xmlns:a16="http://schemas.microsoft.com/office/drawing/2014/main" id="{7C801A2B-DF86-4A6F-AFC8-496E0A046A48}"/>
              </a:ext>
            </a:extLst>
          </p:cNvPr>
          <p:cNvSpPr/>
          <p:nvPr/>
        </p:nvSpPr>
        <p:spPr bwMode="auto">
          <a:xfrm>
            <a:off x="1922969"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49" name="Rectangle 129">
            <a:extLst>
              <a:ext uri="{FF2B5EF4-FFF2-40B4-BE49-F238E27FC236}">
                <a16:creationId xmlns:a16="http://schemas.microsoft.com/office/drawing/2014/main" id="{006519CA-E343-4DD9-8B14-9ED533E8931E}"/>
              </a:ext>
            </a:extLst>
          </p:cNvPr>
          <p:cNvSpPr/>
          <p:nvPr/>
        </p:nvSpPr>
        <p:spPr bwMode="auto">
          <a:xfrm>
            <a:off x="2336123"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50" name="Rectangle 127">
            <a:extLst>
              <a:ext uri="{FF2B5EF4-FFF2-40B4-BE49-F238E27FC236}">
                <a16:creationId xmlns:a16="http://schemas.microsoft.com/office/drawing/2014/main" id="{BE20E1CD-71DD-4F57-857C-E04E8AF4B131}"/>
              </a:ext>
            </a:extLst>
          </p:cNvPr>
          <p:cNvSpPr/>
          <p:nvPr/>
        </p:nvSpPr>
        <p:spPr bwMode="auto">
          <a:xfrm>
            <a:off x="56573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51" name="Rectangle 128">
            <a:extLst>
              <a:ext uri="{FF2B5EF4-FFF2-40B4-BE49-F238E27FC236}">
                <a16:creationId xmlns:a16="http://schemas.microsoft.com/office/drawing/2014/main" id="{849D7D7A-115E-4D07-A47E-FE1BC34ACDD0}"/>
              </a:ext>
            </a:extLst>
          </p:cNvPr>
          <p:cNvSpPr/>
          <p:nvPr/>
        </p:nvSpPr>
        <p:spPr bwMode="auto">
          <a:xfrm>
            <a:off x="84943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52" name="Rectangle 129">
            <a:extLst>
              <a:ext uri="{FF2B5EF4-FFF2-40B4-BE49-F238E27FC236}">
                <a16:creationId xmlns:a16="http://schemas.microsoft.com/office/drawing/2014/main" id="{C68C8257-D611-46E6-9466-31E446E226B8}"/>
              </a:ext>
            </a:extLst>
          </p:cNvPr>
          <p:cNvSpPr/>
          <p:nvPr/>
        </p:nvSpPr>
        <p:spPr bwMode="auto">
          <a:xfrm>
            <a:off x="126258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62" name="TextBox 27">
            <a:extLst>
              <a:ext uri="{FF2B5EF4-FFF2-40B4-BE49-F238E27FC236}">
                <a16:creationId xmlns:a16="http://schemas.microsoft.com/office/drawing/2014/main" id="{7E8D8CCF-276D-4FB2-A225-7BF90A85DD22}"/>
              </a:ext>
            </a:extLst>
          </p:cNvPr>
          <p:cNvSpPr txBox="1"/>
          <p:nvPr/>
        </p:nvSpPr>
        <p:spPr>
          <a:xfrm>
            <a:off x="5867771" y="1664621"/>
            <a:ext cx="415498"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68" name="TextBox 27">
            <a:extLst>
              <a:ext uri="{FF2B5EF4-FFF2-40B4-BE49-F238E27FC236}">
                <a16:creationId xmlns:a16="http://schemas.microsoft.com/office/drawing/2014/main" id="{5312990E-9A5E-4E21-AB28-93E446F697BD}"/>
              </a:ext>
            </a:extLst>
          </p:cNvPr>
          <p:cNvSpPr txBox="1"/>
          <p:nvPr/>
        </p:nvSpPr>
        <p:spPr>
          <a:xfrm>
            <a:off x="3745932"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74" name="TextBox 27">
            <a:extLst>
              <a:ext uri="{FF2B5EF4-FFF2-40B4-BE49-F238E27FC236}">
                <a16:creationId xmlns:a16="http://schemas.microsoft.com/office/drawing/2014/main" id="{BF559C09-BA0D-4878-A7CC-3854F7EAC9F0}"/>
              </a:ext>
            </a:extLst>
          </p:cNvPr>
          <p:cNvSpPr txBox="1"/>
          <p:nvPr/>
        </p:nvSpPr>
        <p:spPr>
          <a:xfrm>
            <a:off x="1609899" y="1664621"/>
            <a:ext cx="402739"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75" name="Rectangle 127">
            <a:extLst>
              <a:ext uri="{FF2B5EF4-FFF2-40B4-BE49-F238E27FC236}">
                <a16:creationId xmlns:a16="http://schemas.microsoft.com/office/drawing/2014/main" id="{4A26B776-8B69-43C7-9E5A-A1EE7EB9D2E0}"/>
              </a:ext>
            </a:extLst>
          </p:cNvPr>
          <p:cNvSpPr/>
          <p:nvPr/>
        </p:nvSpPr>
        <p:spPr bwMode="auto">
          <a:xfrm>
            <a:off x="802036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6" name="Rectangle 128">
            <a:extLst>
              <a:ext uri="{FF2B5EF4-FFF2-40B4-BE49-F238E27FC236}">
                <a16:creationId xmlns:a16="http://schemas.microsoft.com/office/drawing/2014/main" id="{4D3D4C27-55E0-41E6-A6D6-65083A3476D1}"/>
              </a:ext>
            </a:extLst>
          </p:cNvPr>
          <p:cNvSpPr/>
          <p:nvPr/>
        </p:nvSpPr>
        <p:spPr bwMode="auto">
          <a:xfrm>
            <a:off x="830405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77" name="Rectangle 129">
            <a:extLst>
              <a:ext uri="{FF2B5EF4-FFF2-40B4-BE49-F238E27FC236}">
                <a16:creationId xmlns:a16="http://schemas.microsoft.com/office/drawing/2014/main" id="{35E47E29-0812-4DC3-AF27-EAF4B82D144F}"/>
              </a:ext>
            </a:extLst>
          </p:cNvPr>
          <p:cNvSpPr/>
          <p:nvPr/>
        </p:nvSpPr>
        <p:spPr bwMode="auto">
          <a:xfrm>
            <a:off x="871721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78" name="Rectangle 127">
            <a:extLst>
              <a:ext uri="{FF2B5EF4-FFF2-40B4-BE49-F238E27FC236}">
                <a16:creationId xmlns:a16="http://schemas.microsoft.com/office/drawing/2014/main" id="{925D06BE-F9BA-4548-9BE1-8020B363EDC3}"/>
              </a:ext>
            </a:extLst>
          </p:cNvPr>
          <p:cNvSpPr/>
          <p:nvPr/>
        </p:nvSpPr>
        <p:spPr bwMode="auto">
          <a:xfrm>
            <a:off x="6946828"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9" name="Rectangle 128">
            <a:extLst>
              <a:ext uri="{FF2B5EF4-FFF2-40B4-BE49-F238E27FC236}">
                <a16:creationId xmlns:a16="http://schemas.microsoft.com/office/drawing/2014/main" id="{72A63F30-F9F9-4AB2-A8E1-F37454A96BEA}"/>
              </a:ext>
            </a:extLst>
          </p:cNvPr>
          <p:cNvSpPr/>
          <p:nvPr/>
        </p:nvSpPr>
        <p:spPr bwMode="auto">
          <a:xfrm>
            <a:off x="7230520"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80" name="Rectangle 129">
            <a:extLst>
              <a:ext uri="{FF2B5EF4-FFF2-40B4-BE49-F238E27FC236}">
                <a16:creationId xmlns:a16="http://schemas.microsoft.com/office/drawing/2014/main" id="{95A71169-150E-49DA-B734-C0A2B3E7317D}"/>
              </a:ext>
            </a:extLst>
          </p:cNvPr>
          <p:cNvSpPr/>
          <p:nvPr/>
        </p:nvSpPr>
        <p:spPr bwMode="auto">
          <a:xfrm>
            <a:off x="7643674"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1" name="Rectangle 127">
            <a:extLst>
              <a:ext uri="{FF2B5EF4-FFF2-40B4-BE49-F238E27FC236}">
                <a16:creationId xmlns:a16="http://schemas.microsoft.com/office/drawing/2014/main" id="{634CFE0F-595B-41A6-917B-F5C3A58BE1F2}"/>
              </a:ext>
            </a:extLst>
          </p:cNvPr>
          <p:cNvSpPr/>
          <p:nvPr/>
        </p:nvSpPr>
        <p:spPr bwMode="auto">
          <a:xfrm>
            <a:off x="588008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2" name="Rectangle 128">
            <a:extLst>
              <a:ext uri="{FF2B5EF4-FFF2-40B4-BE49-F238E27FC236}">
                <a16:creationId xmlns:a16="http://schemas.microsoft.com/office/drawing/2014/main" id="{E769FFAD-C3F7-40D6-9EB2-DB27087E61CF}"/>
              </a:ext>
            </a:extLst>
          </p:cNvPr>
          <p:cNvSpPr/>
          <p:nvPr/>
        </p:nvSpPr>
        <p:spPr bwMode="auto">
          <a:xfrm>
            <a:off x="616377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3" name="Rectangle 129">
            <a:extLst>
              <a:ext uri="{FF2B5EF4-FFF2-40B4-BE49-F238E27FC236}">
                <a16:creationId xmlns:a16="http://schemas.microsoft.com/office/drawing/2014/main" id="{E6F9F406-1050-48D2-919F-0E7B78DE8381}"/>
              </a:ext>
            </a:extLst>
          </p:cNvPr>
          <p:cNvSpPr/>
          <p:nvPr/>
        </p:nvSpPr>
        <p:spPr bwMode="auto">
          <a:xfrm>
            <a:off x="657692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84" name="Rectangle 127">
            <a:extLst>
              <a:ext uri="{FF2B5EF4-FFF2-40B4-BE49-F238E27FC236}">
                <a16:creationId xmlns:a16="http://schemas.microsoft.com/office/drawing/2014/main" id="{BEEB9C1F-8855-4607-8006-DE36719B5FA0}"/>
              </a:ext>
            </a:extLst>
          </p:cNvPr>
          <p:cNvSpPr/>
          <p:nvPr/>
        </p:nvSpPr>
        <p:spPr bwMode="auto">
          <a:xfrm>
            <a:off x="4806545"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5" name="Rectangle 128">
            <a:extLst>
              <a:ext uri="{FF2B5EF4-FFF2-40B4-BE49-F238E27FC236}">
                <a16:creationId xmlns:a16="http://schemas.microsoft.com/office/drawing/2014/main" id="{62A8875A-F744-4802-9A36-F22FE415C6B1}"/>
              </a:ext>
            </a:extLst>
          </p:cNvPr>
          <p:cNvSpPr/>
          <p:nvPr/>
        </p:nvSpPr>
        <p:spPr bwMode="auto">
          <a:xfrm>
            <a:off x="5090237"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6" name="Rectangle 129">
            <a:extLst>
              <a:ext uri="{FF2B5EF4-FFF2-40B4-BE49-F238E27FC236}">
                <a16:creationId xmlns:a16="http://schemas.microsoft.com/office/drawing/2014/main" id="{85E1451B-4149-4BDC-B686-6C6DC15A00CC}"/>
              </a:ext>
            </a:extLst>
          </p:cNvPr>
          <p:cNvSpPr/>
          <p:nvPr/>
        </p:nvSpPr>
        <p:spPr bwMode="auto">
          <a:xfrm>
            <a:off x="5503391"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7" name="Rectangle 127">
            <a:extLst>
              <a:ext uri="{FF2B5EF4-FFF2-40B4-BE49-F238E27FC236}">
                <a16:creationId xmlns:a16="http://schemas.microsoft.com/office/drawing/2014/main" id="{BCCBF38E-B1AC-4352-8CB2-17A0F2A665CF}"/>
              </a:ext>
            </a:extLst>
          </p:cNvPr>
          <p:cNvSpPr/>
          <p:nvPr/>
        </p:nvSpPr>
        <p:spPr bwMode="auto">
          <a:xfrm>
            <a:off x="3760714"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8" name="Rectangle 128">
            <a:extLst>
              <a:ext uri="{FF2B5EF4-FFF2-40B4-BE49-F238E27FC236}">
                <a16:creationId xmlns:a16="http://schemas.microsoft.com/office/drawing/2014/main" id="{5D496454-08E9-4FE6-A423-B0928155A26B}"/>
              </a:ext>
            </a:extLst>
          </p:cNvPr>
          <p:cNvSpPr/>
          <p:nvPr/>
        </p:nvSpPr>
        <p:spPr bwMode="auto">
          <a:xfrm>
            <a:off x="4044406"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89" name="Rectangle 129">
            <a:extLst>
              <a:ext uri="{FF2B5EF4-FFF2-40B4-BE49-F238E27FC236}">
                <a16:creationId xmlns:a16="http://schemas.microsoft.com/office/drawing/2014/main" id="{7B0006ED-B40D-46D4-860D-A11E56969055}"/>
              </a:ext>
            </a:extLst>
          </p:cNvPr>
          <p:cNvSpPr/>
          <p:nvPr/>
        </p:nvSpPr>
        <p:spPr bwMode="auto">
          <a:xfrm>
            <a:off x="4457560"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0" name="Rectangle 127">
            <a:extLst>
              <a:ext uri="{FF2B5EF4-FFF2-40B4-BE49-F238E27FC236}">
                <a16:creationId xmlns:a16="http://schemas.microsoft.com/office/drawing/2014/main" id="{5288E96A-038E-4149-A6C2-60C197F202C6}"/>
              </a:ext>
            </a:extLst>
          </p:cNvPr>
          <p:cNvSpPr/>
          <p:nvPr/>
        </p:nvSpPr>
        <p:spPr bwMode="auto">
          <a:xfrm>
            <a:off x="268717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1" name="Rectangle 128">
            <a:extLst>
              <a:ext uri="{FF2B5EF4-FFF2-40B4-BE49-F238E27FC236}">
                <a16:creationId xmlns:a16="http://schemas.microsoft.com/office/drawing/2014/main" id="{4C6901A5-C9A5-4737-99E8-8CA34A8E5488}"/>
              </a:ext>
            </a:extLst>
          </p:cNvPr>
          <p:cNvSpPr/>
          <p:nvPr/>
        </p:nvSpPr>
        <p:spPr bwMode="auto">
          <a:xfrm>
            <a:off x="297086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92" name="Rectangle 129">
            <a:extLst>
              <a:ext uri="{FF2B5EF4-FFF2-40B4-BE49-F238E27FC236}">
                <a16:creationId xmlns:a16="http://schemas.microsoft.com/office/drawing/2014/main" id="{CF950403-8869-45A4-A572-F830FFB5C5A9}"/>
              </a:ext>
            </a:extLst>
          </p:cNvPr>
          <p:cNvSpPr/>
          <p:nvPr/>
        </p:nvSpPr>
        <p:spPr bwMode="auto">
          <a:xfrm>
            <a:off x="338402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93" name="Rectangle 127">
            <a:extLst>
              <a:ext uri="{FF2B5EF4-FFF2-40B4-BE49-F238E27FC236}">
                <a16:creationId xmlns:a16="http://schemas.microsoft.com/office/drawing/2014/main" id="{E3B7CCD6-B3DA-48FE-9FDC-0626B957C732}"/>
              </a:ext>
            </a:extLst>
          </p:cNvPr>
          <p:cNvSpPr/>
          <p:nvPr/>
        </p:nvSpPr>
        <p:spPr bwMode="auto">
          <a:xfrm>
            <a:off x="1620431"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4" name="Rectangle 128">
            <a:extLst>
              <a:ext uri="{FF2B5EF4-FFF2-40B4-BE49-F238E27FC236}">
                <a16:creationId xmlns:a16="http://schemas.microsoft.com/office/drawing/2014/main" id="{71637B56-20A3-475F-9E94-26BF5AEE5E0B}"/>
              </a:ext>
            </a:extLst>
          </p:cNvPr>
          <p:cNvSpPr/>
          <p:nvPr/>
        </p:nvSpPr>
        <p:spPr bwMode="auto">
          <a:xfrm>
            <a:off x="1904123"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5" name="Rectangle 129">
            <a:extLst>
              <a:ext uri="{FF2B5EF4-FFF2-40B4-BE49-F238E27FC236}">
                <a16:creationId xmlns:a16="http://schemas.microsoft.com/office/drawing/2014/main" id="{1EE3326F-874B-4442-A54D-8F13FB2A532F}"/>
              </a:ext>
            </a:extLst>
          </p:cNvPr>
          <p:cNvSpPr/>
          <p:nvPr/>
        </p:nvSpPr>
        <p:spPr bwMode="auto">
          <a:xfrm>
            <a:off x="2317277"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6" name="Rectangle 127">
            <a:extLst>
              <a:ext uri="{FF2B5EF4-FFF2-40B4-BE49-F238E27FC236}">
                <a16:creationId xmlns:a16="http://schemas.microsoft.com/office/drawing/2014/main" id="{EA1EFB0E-EDB2-479A-B77B-674CF1FD003C}"/>
              </a:ext>
            </a:extLst>
          </p:cNvPr>
          <p:cNvSpPr/>
          <p:nvPr/>
        </p:nvSpPr>
        <p:spPr bwMode="auto">
          <a:xfrm>
            <a:off x="54689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7" name="Rectangle 128">
            <a:extLst>
              <a:ext uri="{FF2B5EF4-FFF2-40B4-BE49-F238E27FC236}">
                <a16:creationId xmlns:a16="http://schemas.microsoft.com/office/drawing/2014/main" id="{E030EDB3-AA23-4D69-8622-5D28D8D70853}"/>
              </a:ext>
            </a:extLst>
          </p:cNvPr>
          <p:cNvSpPr/>
          <p:nvPr/>
        </p:nvSpPr>
        <p:spPr bwMode="auto">
          <a:xfrm>
            <a:off x="83058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8" name="Rectangle 129">
            <a:extLst>
              <a:ext uri="{FF2B5EF4-FFF2-40B4-BE49-F238E27FC236}">
                <a16:creationId xmlns:a16="http://schemas.microsoft.com/office/drawing/2014/main" id="{FF8DE3E9-9E28-4C66-BF9E-7E77775C9972}"/>
              </a:ext>
            </a:extLst>
          </p:cNvPr>
          <p:cNvSpPr/>
          <p:nvPr/>
        </p:nvSpPr>
        <p:spPr bwMode="auto">
          <a:xfrm>
            <a:off x="124373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cxnSp>
        <p:nvCxnSpPr>
          <p:cNvPr id="100" name="直接连接符 99">
            <a:extLst>
              <a:ext uri="{FF2B5EF4-FFF2-40B4-BE49-F238E27FC236}">
                <a16:creationId xmlns:a16="http://schemas.microsoft.com/office/drawing/2014/main" id="{B0F72135-4741-4E51-96DC-3B0F1BF9BC44}"/>
              </a:ext>
            </a:extLst>
          </p:cNvPr>
          <p:cNvCxnSpPr/>
          <p:nvPr/>
        </p:nvCxnSpPr>
        <p:spPr>
          <a:xfrm>
            <a:off x="319957" y="3267800"/>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01" name="TextBox 27">
            <a:extLst>
              <a:ext uri="{FF2B5EF4-FFF2-40B4-BE49-F238E27FC236}">
                <a16:creationId xmlns:a16="http://schemas.microsoft.com/office/drawing/2014/main" id="{82921A7F-87D1-4A19-A46B-EFE0F30816DF}"/>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 name="TextBox 27">
            <a:extLst>
              <a:ext uri="{FF2B5EF4-FFF2-40B4-BE49-F238E27FC236}">
                <a16:creationId xmlns:a16="http://schemas.microsoft.com/office/drawing/2014/main" id="{4A2EB301-79E9-4961-AA5E-2869D06E3ABC}"/>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03" name="Rectangle 159">
            <a:extLst>
              <a:ext uri="{FF2B5EF4-FFF2-40B4-BE49-F238E27FC236}">
                <a16:creationId xmlns:a16="http://schemas.microsoft.com/office/drawing/2014/main" id="{AC44C98F-4C5E-46BF-A220-732D5F87C5DC}"/>
              </a:ext>
            </a:extLst>
          </p:cNvPr>
          <p:cNvSpPr/>
          <p:nvPr/>
        </p:nvSpPr>
        <p:spPr bwMode="auto">
          <a:xfrm>
            <a:off x="7561762" y="2244165"/>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1</a:t>
            </a:r>
          </a:p>
        </p:txBody>
      </p:sp>
      <p:sp>
        <p:nvSpPr>
          <p:cNvPr id="104" name="Rectangle 160">
            <a:extLst>
              <a:ext uri="{FF2B5EF4-FFF2-40B4-BE49-F238E27FC236}">
                <a16:creationId xmlns:a16="http://schemas.microsoft.com/office/drawing/2014/main" id="{54F71492-06DD-4DFC-9B45-FFB7F13EFB19}"/>
              </a:ext>
            </a:extLst>
          </p:cNvPr>
          <p:cNvSpPr/>
          <p:nvPr/>
        </p:nvSpPr>
        <p:spPr bwMode="auto">
          <a:xfrm>
            <a:off x="8288794" y="2239870"/>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0</a:t>
            </a:r>
          </a:p>
        </p:txBody>
      </p:sp>
      <p:sp>
        <p:nvSpPr>
          <p:cNvPr id="108" name="Rectangle 159">
            <a:extLst>
              <a:ext uri="{FF2B5EF4-FFF2-40B4-BE49-F238E27FC236}">
                <a16:creationId xmlns:a16="http://schemas.microsoft.com/office/drawing/2014/main" id="{A8CED0F3-7E0E-4E0B-9F47-562E234F890C}"/>
              </a:ext>
            </a:extLst>
          </p:cNvPr>
          <p:cNvSpPr/>
          <p:nvPr/>
        </p:nvSpPr>
        <p:spPr bwMode="auto">
          <a:xfrm>
            <a:off x="79649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[0]</a:t>
            </a:r>
            <a:endParaRPr lang="en-US" altLang="zh-CN" sz="1600" dirty="0">
              <a:latin typeface="Times New Roman" panose="02020603050405020304" pitchFamily="18" charset="0"/>
              <a:cs typeface="Times New Roman" panose="02020603050405020304" pitchFamily="18" charset="0"/>
            </a:endParaRPr>
          </a:p>
        </p:txBody>
      </p:sp>
      <p:sp>
        <p:nvSpPr>
          <p:cNvPr id="111" name="Rectangle 158">
            <a:extLst>
              <a:ext uri="{FF2B5EF4-FFF2-40B4-BE49-F238E27FC236}">
                <a16:creationId xmlns:a16="http://schemas.microsoft.com/office/drawing/2014/main" id="{94B915AC-E250-49BA-80D8-C574B1D8C319}"/>
              </a:ext>
            </a:extLst>
          </p:cNvPr>
          <p:cNvSpPr/>
          <p:nvPr/>
        </p:nvSpPr>
        <p:spPr bwMode="auto">
          <a:xfrm>
            <a:off x="478623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2" name="Rectangle 159">
            <a:extLst>
              <a:ext uri="{FF2B5EF4-FFF2-40B4-BE49-F238E27FC236}">
                <a16:creationId xmlns:a16="http://schemas.microsoft.com/office/drawing/2014/main" id="{562EFB4A-0437-4F07-8D09-17C4D1B7B506}"/>
              </a:ext>
            </a:extLst>
          </p:cNvPr>
          <p:cNvSpPr/>
          <p:nvPr/>
        </p:nvSpPr>
        <p:spPr bwMode="auto">
          <a:xfrm>
            <a:off x="48062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3" name="Rectangle 163">
            <a:extLst>
              <a:ext uri="{FF2B5EF4-FFF2-40B4-BE49-F238E27FC236}">
                <a16:creationId xmlns:a16="http://schemas.microsoft.com/office/drawing/2014/main" id="{7252439E-527E-42A8-8F7D-2A73CDCF5E20}"/>
              </a:ext>
            </a:extLst>
          </p:cNvPr>
          <p:cNvSpPr/>
          <p:nvPr/>
        </p:nvSpPr>
        <p:spPr bwMode="auto">
          <a:xfrm>
            <a:off x="508605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4" name="Rectangle 164">
            <a:extLst>
              <a:ext uri="{FF2B5EF4-FFF2-40B4-BE49-F238E27FC236}">
                <a16:creationId xmlns:a16="http://schemas.microsoft.com/office/drawing/2014/main" id="{761143C0-0F99-4C60-8828-144EC0B25717}"/>
              </a:ext>
            </a:extLst>
          </p:cNvPr>
          <p:cNvSpPr/>
          <p:nvPr/>
        </p:nvSpPr>
        <p:spPr bwMode="auto">
          <a:xfrm>
            <a:off x="483635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5" name="Rectangle 159">
            <a:extLst>
              <a:ext uri="{FF2B5EF4-FFF2-40B4-BE49-F238E27FC236}">
                <a16:creationId xmlns:a16="http://schemas.microsoft.com/office/drawing/2014/main" id="{250707D7-5D41-4330-A77A-B5E51F4BC6E2}"/>
              </a:ext>
            </a:extLst>
          </p:cNvPr>
          <p:cNvSpPr/>
          <p:nvPr/>
        </p:nvSpPr>
        <p:spPr bwMode="auto">
          <a:xfrm>
            <a:off x="541818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1</a:t>
            </a:r>
          </a:p>
        </p:txBody>
      </p:sp>
      <p:sp>
        <p:nvSpPr>
          <p:cNvPr id="116" name="Rectangle 160">
            <a:extLst>
              <a:ext uri="{FF2B5EF4-FFF2-40B4-BE49-F238E27FC236}">
                <a16:creationId xmlns:a16="http://schemas.microsoft.com/office/drawing/2014/main" id="{1A3CEB8F-A6FB-48AD-982D-A2D156035721}"/>
              </a:ext>
            </a:extLst>
          </p:cNvPr>
          <p:cNvSpPr/>
          <p:nvPr/>
        </p:nvSpPr>
        <p:spPr bwMode="auto">
          <a:xfrm>
            <a:off x="614521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0</a:t>
            </a:r>
          </a:p>
        </p:txBody>
      </p:sp>
      <p:sp>
        <p:nvSpPr>
          <p:cNvPr id="117" name="Rectangle 159">
            <a:extLst>
              <a:ext uri="{FF2B5EF4-FFF2-40B4-BE49-F238E27FC236}">
                <a16:creationId xmlns:a16="http://schemas.microsoft.com/office/drawing/2014/main" id="{5AC3B735-C306-4CC0-8211-9AB01D0FC767}"/>
              </a:ext>
            </a:extLst>
          </p:cNvPr>
          <p:cNvSpPr/>
          <p:nvPr/>
        </p:nvSpPr>
        <p:spPr bwMode="auto">
          <a:xfrm>
            <a:off x="58214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8" name="Rectangle 158">
            <a:extLst>
              <a:ext uri="{FF2B5EF4-FFF2-40B4-BE49-F238E27FC236}">
                <a16:creationId xmlns:a16="http://schemas.microsoft.com/office/drawing/2014/main" id="{693A1C4E-9857-449E-BB67-4BA3C435273B}"/>
              </a:ext>
            </a:extLst>
          </p:cNvPr>
          <p:cNvSpPr/>
          <p:nvPr/>
        </p:nvSpPr>
        <p:spPr bwMode="auto">
          <a:xfrm>
            <a:off x="265905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9" name="Rectangle 159">
            <a:extLst>
              <a:ext uri="{FF2B5EF4-FFF2-40B4-BE49-F238E27FC236}">
                <a16:creationId xmlns:a16="http://schemas.microsoft.com/office/drawing/2014/main" id="{6A587D1A-A0FC-4E8F-A401-6FB89F235FF0}"/>
              </a:ext>
            </a:extLst>
          </p:cNvPr>
          <p:cNvSpPr/>
          <p:nvPr/>
        </p:nvSpPr>
        <p:spPr bwMode="auto">
          <a:xfrm>
            <a:off x="26790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[13]</a:t>
            </a:r>
            <a:endParaRPr lang="en-US" altLang="zh-CN" sz="1600" dirty="0">
              <a:latin typeface="Times New Roman" panose="02020603050405020304" pitchFamily="18" charset="0"/>
              <a:cs typeface="Times New Roman" panose="02020603050405020304" pitchFamily="18" charset="0"/>
            </a:endParaRPr>
          </a:p>
        </p:txBody>
      </p:sp>
      <p:sp>
        <p:nvSpPr>
          <p:cNvPr id="120" name="Rectangle 163">
            <a:extLst>
              <a:ext uri="{FF2B5EF4-FFF2-40B4-BE49-F238E27FC236}">
                <a16:creationId xmlns:a16="http://schemas.microsoft.com/office/drawing/2014/main" id="{15AD78C4-6BD3-40C2-A214-93A478915915}"/>
              </a:ext>
            </a:extLst>
          </p:cNvPr>
          <p:cNvSpPr/>
          <p:nvPr/>
        </p:nvSpPr>
        <p:spPr bwMode="auto">
          <a:xfrm>
            <a:off x="295887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21" name="Rectangle 164">
            <a:extLst>
              <a:ext uri="{FF2B5EF4-FFF2-40B4-BE49-F238E27FC236}">
                <a16:creationId xmlns:a16="http://schemas.microsoft.com/office/drawing/2014/main" id="{826BC641-CB73-4715-BCF6-667854C0FF9E}"/>
              </a:ext>
            </a:extLst>
          </p:cNvPr>
          <p:cNvSpPr/>
          <p:nvPr/>
        </p:nvSpPr>
        <p:spPr bwMode="auto">
          <a:xfrm>
            <a:off x="270917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2" name="Rectangle 159">
            <a:extLst>
              <a:ext uri="{FF2B5EF4-FFF2-40B4-BE49-F238E27FC236}">
                <a16:creationId xmlns:a16="http://schemas.microsoft.com/office/drawing/2014/main" id="{72BEB78C-8B2B-45FE-AB9B-7D9B45DF404B}"/>
              </a:ext>
            </a:extLst>
          </p:cNvPr>
          <p:cNvSpPr/>
          <p:nvPr/>
        </p:nvSpPr>
        <p:spPr bwMode="auto">
          <a:xfrm>
            <a:off x="329100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1</a:t>
            </a:r>
          </a:p>
        </p:txBody>
      </p:sp>
      <p:sp>
        <p:nvSpPr>
          <p:cNvPr id="123" name="Rectangle 160">
            <a:extLst>
              <a:ext uri="{FF2B5EF4-FFF2-40B4-BE49-F238E27FC236}">
                <a16:creationId xmlns:a16="http://schemas.microsoft.com/office/drawing/2014/main" id="{B1F62035-C654-439E-9BC2-966B991BAC21}"/>
              </a:ext>
            </a:extLst>
          </p:cNvPr>
          <p:cNvSpPr/>
          <p:nvPr/>
        </p:nvSpPr>
        <p:spPr bwMode="auto">
          <a:xfrm>
            <a:off x="401803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0</a:t>
            </a:r>
          </a:p>
        </p:txBody>
      </p:sp>
      <p:sp>
        <p:nvSpPr>
          <p:cNvPr id="124" name="Rectangle 159">
            <a:extLst>
              <a:ext uri="{FF2B5EF4-FFF2-40B4-BE49-F238E27FC236}">
                <a16:creationId xmlns:a16="http://schemas.microsoft.com/office/drawing/2014/main" id="{56FECAED-C587-4BB8-9DDD-E246D1FA3B55}"/>
              </a:ext>
            </a:extLst>
          </p:cNvPr>
          <p:cNvSpPr/>
          <p:nvPr/>
        </p:nvSpPr>
        <p:spPr bwMode="auto">
          <a:xfrm>
            <a:off x="36942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[12]</a:t>
            </a:r>
            <a:endParaRPr lang="en-US" altLang="zh-CN" sz="1600" dirty="0">
              <a:latin typeface="Times New Roman" panose="02020603050405020304" pitchFamily="18" charset="0"/>
              <a:cs typeface="Times New Roman" panose="02020603050405020304" pitchFamily="18" charset="0"/>
            </a:endParaRPr>
          </a:p>
        </p:txBody>
      </p:sp>
      <p:sp>
        <p:nvSpPr>
          <p:cNvPr id="125" name="Rectangle 158">
            <a:extLst>
              <a:ext uri="{FF2B5EF4-FFF2-40B4-BE49-F238E27FC236}">
                <a16:creationId xmlns:a16="http://schemas.microsoft.com/office/drawing/2014/main" id="{4023F35D-87F5-4EE4-80D9-17113543BAA4}"/>
              </a:ext>
            </a:extLst>
          </p:cNvPr>
          <p:cNvSpPr/>
          <p:nvPr/>
        </p:nvSpPr>
        <p:spPr bwMode="auto">
          <a:xfrm>
            <a:off x="526055"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26" name="Rectangle 159">
            <a:extLst>
              <a:ext uri="{FF2B5EF4-FFF2-40B4-BE49-F238E27FC236}">
                <a16:creationId xmlns:a16="http://schemas.microsoft.com/office/drawing/2014/main" id="{A1E17576-03FA-4D95-B168-C57A3A44F538}"/>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7" name="Rectangle 163">
            <a:extLst>
              <a:ext uri="{FF2B5EF4-FFF2-40B4-BE49-F238E27FC236}">
                <a16:creationId xmlns:a16="http://schemas.microsoft.com/office/drawing/2014/main" id="{99ADF405-402B-4290-B054-33DE85073B00}"/>
              </a:ext>
            </a:extLst>
          </p:cNvPr>
          <p:cNvSpPr/>
          <p:nvPr/>
        </p:nvSpPr>
        <p:spPr bwMode="auto">
          <a:xfrm>
            <a:off x="82587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8" name="Rectangle 164">
            <a:extLst>
              <a:ext uri="{FF2B5EF4-FFF2-40B4-BE49-F238E27FC236}">
                <a16:creationId xmlns:a16="http://schemas.microsoft.com/office/drawing/2014/main" id="{A0BF860E-3534-4E51-9861-925F0B3DC191}"/>
              </a:ext>
            </a:extLst>
          </p:cNvPr>
          <p:cNvSpPr/>
          <p:nvPr/>
        </p:nvSpPr>
        <p:spPr bwMode="auto">
          <a:xfrm>
            <a:off x="576178"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9" name="Rectangle 159">
            <a:extLst>
              <a:ext uri="{FF2B5EF4-FFF2-40B4-BE49-F238E27FC236}">
                <a16:creationId xmlns:a16="http://schemas.microsoft.com/office/drawing/2014/main" id="{B2572164-818D-460A-8BA0-D85C85E1AA9E}"/>
              </a:ext>
            </a:extLst>
          </p:cNvPr>
          <p:cNvSpPr/>
          <p:nvPr/>
        </p:nvSpPr>
        <p:spPr bwMode="auto">
          <a:xfrm>
            <a:off x="1158006"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1</a:t>
            </a:r>
          </a:p>
        </p:txBody>
      </p:sp>
      <p:sp>
        <p:nvSpPr>
          <p:cNvPr id="130" name="Rectangle 160">
            <a:extLst>
              <a:ext uri="{FF2B5EF4-FFF2-40B4-BE49-F238E27FC236}">
                <a16:creationId xmlns:a16="http://schemas.microsoft.com/office/drawing/2014/main" id="{3120A20C-2259-4035-9716-ED93D3DDC40A}"/>
              </a:ext>
            </a:extLst>
          </p:cNvPr>
          <p:cNvSpPr/>
          <p:nvPr/>
        </p:nvSpPr>
        <p:spPr bwMode="auto">
          <a:xfrm>
            <a:off x="1885038"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0</a:t>
            </a:r>
          </a:p>
        </p:txBody>
      </p:sp>
      <p:sp>
        <p:nvSpPr>
          <p:cNvPr id="131" name="Rectangle 159">
            <a:extLst>
              <a:ext uri="{FF2B5EF4-FFF2-40B4-BE49-F238E27FC236}">
                <a16:creationId xmlns:a16="http://schemas.microsoft.com/office/drawing/2014/main" id="{EFED675D-D45F-4330-98D7-E59A24F06763}"/>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34" name="Rectangle 159">
            <a:extLst>
              <a:ext uri="{FF2B5EF4-FFF2-40B4-BE49-F238E27FC236}">
                <a16:creationId xmlns:a16="http://schemas.microsoft.com/office/drawing/2014/main" id="{CE9E1332-FC9B-4834-B4E7-232659E82278}"/>
              </a:ext>
            </a:extLst>
          </p:cNvPr>
          <p:cNvSpPr/>
          <p:nvPr/>
        </p:nvSpPr>
        <p:spPr bwMode="auto">
          <a:xfrm>
            <a:off x="69497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a:t>
            </a:r>
          </a:p>
        </p:txBody>
      </p:sp>
      <p:sp>
        <p:nvSpPr>
          <p:cNvPr id="135" name="Rectangle 159">
            <a:extLst>
              <a:ext uri="{FF2B5EF4-FFF2-40B4-BE49-F238E27FC236}">
                <a16:creationId xmlns:a16="http://schemas.microsoft.com/office/drawing/2014/main" id="{4039FA9F-4E42-49E3-9484-EDF2E1847780}"/>
              </a:ext>
            </a:extLst>
          </p:cNvPr>
          <p:cNvSpPr/>
          <p:nvPr/>
        </p:nvSpPr>
        <p:spPr bwMode="auto">
          <a:xfrm>
            <a:off x="79649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[0]</a:t>
            </a:r>
            <a:endParaRPr lang="en-US" sz="1600" dirty="0">
              <a:latin typeface="Times New Roman" panose="02020603050405020304" pitchFamily="18" charset="0"/>
              <a:cs typeface="Times New Roman" panose="02020603050405020304" pitchFamily="18" charset="0"/>
            </a:endParaRPr>
          </a:p>
        </p:txBody>
      </p:sp>
      <p:sp>
        <p:nvSpPr>
          <p:cNvPr id="136" name="Rectangle 159">
            <a:extLst>
              <a:ext uri="{FF2B5EF4-FFF2-40B4-BE49-F238E27FC236}">
                <a16:creationId xmlns:a16="http://schemas.microsoft.com/office/drawing/2014/main" id="{AF2B0140-2BD8-497A-BAED-38E553E64E6A}"/>
              </a:ext>
            </a:extLst>
          </p:cNvPr>
          <p:cNvSpPr/>
          <p:nvPr/>
        </p:nvSpPr>
        <p:spPr bwMode="auto">
          <a:xfrm>
            <a:off x="48062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[3]</a:t>
            </a:r>
          </a:p>
        </p:txBody>
      </p:sp>
      <p:sp>
        <p:nvSpPr>
          <p:cNvPr id="137" name="Rectangle 159">
            <a:extLst>
              <a:ext uri="{FF2B5EF4-FFF2-40B4-BE49-F238E27FC236}">
                <a16:creationId xmlns:a16="http://schemas.microsoft.com/office/drawing/2014/main" id="{4236EA9D-5BFF-44D3-9F28-1A0CC1959688}"/>
              </a:ext>
            </a:extLst>
          </p:cNvPr>
          <p:cNvSpPr/>
          <p:nvPr/>
        </p:nvSpPr>
        <p:spPr bwMode="auto">
          <a:xfrm>
            <a:off x="58214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[2]</a:t>
            </a:r>
          </a:p>
        </p:txBody>
      </p:sp>
      <p:sp>
        <p:nvSpPr>
          <p:cNvPr id="138" name="Rectangle 159">
            <a:extLst>
              <a:ext uri="{FF2B5EF4-FFF2-40B4-BE49-F238E27FC236}">
                <a16:creationId xmlns:a16="http://schemas.microsoft.com/office/drawing/2014/main" id="{E0F3C2CD-C5BA-4B8B-89A9-F8AA3E573808}"/>
              </a:ext>
            </a:extLst>
          </p:cNvPr>
          <p:cNvSpPr/>
          <p:nvPr/>
        </p:nvSpPr>
        <p:spPr bwMode="auto">
          <a:xfrm>
            <a:off x="26790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[5]</a:t>
            </a:r>
          </a:p>
        </p:txBody>
      </p:sp>
      <p:sp>
        <p:nvSpPr>
          <p:cNvPr id="139" name="Rectangle 159">
            <a:extLst>
              <a:ext uri="{FF2B5EF4-FFF2-40B4-BE49-F238E27FC236}">
                <a16:creationId xmlns:a16="http://schemas.microsoft.com/office/drawing/2014/main" id="{C8D91034-FF2D-49B3-9CCF-7A7AB77F6F11}"/>
              </a:ext>
            </a:extLst>
          </p:cNvPr>
          <p:cNvSpPr/>
          <p:nvPr/>
        </p:nvSpPr>
        <p:spPr bwMode="auto">
          <a:xfrm>
            <a:off x="36942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[4]</a:t>
            </a:r>
          </a:p>
        </p:txBody>
      </p:sp>
      <p:sp>
        <p:nvSpPr>
          <p:cNvPr id="140" name="Rectangle 159">
            <a:extLst>
              <a:ext uri="{FF2B5EF4-FFF2-40B4-BE49-F238E27FC236}">
                <a16:creationId xmlns:a16="http://schemas.microsoft.com/office/drawing/2014/main" id="{1BA46390-A114-40AC-B696-61ED439FDD3F}"/>
              </a:ext>
            </a:extLst>
          </p:cNvPr>
          <p:cNvSpPr/>
          <p:nvPr/>
        </p:nvSpPr>
        <p:spPr bwMode="auto">
          <a:xfrm>
            <a:off x="5460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[7]</a:t>
            </a:r>
          </a:p>
        </p:txBody>
      </p:sp>
      <p:sp>
        <p:nvSpPr>
          <p:cNvPr id="141" name="Rectangle 159">
            <a:extLst>
              <a:ext uri="{FF2B5EF4-FFF2-40B4-BE49-F238E27FC236}">
                <a16:creationId xmlns:a16="http://schemas.microsoft.com/office/drawing/2014/main" id="{EA1A7003-F976-4114-A52D-346C3E8F0D56}"/>
              </a:ext>
            </a:extLst>
          </p:cNvPr>
          <p:cNvSpPr/>
          <p:nvPr/>
        </p:nvSpPr>
        <p:spPr bwMode="auto">
          <a:xfrm>
            <a:off x="15612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[6]</a:t>
            </a:r>
          </a:p>
        </p:txBody>
      </p:sp>
      <p:sp>
        <p:nvSpPr>
          <p:cNvPr id="142" name="Rectangle 159">
            <a:extLst>
              <a:ext uri="{FF2B5EF4-FFF2-40B4-BE49-F238E27FC236}">
                <a16:creationId xmlns:a16="http://schemas.microsoft.com/office/drawing/2014/main" id="{5087EFB5-B666-4C1A-A362-3799879EAC5B}"/>
              </a:ext>
            </a:extLst>
          </p:cNvPr>
          <p:cNvSpPr/>
          <p:nvPr/>
        </p:nvSpPr>
        <p:spPr bwMode="auto">
          <a:xfrm>
            <a:off x="69521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[9]</a:t>
            </a:r>
          </a:p>
        </p:txBody>
      </p:sp>
      <p:sp>
        <p:nvSpPr>
          <p:cNvPr id="143" name="Rectangle 159">
            <a:extLst>
              <a:ext uri="{FF2B5EF4-FFF2-40B4-BE49-F238E27FC236}">
                <a16:creationId xmlns:a16="http://schemas.microsoft.com/office/drawing/2014/main" id="{2E76F7BA-0E60-4C65-BD3F-43ECE839FD50}"/>
              </a:ext>
            </a:extLst>
          </p:cNvPr>
          <p:cNvSpPr/>
          <p:nvPr/>
        </p:nvSpPr>
        <p:spPr bwMode="auto">
          <a:xfrm>
            <a:off x="79673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[8]</a:t>
            </a:r>
          </a:p>
        </p:txBody>
      </p:sp>
      <p:sp>
        <p:nvSpPr>
          <p:cNvPr id="144" name="Rectangle 159">
            <a:extLst>
              <a:ext uri="{FF2B5EF4-FFF2-40B4-BE49-F238E27FC236}">
                <a16:creationId xmlns:a16="http://schemas.microsoft.com/office/drawing/2014/main" id="{BB87DA40-C131-4A28-95E2-00AC3B08778D}"/>
              </a:ext>
            </a:extLst>
          </p:cNvPr>
          <p:cNvSpPr/>
          <p:nvPr/>
        </p:nvSpPr>
        <p:spPr bwMode="auto">
          <a:xfrm>
            <a:off x="48085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[11]</a:t>
            </a:r>
          </a:p>
        </p:txBody>
      </p:sp>
      <p:sp>
        <p:nvSpPr>
          <p:cNvPr id="145" name="Rectangle 159">
            <a:extLst>
              <a:ext uri="{FF2B5EF4-FFF2-40B4-BE49-F238E27FC236}">
                <a16:creationId xmlns:a16="http://schemas.microsoft.com/office/drawing/2014/main" id="{8EE4987A-0714-4ADD-85DF-88FFB0000120}"/>
              </a:ext>
            </a:extLst>
          </p:cNvPr>
          <p:cNvSpPr/>
          <p:nvPr/>
        </p:nvSpPr>
        <p:spPr bwMode="auto">
          <a:xfrm>
            <a:off x="58237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[10]</a:t>
            </a:r>
          </a:p>
        </p:txBody>
      </p:sp>
      <p:sp>
        <p:nvSpPr>
          <p:cNvPr id="146" name="Rectangle 159">
            <a:extLst>
              <a:ext uri="{FF2B5EF4-FFF2-40B4-BE49-F238E27FC236}">
                <a16:creationId xmlns:a16="http://schemas.microsoft.com/office/drawing/2014/main" id="{E7D16B76-685A-4C5A-B1D2-453D6520FF0B}"/>
              </a:ext>
            </a:extLst>
          </p:cNvPr>
          <p:cNvSpPr/>
          <p:nvPr/>
        </p:nvSpPr>
        <p:spPr bwMode="auto">
          <a:xfrm>
            <a:off x="26813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[13]</a:t>
            </a:r>
          </a:p>
        </p:txBody>
      </p:sp>
      <p:sp>
        <p:nvSpPr>
          <p:cNvPr id="147" name="Rectangle 159">
            <a:extLst>
              <a:ext uri="{FF2B5EF4-FFF2-40B4-BE49-F238E27FC236}">
                <a16:creationId xmlns:a16="http://schemas.microsoft.com/office/drawing/2014/main" id="{F9F69849-6139-41D8-BE95-C5A360BE2489}"/>
              </a:ext>
            </a:extLst>
          </p:cNvPr>
          <p:cNvSpPr/>
          <p:nvPr/>
        </p:nvSpPr>
        <p:spPr bwMode="auto">
          <a:xfrm>
            <a:off x="36965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[12]</a:t>
            </a:r>
          </a:p>
        </p:txBody>
      </p:sp>
      <p:sp>
        <p:nvSpPr>
          <p:cNvPr id="148" name="Rectangle 159">
            <a:extLst>
              <a:ext uri="{FF2B5EF4-FFF2-40B4-BE49-F238E27FC236}">
                <a16:creationId xmlns:a16="http://schemas.microsoft.com/office/drawing/2014/main" id="{70EBDF84-BE5E-45F4-B527-F032E41B653A}"/>
              </a:ext>
            </a:extLst>
          </p:cNvPr>
          <p:cNvSpPr/>
          <p:nvPr/>
        </p:nvSpPr>
        <p:spPr bwMode="auto">
          <a:xfrm>
            <a:off x="5483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[15]</a:t>
            </a:r>
          </a:p>
        </p:txBody>
      </p:sp>
      <p:sp>
        <p:nvSpPr>
          <p:cNvPr id="149" name="Rectangle 159">
            <a:extLst>
              <a:ext uri="{FF2B5EF4-FFF2-40B4-BE49-F238E27FC236}">
                <a16:creationId xmlns:a16="http://schemas.microsoft.com/office/drawing/2014/main" id="{8728EF9F-82BB-49DF-8DFF-1043F2142ED5}"/>
              </a:ext>
            </a:extLst>
          </p:cNvPr>
          <p:cNvSpPr/>
          <p:nvPr/>
        </p:nvSpPr>
        <p:spPr bwMode="auto">
          <a:xfrm>
            <a:off x="15635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[14]</a:t>
            </a:r>
          </a:p>
        </p:txBody>
      </p:sp>
      <p:sp>
        <p:nvSpPr>
          <p:cNvPr id="150" name="矩形 149">
            <a:extLst>
              <a:ext uri="{FF2B5EF4-FFF2-40B4-BE49-F238E27FC236}">
                <a16:creationId xmlns:a16="http://schemas.microsoft.com/office/drawing/2014/main" id="{5C332DD3-9A7C-4FDE-A573-7AFE1875FD02}"/>
              </a:ext>
            </a:extLst>
          </p:cNvPr>
          <p:cNvSpPr/>
          <p:nvPr/>
        </p:nvSpPr>
        <p:spPr>
          <a:xfrm>
            <a:off x="766759" y="840386"/>
            <a:ext cx="1923925" cy="400110"/>
          </a:xfrm>
          <a:prstGeom prst="rect">
            <a:avLst/>
          </a:prstGeom>
        </p:spPr>
        <p:txBody>
          <a:bodyPr wrap="none">
            <a:spAutoFit/>
          </a:bodyPr>
          <a:lstStyle/>
          <a:p>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读地址</a:t>
            </a:r>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13</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的字</a:t>
            </a:r>
          </a:p>
        </p:txBody>
      </p:sp>
      <p:sp>
        <p:nvSpPr>
          <p:cNvPr id="105" name="矩形 104">
            <a:extLst>
              <a:ext uri="{FF2B5EF4-FFF2-40B4-BE49-F238E27FC236}">
                <a16:creationId xmlns:a16="http://schemas.microsoft.com/office/drawing/2014/main" id="{1771BE24-C2D4-4CD1-A293-55557F3E7A94}"/>
              </a:ext>
            </a:extLst>
          </p:cNvPr>
          <p:cNvSpPr/>
          <p:nvPr/>
        </p:nvSpPr>
        <p:spPr>
          <a:xfrm>
            <a:off x="2681149" y="2634212"/>
            <a:ext cx="2026152" cy="313065"/>
          </a:xfrm>
          <a:prstGeom prst="rect">
            <a:avLst/>
          </a:prstGeom>
          <a:noFill/>
          <a:ln>
            <a:solidFill>
              <a:srgbClr val="2F5EB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53222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wheel(1)">
                                      <p:cBhvr>
                                        <p:cTn id="7" dur="20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A2CED-A322-4FCC-9714-2B1442AF6BEB}"/>
              </a:ext>
            </a:extLst>
          </p:cNvPr>
          <p:cNvSpPr>
            <a:spLocks noGrp="1"/>
          </p:cNvSpPr>
          <p:nvPr>
            <p:ph type="title"/>
          </p:nvPr>
        </p:nvSpPr>
        <p:spPr>
          <a:xfrm>
            <a:off x="-30331" y="157856"/>
            <a:ext cx="7592093" cy="762000"/>
          </a:xfrm>
        </p:spPr>
        <p:txBody>
          <a:bodyPr>
            <a:normAutofit/>
          </a:bodyPr>
          <a:lstStyle/>
          <a:p>
            <a:r>
              <a:rPr lang="en-US" altLang="zh-CN" dirty="0"/>
              <a:t>Cache</a:t>
            </a:r>
            <a:r>
              <a:rPr lang="zh-CN" altLang="en-US" dirty="0"/>
              <a:t>缓存示例</a:t>
            </a:r>
          </a:p>
        </p:txBody>
      </p:sp>
      <p:sp>
        <p:nvSpPr>
          <p:cNvPr id="20" name="Rectangle 158">
            <a:extLst>
              <a:ext uri="{FF2B5EF4-FFF2-40B4-BE49-F238E27FC236}">
                <a16:creationId xmlns:a16="http://schemas.microsoft.com/office/drawing/2014/main" id="{F4E401E8-9FEB-41CA-8F1F-FEC8F4B122B8}"/>
              </a:ext>
            </a:extLst>
          </p:cNvPr>
          <p:cNvSpPr/>
          <p:nvPr/>
        </p:nvSpPr>
        <p:spPr bwMode="auto">
          <a:xfrm>
            <a:off x="6929811" y="2165696"/>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21" name="Rectangle 159">
            <a:extLst>
              <a:ext uri="{FF2B5EF4-FFF2-40B4-BE49-F238E27FC236}">
                <a16:creationId xmlns:a16="http://schemas.microsoft.com/office/drawing/2014/main" id="{017D1461-564D-433E-8734-6D26894314F4}"/>
              </a:ext>
            </a:extLst>
          </p:cNvPr>
          <p:cNvSpPr/>
          <p:nvPr/>
        </p:nvSpPr>
        <p:spPr bwMode="auto">
          <a:xfrm>
            <a:off x="69497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a:t>
            </a:r>
            <a:endParaRPr lang="en-US" altLang="zh-CN" sz="1600" dirty="0">
              <a:latin typeface="Times New Roman" panose="02020603050405020304" pitchFamily="18" charset="0"/>
              <a:cs typeface="Times New Roman" panose="02020603050405020304" pitchFamily="18" charset="0"/>
            </a:endParaRPr>
          </a:p>
        </p:txBody>
      </p:sp>
      <p:sp>
        <p:nvSpPr>
          <p:cNvPr id="23" name="Rectangle 163">
            <a:extLst>
              <a:ext uri="{FF2B5EF4-FFF2-40B4-BE49-F238E27FC236}">
                <a16:creationId xmlns:a16="http://schemas.microsoft.com/office/drawing/2014/main" id="{0150872E-1A2B-4576-B678-A8EAB183F9CC}"/>
              </a:ext>
            </a:extLst>
          </p:cNvPr>
          <p:cNvSpPr/>
          <p:nvPr/>
        </p:nvSpPr>
        <p:spPr bwMode="auto">
          <a:xfrm>
            <a:off x="7229629" y="2250041"/>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24" name="Rectangle 164">
            <a:extLst>
              <a:ext uri="{FF2B5EF4-FFF2-40B4-BE49-F238E27FC236}">
                <a16:creationId xmlns:a16="http://schemas.microsoft.com/office/drawing/2014/main" id="{042663CE-73DD-4A7E-8D09-DF258909F0E6}"/>
              </a:ext>
            </a:extLst>
          </p:cNvPr>
          <p:cNvSpPr/>
          <p:nvPr/>
        </p:nvSpPr>
        <p:spPr bwMode="auto">
          <a:xfrm>
            <a:off x="6979934" y="2250041"/>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5" name="TextBox 27">
            <a:extLst>
              <a:ext uri="{FF2B5EF4-FFF2-40B4-BE49-F238E27FC236}">
                <a16:creationId xmlns:a16="http://schemas.microsoft.com/office/drawing/2014/main" id="{7C2F0EB0-9CA1-417B-89CF-1CD633CEEA10}"/>
              </a:ext>
            </a:extLst>
          </p:cNvPr>
          <p:cNvSpPr txBox="1"/>
          <p:nvPr/>
        </p:nvSpPr>
        <p:spPr>
          <a:xfrm>
            <a:off x="8003804"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29" name="Rectangle 127">
            <a:extLst>
              <a:ext uri="{FF2B5EF4-FFF2-40B4-BE49-F238E27FC236}">
                <a16:creationId xmlns:a16="http://schemas.microsoft.com/office/drawing/2014/main" id="{7E7CFC8B-E919-4F98-92D2-DBF4B2F2E45C}"/>
              </a:ext>
            </a:extLst>
          </p:cNvPr>
          <p:cNvSpPr/>
          <p:nvPr/>
        </p:nvSpPr>
        <p:spPr bwMode="auto">
          <a:xfrm>
            <a:off x="803921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0" name="Rectangle 128">
            <a:extLst>
              <a:ext uri="{FF2B5EF4-FFF2-40B4-BE49-F238E27FC236}">
                <a16:creationId xmlns:a16="http://schemas.microsoft.com/office/drawing/2014/main" id="{A642CED3-98ED-433E-AFFF-D42999C86C70}"/>
              </a:ext>
            </a:extLst>
          </p:cNvPr>
          <p:cNvSpPr/>
          <p:nvPr/>
        </p:nvSpPr>
        <p:spPr bwMode="auto">
          <a:xfrm>
            <a:off x="832290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1" name="Rectangle 129">
            <a:extLst>
              <a:ext uri="{FF2B5EF4-FFF2-40B4-BE49-F238E27FC236}">
                <a16:creationId xmlns:a16="http://schemas.microsoft.com/office/drawing/2014/main" id="{65D62047-95B5-459A-B3AE-D6D3DDAF5E86}"/>
              </a:ext>
            </a:extLst>
          </p:cNvPr>
          <p:cNvSpPr/>
          <p:nvPr/>
        </p:nvSpPr>
        <p:spPr bwMode="auto">
          <a:xfrm>
            <a:off x="873605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2" name="Rectangle 127">
            <a:extLst>
              <a:ext uri="{FF2B5EF4-FFF2-40B4-BE49-F238E27FC236}">
                <a16:creationId xmlns:a16="http://schemas.microsoft.com/office/drawing/2014/main" id="{D7D5576A-B83E-4269-9C4A-CEA2F35F1D74}"/>
              </a:ext>
            </a:extLst>
          </p:cNvPr>
          <p:cNvSpPr/>
          <p:nvPr/>
        </p:nvSpPr>
        <p:spPr bwMode="auto">
          <a:xfrm>
            <a:off x="6965674"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3" name="Rectangle 128">
            <a:extLst>
              <a:ext uri="{FF2B5EF4-FFF2-40B4-BE49-F238E27FC236}">
                <a16:creationId xmlns:a16="http://schemas.microsoft.com/office/drawing/2014/main" id="{12AEE43E-6458-4DA0-998A-F2756B7EF38A}"/>
              </a:ext>
            </a:extLst>
          </p:cNvPr>
          <p:cNvSpPr/>
          <p:nvPr/>
        </p:nvSpPr>
        <p:spPr bwMode="auto">
          <a:xfrm>
            <a:off x="7249366"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4" name="Rectangle 129">
            <a:extLst>
              <a:ext uri="{FF2B5EF4-FFF2-40B4-BE49-F238E27FC236}">
                <a16:creationId xmlns:a16="http://schemas.microsoft.com/office/drawing/2014/main" id="{3D96B8DB-9CA5-437F-8551-591FEF9234E1}"/>
              </a:ext>
            </a:extLst>
          </p:cNvPr>
          <p:cNvSpPr/>
          <p:nvPr/>
        </p:nvSpPr>
        <p:spPr bwMode="auto">
          <a:xfrm>
            <a:off x="7662520"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35" name="Rectangle 127">
            <a:extLst>
              <a:ext uri="{FF2B5EF4-FFF2-40B4-BE49-F238E27FC236}">
                <a16:creationId xmlns:a16="http://schemas.microsoft.com/office/drawing/2014/main" id="{F47D138A-5DA7-4FDE-BB4C-0C0CEC16D217}"/>
              </a:ext>
            </a:extLst>
          </p:cNvPr>
          <p:cNvSpPr/>
          <p:nvPr/>
        </p:nvSpPr>
        <p:spPr bwMode="auto">
          <a:xfrm>
            <a:off x="589892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6" name="Rectangle 128">
            <a:extLst>
              <a:ext uri="{FF2B5EF4-FFF2-40B4-BE49-F238E27FC236}">
                <a16:creationId xmlns:a16="http://schemas.microsoft.com/office/drawing/2014/main" id="{79A13D87-3C0D-468D-A706-D51ED3563126}"/>
              </a:ext>
            </a:extLst>
          </p:cNvPr>
          <p:cNvSpPr/>
          <p:nvPr/>
        </p:nvSpPr>
        <p:spPr bwMode="auto">
          <a:xfrm>
            <a:off x="618262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37" name="Rectangle 129">
            <a:extLst>
              <a:ext uri="{FF2B5EF4-FFF2-40B4-BE49-F238E27FC236}">
                <a16:creationId xmlns:a16="http://schemas.microsoft.com/office/drawing/2014/main" id="{1FB53597-16E3-485B-9C66-87C2C3E37B9C}"/>
              </a:ext>
            </a:extLst>
          </p:cNvPr>
          <p:cNvSpPr/>
          <p:nvPr/>
        </p:nvSpPr>
        <p:spPr bwMode="auto">
          <a:xfrm>
            <a:off x="659577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8" name="Rectangle 127">
            <a:extLst>
              <a:ext uri="{FF2B5EF4-FFF2-40B4-BE49-F238E27FC236}">
                <a16:creationId xmlns:a16="http://schemas.microsoft.com/office/drawing/2014/main" id="{C62F84F3-98A3-4130-8DAE-85E07D0019F6}"/>
              </a:ext>
            </a:extLst>
          </p:cNvPr>
          <p:cNvSpPr/>
          <p:nvPr/>
        </p:nvSpPr>
        <p:spPr bwMode="auto">
          <a:xfrm>
            <a:off x="4825391"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9" name="Rectangle 128">
            <a:extLst>
              <a:ext uri="{FF2B5EF4-FFF2-40B4-BE49-F238E27FC236}">
                <a16:creationId xmlns:a16="http://schemas.microsoft.com/office/drawing/2014/main" id="{6A1D5B02-8F24-4715-9F04-EEF5F5EE68BB}"/>
              </a:ext>
            </a:extLst>
          </p:cNvPr>
          <p:cNvSpPr/>
          <p:nvPr/>
        </p:nvSpPr>
        <p:spPr bwMode="auto">
          <a:xfrm>
            <a:off x="5109083"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40" name="Rectangle 129">
            <a:extLst>
              <a:ext uri="{FF2B5EF4-FFF2-40B4-BE49-F238E27FC236}">
                <a16:creationId xmlns:a16="http://schemas.microsoft.com/office/drawing/2014/main" id="{D750AAE9-A32F-49E5-B7FD-C9BA486A831C}"/>
              </a:ext>
            </a:extLst>
          </p:cNvPr>
          <p:cNvSpPr/>
          <p:nvPr/>
        </p:nvSpPr>
        <p:spPr bwMode="auto">
          <a:xfrm>
            <a:off x="5522237"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1" name="Rectangle 127">
            <a:extLst>
              <a:ext uri="{FF2B5EF4-FFF2-40B4-BE49-F238E27FC236}">
                <a16:creationId xmlns:a16="http://schemas.microsoft.com/office/drawing/2014/main" id="{D8DB8991-5A52-4766-94A1-FA206A6BF0AC}"/>
              </a:ext>
            </a:extLst>
          </p:cNvPr>
          <p:cNvSpPr/>
          <p:nvPr/>
        </p:nvSpPr>
        <p:spPr bwMode="auto">
          <a:xfrm>
            <a:off x="3779560"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2" name="Rectangle 128">
            <a:extLst>
              <a:ext uri="{FF2B5EF4-FFF2-40B4-BE49-F238E27FC236}">
                <a16:creationId xmlns:a16="http://schemas.microsoft.com/office/drawing/2014/main" id="{05A9783C-A29D-4B10-B26E-8074363571EE}"/>
              </a:ext>
            </a:extLst>
          </p:cNvPr>
          <p:cNvSpPr/>
          <p:nvPr/>
        </p:nvSpPr>
        <p:spPr bwMode="auto">
          <a:xfrm>
            <a:off x="4063252"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3" name="Rectangle 129">
            <a:extLst>
              <a:ext uri="{FF2B5EF4-FFF2-40B4-BE49-F238E27FC236}">
                <a16:creationId xmlns:a16="http://schemas.microsoft.com/office/drawing/2014/main" id="{7A8BF262-5ED0-4383-95E0-FC4A45E25853}"/>
              </a:ext>
            </a:extLst>
          </p:cNvPr>
          <p:cNvSpPr/>
          <p:nvPr/>
        </p:nvSpPr>
        <p:spPr bwMode="auto">
          <a:xfrm>
            <a:off x="4476406"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44" name="Rectangle 127">
            <a:extLst>
              <a:ext uri="{FF2B5EF4-FFF2-40B4-BE49-F238E27FC236}">
                <a16:creationId xmlns:a16="http://schemas.microsoft.com/office/drawing/2014/main" id="{4D38F560-9422-4AA8-82EF-6124E05A634C}"/>
              </a:ext>
            </a:extLst>
          </p:cNvPr>
          <p:cNvSpPr/>
          <p:nvPr/>
        </p:nvSpPr>
        <p:spPr bwMode="auto">
          <a:xfrm>
            <a:off x="270602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5" name="Rectangle 128">
            <a:extLst>
              <a:ext uri="{FF2B5EF4-FFF2-40B4-BE49-F238E27FC236}">
                <a16:creationId xmlns:a16="http://schemas.microsoft.com/office/drawing/2014/main" id="{8F723D0E-F6F2-42B9-AA77-C3FED5C58E50}"/>
              </a:ext>
            </a:extLst>
          </p:cNvPr>
          <p:cNvSpPr/>
          <p:nvPr/>
        </p:nvSpPr>
        <p:spPr bwMode="auto">
          <a:xfrm>
            <a:off x="298971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6" name="Rectangle 129">
            <a:extLst>
              <a:ext uri="{FF2B5EF4-FFF2-40B4-BE49-F238E27FC236}">
                <a16:creationId xmlns:a16="http://schemas.microsoft.com/office/drawing/2014/main" id="{70C31BED-85EB-457F-9B34-80F691AFFD4A}"/>
              </a:ext>
            </a:extLst>
          </p:cNvPr>
          <p:cNvSpPr/>
          <p:nvPr/>
        </p:nvSpPr>
        <p:spPr bwMode="auto">
          <a:xfrm>
            <a:off x="340286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7" name="Rectangle 127">
            <a:extLst>
              <a:ext uri="{FF2B5EF4-FFF2-40B4-BE49-F238E27FC236}">
                <a16:creationId xmlns:a16="http://schemas.microsoft.com/office/drawing/2014/main" id="{2BEB6C6F-E812-402D-9D41-9F8C761A6B18}"/>
              </a:ext>
            </a:extLst>
          </p:cNvPr>
          <p:cNvSpPr/>
          <p:nvPr/>
        </p:nvSpPr>
        <p:spPr bwMode="auto">
          <a:xfrm>
            <a:off x="1639277"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8" name="Rectangle 128">
            <a:extLst>
              <a:ext uri="{FF2B5EF4-FFF2-40B4-BE49-F238E27FC236}">
                <a16:creationId xmlns:a16="http://schemas.microsoft.com/office/drawing/2014/main" id="{7C801A2B-DF86-4A6F-AFC8-496E0A046A48}"/>
              </a:ext>
            </a:extLst>
          </p:cNvPr>
          <p:cNvSpPr/>
          <p:nvPr/>
        </p:nvSpPr>
        <p:spPr bwMode="auto">
          <a:xfrm>
            <a:off x="1922969"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49" name="Rectangle 129">
            <a:extLst>
              <a:ext uri="{FF2B5EF4-FFF2-40B4-BE49-F238E27FC236}">
                <a16:creationId xmlns:a16="http://schemas.microsoft.com/office/drawing/2014/main" id="{006519CA-E343-4DD9-8B14-9ED533E8931E}"/>
              </a:ext>
            </a:extLst>
          </p:cNvPr>
          <p:cNvSpPr/>
          <p:nvPr/>
        </p:nvSpPr>
        <p:spPr bwMode="auto">
          <a:xfrm>
            <a:off x="2336123"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50" name="Rectangle 127">
            <a:extLst>
              <a:ext uri="{FF2B5EF4-FFF2-40B4-BE49-F238E27FC236}">
                <a16:creationId xmlns:a16="http://schemas.microsoft.com/office/drawing/2014/main" id="{BE20E1CD-71DD-4F57-857C-E04E8AF4B131}"/>
              </a:ext>
            </a:extLst>
          </p:cNvPr>
          <p:cNvSpPr/>
          <p:nvPr/>
        </p:nvSpPr>
        <p:spPr bwMode="auto">
          <a:xfrm>
            <a:off x="56573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51" name="Rectangle 128">
            <a:extLst>
              <a:ext uri="{FF2B5EF4-FFF2-40B4-BE49-F238E27FC236}">
                <a16:creationId xmlns:a16="http://schemas.microsoft.com/office/drawing/2014/main" id="{849D7D7A-115E-4D07-A47E-FE1BC34ACDD0}"/>
              </a:ext>
            </a:extLst>
          </p:cNvPr>
          <p:cNvSpPr/>
          <p:nvPr/>
        </p:nvSpPr>
        <p:spPr bwMode="auto">
          <a:xfrm>
            <a:off x="84943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52" name="Rectangle 129">
            <a:extLst>
              <a:ext uri="{FF2B5EF4-FFF2-40B4-BE49-F238E27FC236}">
                <a16:creationId xmlns:a16="http://schemas.microsoft.com/office/drawing/2014/main" id="{C68C8257-D611-46E6-9466-31E446E226B8}"/>
              </a:ext>
            </a:extLst>
          </p:cNvPr>
          <p:cNvSpPr/>
          <p:nvPr/>
        </p:nvSpPr>
        <p:spPr bwMode="auto">
          <a:xfrm>
            <a:off x="126258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62" name="TextBox 27">
            <a:extLst>
              <a:ext uri="{FF2B5EF4-FFF2-40B4-BE49-F238E27FC236}">
                <a16:creationId xmlns:a16="http://schemas.microsoft.com/office/drawing/2014/main" id="{7E8D8CCF-276D-4FB2-A225-7BF90A85DD22}"/>
              </a:ext>
            </a:extLst>
          </p:cNvPr>
          <p:cNvSpPr txBox="1"/>
          <p:nvPr/>
        </p:nvSpPr>
        <p:spPr>
          <a:xfrm>
            <a:off x="5867771" y="1664621"/>
            <a:ext cx="415498"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68" name="TextBox 27">
            <a:extLst>
              <a:ext uri="{FF2B5EF4-FFF2-40B4-BE49-F238E27FC236}">
                <a16:creationId xmlns:a16="http://schemas.microsoft.com/office/drawing/2014/main" id="{5312990E-9A5E-4E21-AB28-93E446F697BD}"/>
              </a:ext>
            </a:extLst>
          </p:cNvPr>
          <p:cNvSpPr txBox="1"/>
          <p:nvPr/>
        </p:nvSpPr>
        <p:spPr>
          <a:xfrm>
            <a:off x="3745932"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74" name="TextBox 27">
            <a:extLst>
              <a:ext uri="{FF2B5EF4-FFF2-40B4-BE49-F238E27FC236}">
                <a16:creationId xmlns:a16="http://schemas.microsoft.com/office/drawing/2014/main" id="{BF559C09-BA0D-4878-A7CC-3854F7EAC9F0}"/>
              </a:ext>
            </a:extLst>
          </p:cNvPr>
          <p:cNvSpPr txBox="1"/>
          <p:nvPr/>
        </p:nvSpPr>
        <p:spPr>
          <a:xfrm>
            <a:off x="1609899" y="1664621"/>
            <a:ext cx="402739"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75" name="Rectangle 127">
            <a:extLst>
              <a:ext uri="{FF2B5EF4-FFF2-40B4-BE49-F238E27FC236}">
                <a16:creationId xmlns:a16="http://schemas.microsoft.com/office/drawing/2014/main" id="{4A26B776-8B69-43C7-9E5A-A1EE7EB9D2E0}"/>
              </a:ext>
            </a:extLst>
          </p:cNvPr>
          <p:cNvSpPr/>
          <p:nvPr/>
        </p:nvSpPr>
        <p:spPr bwMode="auto">
          <a:xfrm>
            <a:off x="802036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6" name="Rectangle 128">
            <a:extLst>
              <a:ext uri="{FF2B5EF4-FFF2-40B4-BE49-F238E27FC236}">
                <a16:creationId xmlns:a16="http://schemas.microsoft.com/office/drawing/2014/main" id="{4D3D4C27-55E0-41E6-A6D6-65083A3476D1}"/>
              </a:ext>
            </a:extLst>
          </p:cNvPr>
          <p:cNvSpPr/>
          <p:nvPr/>
        </p:nvSpPr>
        <p:spPr bwMode="auto">
          <a:xfrm>
            <a:off x="830405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77" name="Rectangle 129">
            <a:extLst>
              <a:ext uri="{FF2B5EF4-FFF2-40B4-BE49-F238E27FC236}">
                <a16:creationId xmlns:a16="http://schemas.microsoft.com/office/drawing/2014/main" id="{35E47E29-0812-4DC3-AF27-EAF4B82D144F}"/>
              </a:ext>
            </a:extLst>
          </p:cNvPr>
          <p:cNvSpPr/>
          <p:nvPr/>
        </p:nvSpPr>
        <p:spPr bwMode="auto">
          <a:xfrm>
            <a:off x="871721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78" name="Rectangle 127">
            <a:extLst>
              <a:ext uri="{FF2B5EF4-FFF2-40B4-BE49-F238E27FC236}">
                <a16:creationId xmlns:a16="http://schemas.microsoft.com/office/drawing/2014/main" id="{925D06BE-F9BA-4548-9BE1-8020B363EDC3}"/>
              </a:ext>
            </a:extLst>
          </p:cNvPr>
          <p:cNvSpPr/>
          <p:nvPr/>
        </p:nvSpPr>
        <p:spPr bwMode="auto">
          <a:xfrm>
            <a:off x="6946828"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9" name="Rectangle 128">
            <a:extLst>
              <a:ext uri="{FF2B5EF4-FFF2-40B4-BE49-F238E27FC236}">
                <a16:creationId xmlns:a16="http://schemas.microsoft.com/office/drawing/2014/main" id="{72A63F30-F9F9-4AB2-A8E1-F37454A96BEA}"/>
              </a:ext>
            </a:extLst>
          </p:cNvPr>
          <p:cNvSpPr/>
          <p:nvPr/>
        </p:nvSpPr>
        <p:spPr bwMode="auto">
          <a:xfrm>
            <a:off x="7230520"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80" name="Rectangle 129">
            <a:extLst>
              <a:ext uri="{FF2B5EF4-FFF2-40B4-BE49-F238E27FC236}">
                <a16:creationId xmlns:a16="http://schemas.microsoft.com/office/drawing/2014/main" id="{95A71169-150E-49DA-B734-C0A2B3E7317D}"/>
              </a:ext>
            </a:extLst>
          </p:cNvPr>
          <p:cNvSpPr/>
          <p:nvPr/>
        </p:nvSpPr>
        <p:spPr bwMode="auto">
          <a:xfrm>
            <a:off x="7643674"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1" name="Rectangle 127">
            <a:extLst>
              <a:ext uri="{FF2B5EF4-FFF2-40B4-BE49-F238E27FC236}">
                <a16:creationId xmlns:a16="http://schemas.microsoft.com/office/drawing/2014/main" id="{634CFE0F-595B-41A6-917B-F5C3A58BE1F2}"/>
              </a:ext>
            </a:extLst>
          </p:cNvPr>
          <p:cNvSpPr/>
          <p:nvPr/>
        </p:nvSpPr>
        <p:spPr bwMode="auto">
          <a:xfrm>
            <a:off x="588008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2" name="Rectangle 128">
            <a:extLst>
              <a:ext uri="{FF2B5EF4-FFF2-40B4-BE49-F238E27FC236}">
                <a16:creationId xmlns:a16="http://schemas.microsoft.com/office/drawing/2014/main" id="{E769FFAD-C3F7-40D6-9EB2-DB27087E61CF}"/>
              </a:ext>
            </a:extLst>
          </p:cNvPr>
          <p:cNvSpPr/>
          <p:nvPr/>
        </p:nvSpPr>
        <p:spPr bwMode="auto">
          <a:xfrm>
            <a:off x="616377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3" name="Rectangle 129">
            <a:extLst>
              <a:ext uri="{FF2B5EF4-FFF2-40B4-BE49-F238E27FC236}">
                <a16:creationId xmlns:a16="http://schemas.microsoft.com/office/drawing/2014/main" id="{E6F9F406-1050-48D2-919F-0E7B78DE8381}"/>
              </a:ext>
            </a:extLst>
          </p:cNvPr>
          <p:cNvSpPr/>
          <p:nvPr/>
        </p:nvSpPr>
        <p:spPr bwMode="auto">
          <a:xfrm>
            <a:off x="657692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84" name="Rectangle 127">
            <a:extLst>
              <a:ext uri="{FF2B5EF4-FFF2-40B4-BE49-F238E27FC236}">
                <a16:creationId xmlns:a16="http://schemas.microsoft.com/office/drawing/2014/main" id="{BEEB9C1F-8855-4607-8006-DE36719B5FA0}"/>
              </a:ext>
            </a:extLst>
          </p:cNvPr>
          <p:cNvSpPr/>
          <p:nvPr/>
        </p:nvSpPr>
        <p:spPr bwMode="auto">
          <a:xfrm>
            <a:off x="4806545"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5" name="Rectangle 128">
            <a:extLst>
              <a:ext uri="{FF2B5EF4-FFF2-40B4-BE49-F238E27FC236}">
                <a16:creationId xmlns:a16="http://schemas.microsoft.com/office/drawing/2014/main" id="{62A8875A-F744-4802-9A36-F22FE415C6B1}"/>
              </a:ext>
            </a:extLst>
          </p:cNvPr>
          <p:cNvSpPr/>
          <p:nvPr/>
        </p:nvSpPr>
        <p:spPr bwMode="auto">
          <a:xfrm>
            <a:off x="5090237"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6" name="Rectangle 129">
            <a:extLst>
              <a:ext uri="{FF2B5EF4-FFF2-40B4-BE49-F238E27FC236}">
                <a16:creationId xmlns:a16="http://schemas.microsoft.com/office/drawing/2014/main" id="{85E1451B-4149-4BDC-B686-6C6DC15A00CC}"/>
              </a:ext>
            </a:extLst>
          </p:cNvPr>
          <p:cNvSpPr/>
          <p:nvPr/>
        </p:nvSpPr>
        <p:spPr bwMode="auto">
          <a:xfrm>
            <a:off x="5503391"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7" name="Rectangle 127">
            <a:extLst>
              <a:ext uri="{FF2B5EF4-FFF2-40B4-BE49-F238E27FC236}">
                <a16:creationId xmlns:a16="http://schemas.microsoft.com/office/drawing/2014/main" id="{BCCBF38E-B1AC-4352-8CB2-17A0F2A665CF}"/>
              </a:ext>
            </a:extLst>
          </p:cNvPr>
          <p:cNvSpPr/>
          <p:nvPr/>
        </p:nvSpPr>
        <p:spPr bwMode="auto">
          <a:xfrm>
            <a:off x="3760714"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8" name="Rectangle 128">
            <a:extLst>
              <a:ext uri="{FF2B5EF4-FFF2-40B4-BE49-F238E27FC236}">
                <a16:creationId xmlns:a16="http://schemas.microsoft.com/office/drawing/2014/main" id="{5D496454-08E9-4FE6-A423-B0928155A26B}"/>
              </a:ext>
            </a:extLst>
          </p:cNvPr>
          <p:cNvSpPr/>
          <p:nvPr/>
        </p:nvSpPr>
        <p:spPr bwMode="auto">
          <a:xfrm>
            <a:off x="4044406"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89" name="Rectangle 129">
            <a:extLst>
              <a:ext uri="{FF2B5EF4-FFF2-40B4-BE49-F238E27FC236}">
                <a16:creationId xmlns:a16="http://schemas.microsoft.com/office/drawing/2014/main" id="{7B0006ED-B40D-46D4-860D-A11E56969055}"/>
              </a:ext>
            </a:extLst>
          </p:cNvPr>
          <p:cNvSpPr/>
          <p:nvPr/>
        </p:nvSpPr>
        <p:spPr bwMode="auto">
          <a:xfrm>
            <a:off x="4457560"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0" name="Rectangle 127">
            <a:extLst>
              <a:ext uri="{FF2B5EF4-FFF2-40B4-BE49-F238E27FC236}">
                <a16:creationId xmlns:a16="http://schemas.microsoft.com/office/drawing/2014/main" id="{5288E96A-038E-4149-A6C2-60C197F202C6}"/>
              </a:ext>
            </a:extLst>
          </p:cNvPr>
          <p:cNvSpPr/>
          <p:nvPr/>
        </p:nvSpPr>
        <p:spPr bwMode="auto">
          <a:xfrm>
            <a:off x="268717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1" name="Rectangle 128">
            <a:extLst>
              <a:ext uri="{FF2B5EF4-FFF2-40B4-BE49-F238E27FC236}">
                <a16:creationId xmlns:a16="http://schemas.microsoft.com/office/drawing/2014/main" id="{4C6901A5-C9A5-4737-99E8-8CA34A8E5488}"/>
              </a:ext>
            </a:extLst>
          </p:cNvPr>
          <p:cNvSpPr/>
          <p:nvPr/>
        </p:nvSpPr>
        <p:spPr bwMode="auto">
          <a:xfrm>
            <a:off x="297086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92" name="Rectangle 129">
            <a:extLst>
              <a:ext uri="{FF2B5EF4-FFF2-40B4-BE49-F238E27FC236}">
                <a16:creationId xmlns:a16="http://schemas.microsoft.com/office/drawing/2014/main" id="{CF950403-8869-45A4-A572-F830FFB5C5A9}"/>
              </a:ext>
            </a:extLst>
          </p:cNvPr>
          <p:cNvSpPr/>
          <p:nvPr/>
        </p:nvSpPr>
        <p:spPr bwMode="auto">
          <a:xfrm>
            <a:off x="338402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93" name="Rectangle 127">
            <a:extLst>
              <a:ext uri="{FF2B5EF4-FFF2-40B4-BE49-F238E27FC236}">
                <a16:creationId xmlns:a16="http://schemas.microsoft.com/office/drawing/2014/main" id="{E3B7CCD6-B3DA-48FE-9FDC-0626B957C732}"/>
              </a:ext>
            </a:extLst>
          </p:cNvPr>
          <p:cNvSpPr/>
          <p:nvPr/>
        </p:nvSpPr>
        <p:spPr bwMode="auto">
          <a:xfrm>
            <a:off x="1620431"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4" name="Rectangle 128">
            <a:extLst>
              <a:ext uri="{FF2B5EF4-FFF2-40B4-BE49-F238E27FC236}">
                <a16:creationId xmlns:a16="http://schemas.microsoft.com/office/drawing/2014/main" id="{71637B56-20A3-475F-9E94-26BF5AEE5E0B}"/>
              </a:ext>
            </a:extLst>
          </p:cNvPr>
          <p:cNvSpPr/>
          <p:nvPr/>
        </p:nvSpPr>
        <p:spPr bwMode="auto">
          <a:xfrm>
            <a:off x="1904123"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5" name="Rectangle 129">
            <a:extLst>
              <a:ext uri="{FF2B5EF4-FFF2-40B4-BE49-F238E27FC236}">
                <a16:creationId xmlns:a16="http://schemas.microsoft.com/office/drawing/2014/main" id="{1EE3326F-874B-4442-A54D-8F13FB2A532F}"/>
              </a:ext>
            </a:extLst>
          </p:cNvPr>
          <p:cNvSpPr/>
          <p:nvPr/>
        </p:nvSpPr>
        <p:spPr bwMode="auto">
          <a:xfrm>
            <a:off x="2317277"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6" name="Rectangle 127">
            <a:extLst>
              <a:ext uri="{FF2B5EF4-FFF2-40B4-BE49-F238E27FC236}">
                <a16:creationId xmlns:a16="http://schemas.microsoft.com/office/drawing/2014/main" id="{EA1EFB0E-EDB2-479A-B77B-674CF1FD003C}"/>
              </a:ext>
            </a:extLst>
          </p:cNvPr>
          <p:cNvSpPr/>
          <p:nvPr/>
        </p:nvSpPr>
        <p:spPr bwMode="auto">
          <a:xfrm>
            <a:off x="54689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7" name="Rectangle 128">
            <a:extLst>
              <a:ext uri="{FF2B5EF4-FFF2-40B4-BE49-F238E27FC236}">
                <a16:creationId xmlns:a16="http://schemas.microsoft.com/office/drawing/2014/main" id="{E030EDB3-AA23-4D69-8622-5D28D8D70853}"/>
              </a:ext>
            </a:extLst>
          </p:cNvPr>
          <p:cNvSpPr/>
          <p:nvPr/>
        </p:nvSpPr>
        <p:spPr bwMode="auto">
          <a:xfrm>
            <a:off x="83058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8" name="Rectangle 129">
            <a:extLst>
              <a:ext uri="{FF2B5EF4-FFF2-40B4-BE49-F238E27FC236}">
                <a16:creationId xmlns:a16="http://schemas.microsoft.com/office/drawing/2014/main" id="{FF8DE3E9-9E28-4C66-BF9E-7E77775C9972}"/>
              </a:ext>
            </a:extLst>
          </p:cNvPr>
          <p:cNvSpPr/>
          <p:nvPr/>
        </p:nvSpPr>
        <p:spPr bwMode="auto">
          <a:xfrm>
            <a:off x="124373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cxnSp>
        <p:nvCxnSpPr>
          <p:cNvPr id="100" name="直接连接符 99">
            <a:extLst>
              <a:ext uri="{FF2B5EF4-FFF2-40B4-BE49-F238E27FC236}">
                <a16:creationId xmlns:a16="http://schemas.microsoft.com/office/drawing/2014/main" id="{B0F72135-4741-4E51-96DC-3B0F1BF9BC44}"/>
              </a:ext>
            </a:extLst>
          </p:cNvPr>
          <p:cNvCxnSpPr/>
          <p:nvPr/>
        </p:nvCxnSpPr>
        <p:spPr>
          <a:xfrm>
            <a:off x="319957" y="3267800"/>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01" name="TextBox 27">
            <a:extLst>
              <a:ext uri="{FF2B5EF4-FFF2-40B4-BE49-F238E27FC236}">
                <a16:creationId xmlns:a16="http://schemas.microsoft.com/office/drawing/2014/main" id="{82921A7F-87D1-4A19-A46B-EFE0F30816DF}"/>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 name="TextBox 27">
            <a:extLst>
              <a:ext uri="{FF2B5EF4-FFF2-40B4-BE49-F238E27FC236}">
                <a16:creationId xmlns:a16="http://schemas.microsoft.com/office/drawing/2014/main" id="{4A2EB301-79E9-4961-AA5E-2869D06E3ABC}"/>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03" name="Rectangle 159">
            <a:extLst>
              <a:ext uri="{FF2B5EF4-FFF2-40B4-BE49-F238E27FC236}">
                <a16:creationId xmlns:a16="http://schemas.microsoft.com/office/drawing/2014/main" id="{AC44C98F-4C5E-46BF-A220-732D5F87C5DC}"/>
              </a:ext>
            </a:extLst>
          </p:cNvPr>
          <p:cNvSpPr/>
          <p:nvPr/>
        </p:nvSpPr>
        <p:spPr bwMode="auto">
          <a:xfrm>
            <a:off x="7561762" y="2244165"/>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1</a:t>
            </a:r>
          </a:p>
        </p:txBody>
      </p:sp>
      <p:sp>
        <p:nvSpPr>
          <p:cNvPr id="104" name="Rectangle 160">
            <a:extLst>
              <a:ext uri="{FF2B5EF4-FFF2-40B4-BE49-F238E27FC236}">
                <a16:creationId xmlns:a16="http://schemas.microsoft.com/office/drawing/2014/main" id="{54F71492-06DD-4DFC-9B45-FFB7F13EFB19}"/>
              </a:ext>
            </a:extLst>
          </p:cNvPr>
          <p:cNvSpPr/>
          <p:nvPr/>
        </p:nvSpPr>
        <p:spPr bwMode="auto">
          <a:xfrm>
            <a:off x="8288794" y="2239870"/>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0</a:t>
            </a:r>
          </a:p>
        </p:txBody>
      </p:sp>
      <p:sp>
        <p:nvSpPr>
          <p:cNvPr id="108" name="Rectangle 159">
            <a:extLst>
              <a:ext uri="{FF2B5EF4-FFF2-40B4-BE49-F238E27FC236}">
                <a16:creationId xmlns:a16="http://schemas.microsoft.com/office/drawing/2014/main" id="{A8CED0F3-7E0E-4E0B-9F47-562E234F890C}"/>
              </a:ext>
            </a:extLst>
          </p:cNvPr>
          <p:cNvSpPr/>
          <p:nvPr/>
        </p:nvSpPr>
        <p:spPr bwMode="auto">
          <a:xfrm>
            <a:off x="79649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[0]</a:t>
            </a:r>
            <a:endParaRPr lang="en-US" altLang="zh-CN" sz="1600" dirty="0">
              <a:latin typeface="Times New Roman" panose="02020603050405020304" pitchFamily="18" charset="0"/>
              <a:cs typeface="Times New Roman" panose="02020603050405020304" pitchFamily="18" charset="0"/>
            </a:endParaRPr>
          </a:p>
        </p:txBody>
      </p:sp>
      <p:sp>
        <p:nvSpPr>
          <p:cNvPr id="111" name="Rectangle 158">
            <a:extLst>
              <a:ext uri="{FF2B5EF4-FFF2-40B4-BE49-F238E27FC236}">
                <a16:creationId xmlns:a16="http://schemas.microsoft.com/office/drawing/2014/main" id="{94B915AC-E250-49BA-80D8-C574B1D8C319}"/>
              </a:ext>
            </a:extLst>
          </p:cNvPr>
          <p:cNvSpPr/>
          <p:nvPr/>
        </p:nvSpPr>
        <p:spPr bwMode="auto">
          <a:xfrm>
            <a:off x="478623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2" name="Rectangle 159">
            <a:extLst>
              <a:ext uri="{FF2B5EF4-FFF2-40B4-BE49-F238E27FC236}">
                <a16:creationId xmlns:a16="http://schemas.microsoft.com/office/drawing/2014/main" id="{562EFB4A-0437-4F07-8D09-17C4D1B7B506}"/>
              </a:ext>
            </a:extLst>
          </p:cNvPr>
          <p:cNvSpPr/>
          <p:nvPr/>
        </p:nvSpPr>
        <p:spPr bwMode="auto">
          <a:xfrm>
            <a:off x="48062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3" name="Rectangle 163">
            <a:extLst>
              <a:ext uri="{FF2B5EF4-FFF2-40B4-BE49-F238E27FC236}">
                <a16:creationId xmlns:a16="http://schemas.microsoft.com/office/drawing/2014/main" id="{7252439E-527E-42A8-8F7D-2A73CDCF5E20}"/>
              </a:ext>
            </a:extLst>
          </p:cNvPr>
          <p:cNvSpPr/>
          <p:nvPr/>
        </p:nvSpPr>
        <p:spPr bwMode="auto">
          <a:xfrm>
            <a:off x="508605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4" name="Rectangle 164">
            <a:extLst>
              <a:ext uri="{FF2B5EF4-FFF2-40B4-BE49-F238E27FC236}">
                <a16:creationId xmlns:a16="http://schemas.microsoft.com/office/drawing/2014/main" id="{761143C0-0F99-4C60-8828-144EC0B25717}"/>
              </a:ext>
            </a:extLst>
          </p:cNvPr>
          <p:cNvSpPr/>
          <p:nvPr/>
        </p:nvSpPr>
        <p:spPr bwMode="auto">
          <a:xfrm>
            <a:off x="483635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5" name="Rectangle 159">
            <a:extLst>
              <a:ext uri="{FF2B5EF4-FFF2-40B4-BE49-F238E27FC236}">
                <a16:creationId xmlns:a16="http://schemas.microsoft.com/office/drawing/2014/main" id="{250707D7-5D41-4330-A77A-B5E51F4BC6E2}"/>
              </a:ext>
            </a:extLst>
          </p:cNvPr>
          <p:cNvSpPr/>
          <p:nvPr/>
        </p:nvSpPr>
        <p:spPr bwMode="auto">
          <a:xfrm>
            <a:off x="541818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1</a:t>
            </a:r>
          </a:p>
        </p:txBody>
      </p:sp>
      <p:sp>
        <p:nvSpPr>
          <p:cNvPr id="116" name="Rectangle 160">
            <a:extLst>
              <a:ext uri="{FF2B5EF4-FFF2-40B4-BE49-F238E27FC236}">
                <a16:creationId xmlns:a16="http://schemas.microsoft.com/office/drawing/2014/main" id="{1A3CEB8F-A6FB-48AD-982D-A2D156035721}"/>
              </a:ext>
            </a:extLst>
          </p:cNvPr>
          <p:cNvSpPr/>
          <p:nvPr/>
        </p:nvSpPr>
        <p:spPr bwMode="auto">
          <a:xfrm>
            <a:off x="614521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0</a:t>
            </a:r>
          </a:p>
        </p:txBody>
      </p:sp>
      <p:sp>
        <p:nvSpPr>
          <p:cNvPr id="117" name="Rectangle 159">
            <a:extLst>
              <a:ext uri="{FF2B5EF4-FFF2-40B4-BE49-F238E27FC236}">
                <a16:creationId xmlns:a16="http://schemas.microsoft.com/office/drawing/2014/main" id="{5AC3B735-C306-4CC0-8211-9AB01D0FC767}"/>
              </a:ext>
            </a:extLst>
          </p:cNvPr>
          <p:cNvSpPr/>
          <p:nvPr/>
        </p:nvSpPr>
        <p:spPr bwMode="auto">
          <a:xfrm>
            <a:off x="58214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8" name="Rectangle 158">
            <a:extLst>
              <a:ext uri="{FF2B5EF4-FFF2-40B4-BE49-F238E27FC236}">
                <a16:creationId xmlns:a16="http://schemas.microsoft.com/office/drawing/2014/main" id="{693A1C4E-9857-449E-BB67-4BA3C435273B}"/>
              </a:ext>
            </a:extLst>
          </p:cNvPr>
          <p:cNvSpPr/>
          <p:nvPr/>
        </p:nvSpPr>
        <p:spPr bwMode="auto">
          <a:xfrm>
            <a:off x="265905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9" name="Rectangle 159">
            <a:extLst>
              <a:ext uri="{FF2B5EF4-FFF2-40B4-BE49-F238E27FC236}">
                <a16:creationId xmlns:a16="http://schemas.microsoft.com/office/drawing/2014/main" id="{6A587D1A-A0FC-4E8F-A401-6FB89F235FF0}"/>
              </a:ext>
            </a:extLst>
          </p:cNvPr>
          <p:cNvSpPr/>
          <p:nvPr/>
        </p:nvSpPr>
        <p:spPr bwMode="auto">
          <a:xfrm>
            <a:off x="26790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[13]</a:t>
            </a:r>
            <a:endParaRPr lang="en-US" altLang="zh-CN" sz="1600" dirty="0">
              <a:latin typeface="Times New Roman" panose="02020603050405020304" pitchFamily="18" charset="0"/>
              <a:cs typeface="Times New Roman" panose="02020603050405020304" pitchFamily="18" charset="0"/>
            </a:endParaRPr>
          </a:p>
        </p:txBody>
      </p:sp>
      <p:sp>
        <p:nvSpPr>
          <p:cNvPr id="120" name="Rectangle 163">
            <a:extLst>
              <a:ext uri="{FF2B5EF4-FFF2-40B4-BE49-F238E27FC236}">
                <a16:creationId xmlns:a16="http://schemas.microsoft.com/office/drawing/2014/main" id="{15AD78C4-6BD3-40C2-A214-93A478915915}"/>
              </a:ext>
            </a:extLst>
          </p:cNvPr>
          <p:cNvSpPr/>
          <p:nvPr/>
        </p:nvSpPr>
        <p:spPr bwMode="auto">
          <a:xfrm>
            <a:off x="295887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1" name="Rectangle 164">
            <a:extLst>
              <a:ext uri="{FF2B5EF4-FFF2-40B4-BE49-F238E27FC236}">
                <a16:creationId xmlns:a16="http://schemas.microsoft.com/office/drawing/2014/main" id="{826BC641-CB73-4715-BCF6-667854C0FF9E}"/>
              </a:ext>
            </a:extLst>
          </p:cNvPr>
          <p:cNvSpPr/>
          <p:nvPr/>
        </p:nvSpPr>
        <p:spPr bwMode="auto">
          <a:xfrm>
            <a:off x="270917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2" name="Rectangle 159">
            <a:extLst>
              <a:ext uri="{FF2B5EF4-FFF2-40B4-BE49-F238E27FC236}">
                <a16:creationId xmlns:a16="http://schemas.microsoft.com/office/drawing/2014/main" id="{72BEB78C-8B2B-45FE-AB9B-7D9B45DF404B}"/>
              </a:ext>
            </a:extLst>
          </p:cNvPr>
          <p:cNvSpPr/>
          <p:nvPr/>
        </p:nvSpPr>
        <p:spPr bwMode="auto">
          <a:xfrm>
            <a:off x="329100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1</a:t>
            </a:r>
          </a:p>
        </p:txBody>
      </p:sp>
      <p:sp>
        <p:nvSpPr>
          <p:cNvPr id="123" name="Rectangle 160">
            <a:extLst>
              <a:ext uri="{FF2B5EF4-FFF2-40B4-BE49-F238E27FC236}">
                <a16:creationId xmlns:a16="http://schemas.microsoft.com/office/drawing/2014/main" id="{B1F62035-C654-439E-9BC2-966B991BAC21}"/>
              </a:ext>
            </a:extLst>
          </p:cNvPr>
          <p:cNvSpPr/>
          <p:nvPr/>
        </p:nvSpPr>
        <p:spPr bwMode="auto">
          <a:xfrm>
            <a:off x="401803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0</a:t>
            </a:r>
          </a:p>
        </p:txBody>
      </p:sp>
      <p:sp>
        <p:nvSpPr>
          <p:cNvPr id="124" name="Rectangle 159">
            <a:extLst>
              <a:ext uri="{FF2B5EF4-FFF2-40B4-BE49-F238E27FC236}">
                <a16:creationId xmlns:a16="http://schemas.microsoft.com/office/drawing/2014/main" id="{56FECAED-C587-4BB8-9DDD-E246D1FA3B55}"/>
              </a:ext>
            </a:extLst>
          </p:cNvPr>
          <p:cNvSpPr/>
          <p:nvPr/>
        </p:nvSpPr>
        <p:spPr bwMode="auto">
          <a:xfrm>
            <a:off x="36942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[12]</a:t>
            </a:r>
            <a:endParaRPr lang="en-US" altLang="zh-CN" sz="1600" dirty="0">
              <a:latin typeface="Times New Roman" panose="02020603050405020304" pitchFamily="18" charset="0"/>
              <a:cs typeface="Times New Roman" panose="02020603050405020304" pitchFamily="18" charset="0"/>
            </a:endParaRPr>
          </a:p>
        </p:txBody>
      </p:sp>
      <p:sp>
        <p:nvSpPr>
          <p:cNvPr id="125" name="Rectangle 158">
            <a:extLst>
              <a:ext uri="{FF2B5EF4-FFF2-40B4-BE49-F238E27FC236}">
                <a16:creationId xmlns:a16="http://schemas.microsoft.com/office/drawing/2014/main" id="{4023F35D-87F5-4EE4-80D9-17113543BAA4}"/>
              </a:ext>
            </a:extLst>
          </p:cNvPr>
          <p:cNvSpPr/>
          <p:nvPr/>
        </p:nvSpPr>
        <p:spPr bwMode="auto">
          <a:xfrm>
            <a:off x="526055"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26" name="Rectangle 159">
            <a:extLst>
              <a:ext uri="{FF2B5EF4-FFF2-40B4-BE49-F238E27FC236}">
                <a16:creationId xmlns:a16="http://schemas.microsoft.com/office/drawing/2014/main" id="{A1E17576-03FA-4D95-B168-C57A3A44F538}"/>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7" name="Rectangle 163">
            <a:extLst>
              <a:ext uri="{FF2B5EF4-FFF2-40B4-BE49-F238E27FC236}">
                <a16:creationId xmlns:a16="http://schemas.microsoft.com/office/drawing/2014/main" id="{99ADF405-402B-4290-B054-33DE85073B00}"/>
              </a:ext>
            </a:extLst>
          </p:cNvPr>
          <p:cNvSpPr/>
          <p:nvPr/>
        </p:nvSpPr>
        <p:spPr bwMode="auto">
          <a:xfrm>
            <a:off x="82587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8" name="Rectangle 164">
            <a:extLst>
              <a:ext uri="{FF2B5EF4-FFF2-40B4-BE49-F238E27FC236}">
                <a16:creationId xmlns:a16="http://schemas.microsoft.com/office/drawing/2014/main" id="{A0BF860E-3534-4E51-9861-925F0B3DC191}"/>
              </a:ext>
            </a:extLst>
          </p:cNvPr>
          <p:cNvSpPr/>
          <p:nvPr/>
        </p:nvSpPr>
        <p:spPr bwMode="auto">
          <a:xfrm>
            <a:off x="576178"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9" name="Rectangle 159">
            <a:extLst>
              <a:ext uri="{FF2B5EF4-FFF2-40B4-BE49-F238E27FC236}">
                <a16:creationId xmlns:a16="http://schemas.microsoft.com/office/drawing/2014/main" id="{B2572164-818D-460A-8BA0-D85C85E1AA9E}"/>
              </a:ext>
            </a:extLst>
          </p:cNvPr>
          <p:cNvSpPr/>
          <p:nvPr/>
        </p:nvSpPr>
        <p:spPr bwMode="auto">
          <a:xfrm>
            <a:off x="1158006"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1</a:t>
            </a:r>
          </a:p>
        </p:txBody>
      </p:sp>
      <p:sp>
        <p:nvSpPr>
          <p:cNvPr id="130" name="Rectangle 160">
            <a:extLst>
              <a:ext uri="{FF2B5EF4-FFF2-40B4-BE49-F238E27FC236}">
                <a16:creationId xmlns:a16="http://schemas.microsoft.com/office/drawing/2014/main" id="{3120A20C-2259-4035-9716-ED93D3DDC40A}"/>
              </a:ext>
            </a:extLst>
          </p:cNvPr>
          <p:cNvSpPr/>
          <p:nvPr/>
        </p:nvSpPr>
        <p:spPr bwMode="auto">
          <a:xfrm>
            <a:off x="1885038"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0</a:t>
            </a:r>
          </a:p>
        </p:txBody>
      </p:sp>
      <p:sp>
        <p:nvSpPr>
          <p:cNvPr id="131" name="Rectangle 159">
            <a:extLst>
              <a:ext uri="{FF2B5EF4-FFF2-40B4-BE49-F238E27FC236}">
                <a16:creationId xmlns:a16="http://schemas.microsoft.com/office/drawing/2014/main" id="{EFED675D-D45F-4330-98D7-E59A24F06763}"/>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34" name="Rectangle 159">
            <a:extLst>
              <a:ext uri="{FF2B5EF4-FFF2-40B4-BE49-F238E27FC236}">
                <a16:creationId xmlns:a16="http://schemas.microsoft.com/office/drawing/2014/main" id="{CE9E1332-FC9B-4834-B4E7-232659E82278}"/>
              </a:ext>
            </a:extLst>
          </p:cNvPr>
          <p:cNvSpPr/>
          <p:nvPr/>
        </p:nvSpPr>
        <p:spPr bwMode="auto">
          <a:xfrm>
            <a:off x="69497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a:t>
            </a:r>
          </a:p>
        </p:txBody>
      </p:sp>
      <p:sp>
        <p:nvSpPr>
          <p:cNvPr id="135" name="Rectangle 159">
            <a:extLst>
              <a:ext uri="{FF2B5EF4-FFF2-40B4-BE49-F238E27FC236}">
                <a16:creationId xmlns:a16="http://schemas.microsoft.com/office/drawing/2014/main" id="{4039FA9F-4E42-49E3-9484-EDF2E1847780}"/>
              </a:ext>
            </a:extLst>
          </p:cNvPr>
          <p:cNvSpPr/>
          <p:nvPr/>
        </p:nvSpPr>
        <p:spPr bwMode="auto">
          <a:xfrm>
            <a:off x="79649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[0]</a:t>
            </a:r>
            <a:endParaRPr lang="en-US" sz="1600" dirty="0">
              <a:latin typeface="Times New Roman" panose="02020603050405020304" pitchFamily="18" charset="0"/>
              <a:cs typeface="Times New Roman" panose="02020603050405020304" pitchFamily="18" charset="0"/>
            </a:endParaRPr>
          </a:p>
        </p:txBody>
      </p:sp>
      <p:sp>
        <p:nvSpPr>
          <p:cNvPr id="136" name="Rectangle 159">
            <a:extLst>
              <a:ext uri="{FF2B5EF4-FFF2-40B4-BE49-F238E27FC236}">
                <a16:creationId xmlns:a16="http://schemas.microsoft.com/office/drawing/2014/main" id="{AF2B0140-2BD8-497A-BAED-38E553E64E6A}"/>
              </a:ext>
            </a:extLst>
          </p:cNvPr>
          <p:cNvSpPr/>
          <p:nvPr/>
        </p:nvSpPr>
        <p:spPr bwMode="auto">
          <a:xfrm>
            <a:off x="48062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[3]</a:t>
            </a:r>
          </a:p>
        </p:txBody>
      </p:sp>
      <p:sp>
        <p:nvSpPr>
          <p:cNvPr id="137" name="Rectangle 159">
            <a:extLst>
              <a:ext uri="{FF2B5EF4-FFF2-40B4-BE49-F238E27FC236}">
                <a16:creationId xmlns:a16="http://schemas.microsoft.com/office/drawing/2014/main" id="{4236EA9D-5BFF-44D3-9F28-1A0CC1959688}"/>
              </a:ext>
            </a:extLst>
          </p:cNvPr>
          <p:cNvSpPr/>
          <p:nvPr/>
        </p:nvSpPr>
        <p:spPr bwMode="auto">
          <a:xfrm>
            <a:off x="58214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[2]</a:t>
            </a:r>
          </a:p>
        </p:txBody>
      </p:sp>
      <p:sp>
        <p:nvSpPr>
          <p:cNvPr id="138" name="Rectangle 159">
            <a:extLst>
              <a:ext uri="{FF2B5EF4-FFF2-40B4-BE49-F238E27FC236}">
                <a16:creationId xmlns:a16="http://schemas.microsoft.com/office/drawing/2014/main" id="{E0F3C2CD-C5BA-4B8B-89A9-F8AA3E573808}"/>
              </a:ext>
            </a:extLst>
          </p:cNvPr>
          <p:cNvSpPr/>
          <p:nvPr/>
        </p:nvSpPr>
        <p:spPr bwMode="auto">
          <a:xfrm>
            <a:off x="26790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[5]</a:t>
            </a:r>
          </a:p>
        </p:txBody>
      </p:sp>
      <p:sp>
        <p:nvSpPr>
          <p:cNvPr id="139" name="Rectangle 159">
            <a:extLst>
              <a:ext uri="{FF2B5EF4-FFF2-40B4-BE49-F238E27FC236}">
                <a16:creationId xmlns:a16="http://schemas.microsoft.com/office/drawing/2014/main" id="{C8D91034-FF2D-49B3-9CCF-7A7AB77F6F11}"/>
              </a:ext>
            </a:extLst>
          </p:cNvPr>
          <p:cNvSpPr/>
          <p:nvPr/>
        </p:nvSpPr>
        <p:spPr bwMode="auto">
          <a:xfrm>
            <a:off x="36942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[4]</a:t>
            </a:r>
          </a:p>
        </p:txBody>
      </p:sp>
      <p:sp>
        <p:nvSpPr>
          <p:cNvPr id="140" name="Rectangle 159">
            <a:extLst>
              <a:ext uri="{FF2B5EF4-FFF2-40B4-BE49-F238E27FC236}">
                <a16:creationId xmlns:a16="http://schemas.microsoft.com/office/drawing/2014/main" id="{1BA46390-A114-40AC-B696-61ED439FDD3F}"/>
              </a:ext>
            </a:extLst>
          </p:cNvPr>
          <p:cNvSpPr/>
          <p:nvPr/>
        </p:nvSpPr>
        <p:spPr bwMode="auto">
          <a:xfrm>
            <a:off x="5460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[7]</a:t>
            </a:r>
          </a:p>
        </p:txBody>
      </p:sp>
      <p:sp>
        <p:nvSpPr>
          <p:cNvPr id="141" name="Rectangle 159">
            <a:extLst>
              <a:ext uri="{FF2B5EF4-FFF2-40B4-BE49-F238E27FC236}">
                <a16:creationId xmlns:a16="http://schemas.microsoft.com/office/drawing/2014/main" id="{EA1A7003-F976-4114-A52D-346C3E8F0D56}"/>
              </a:ext>
            </a:extLst>
          </p:cNvPr>
          <p:cNvSpPr/>
          <p:nvPr/>
        </p:nvSpPr>
        <p:spPr bwMode="auto">
          <a:xfrm>
            <a:off x="15612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[6]</a:t>
            </a:r>
          </a:p>
        </p:txBody>
      </p:sp>
      <p:sp>
        <p:nvSpPr>
          <p:cNvPr id="142" name="Rectangle 159">
            <a:extLst>
              <a:ext uri="{FF2B5EF4-FFF2-40B4-BE49-F238E27FC236}">
                <a16:creationId xmlns:a16="http://schemas.microsoft.com/office/drawing/2014/main" id="{5087EFB5-B666-4C1A-A362-3799879EAC5B}"/>
              </a:ext>
            </a:extLst>
          </p:cNvPr>
          <p:cNvSpPr/>
          <p:nvPr/>
        </p:nvSpPr>
        <p:spPr bwMode="auto">
          <a:xfrm>
            <a:off x="69521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[9]</a:t>
            </a:r>
          </a:p>
        </p:txBody>
      </p:sp>
      <p:sp>
        <p:nvSpPr>
          <p:cNvPr id="143" name="Rectangle 159">
            <a:extLst>
              <a:ext uri="{FF2B5EF4-FFF2-40B4-BE49-F238E27FC236}">
                <a16:creationId xmlns:a16="http://schemas.microsoft.com/office/drawing/2014/main" id="{2E76F7BA-0E60-4C65-BD3F-43ECE839FD50}"/>
              </a:ext>
            </a:extLst>
          </p:cNvPr>
          <p:cNvSpPr/>
          <p:nvPr/>
        </p:nvSpPr>
        <p:spPr bwMode="auto">
          <a:xfrm>
            <a:off x="79673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[8]</a:t>
            </a:r>
          </a:p>
        </p:txBody>
      </p:sp>
      <p:sp>
        <p:nvSpPr>
          <p:cNvPr id="144" name="Rectangle 159">
            <a:extLst>
              <a:ext uri="{FF2B5EF4-FFF2-40B4-BE49-F238E27FC236}">
                <a16:creationId xmlns:a16="http://schemas.microsoft.com/office/drawing/2014/main" id="{BB87DA40-C131-4A28-95E2-00AC3B08778D}"/>
              </a:ext>
            </a:extLst>
          </p:cNvPr>
          <p:cNvSpPr/>
          <p:nvPr/>
        </p:nvSpPr>
        <p:spPr bwMode="auto">
          <a:xfrm>
            <a:off x="48085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[11]</a:t>
            </a:r>
          </a:p>
        </p:txBody>
      </p:sp>
      <p:sp>
        <p:nvSpPr>
          <p:cNvPr id="145" name="Rectangle 159">
            <a:extLst>
              <a:ext uri="{FF2B5EF4-FFF2-40B4-BE49-F238E27FC236}">
                <a16:creationId xmlns:a16="http://schemas.microsoft.com/office/drawing/2014/main" id="{8EE4987A-0714-4ADD-85DF-88FFB0000120}"/>
              </a:ext>
            </a:extLst>
          </p:cNvPr>
          <p:cNvSpPr/>
          <p:nvPr/>
        </p:nvSpPr>
        <p:spPr bwMode="auto">
          <a:xfrm>
            <a:off x="58237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[10]</a:t>
            </a:r>
          </a:p>
        </p:txBody>
      </p:sp>
      <p:sp>
        <p:nvSpPr>
          <p:cNvPr id="146" name="Rectangle 159">
            <a:extLst>
              <a:ext uri="{FF2B5EF4-FFF2-40B4-BE49-F238E27FC236}">
                <a16:creationId xmlns:a16="http://schemas.microsoft.com/office/drawing/2014/main" id="{E7D16B76-685A-4C5A-B1D2-453D6520FF0B}"/>
              </a:ext>
            </a:extLst>
          </p:cNvPr>
          <p:cNvSpPr/>
          <p:nvPr/>
        </p:nvSpPr>
        <p:spPr bwMode="auto">
          <a:xfrm>
            <a:off x="26813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[13]</a:t>
            </a:r>
          </a:p>
        </p:txBody>
      </p:sp>
      <p:sp>
        <p:nvSpPr>
          <p:cNvPr id="147" name="Rectangle 159">
            <a:extLst>
              <a:ext uri="{FF2B5EF4-FFF2-40B4-BE49-F238E27FC236}">
                <a16:creationId xmlns:a16="http://schemas.microsoft.com/office/drawing/2014/main" id="{F9F69849-6139-41D8-BE95-C5A360BE2489}"/>
              </a:ext>
            </a:extLst>
          </p:cNvPr>
          <p:cNvSpPr/>
          <p:nvPr/>
        </p:nvSpPr>
        <p:spPr bwMode="auto">
          <a:xfrm>
            <a:off x="36965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[12]</a:t>
            </a:r>
          </a:p>
        </p:txBody>
      </p:sp>
      <p:sp>
        <p:nvSpPr>
          <p:cNvPr id="148" name="Rectangle 159">
            <a:extLst>
              <a:ext uri="{FF2B5EF4-FFF2-40B4-BE49-F238E27FC236}">
                <a16:creationId xmlns:a16="http://schemas.microsoft.com/office/drawing/2014/main" id="{70EBDF84-BE5E-45F4-B527-F032E41B653A}"/>
              </a:ext>
            </a:extLst>
          </p:cNvPr>
          <p:cNvSpPr/>
          <p:nvPr/>
        </p:nvSpPr>
        <p:spPr bwMode="auto">
          <a:xfrm>
            <a:off x="5483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[15]</a:t>
            </a:r>
          </a:p>
        </p:txBody>
      </p:sp>
      <p:sp>
        <p:nvSpPr>
          <p:cNvPr id="149" name="Rectangle 159">
            <a:extLst>
              <a:ext uri="{FF2B5EF4-FFF2-40B4-BE49-F238E27FC236}">
                <a16:creationId xmlns:a16="http://schemas.microsoft.com/office/drawing/2014/main" id="{8728EF9F-82BB-49DF-8DFF-1043F2142ED5}"/>
              </a:ext>
            </a:extLst>
          </p:cNvPr>
          <p:cNvSpPr/>
          <p:nvPr/>
        </p:nvSpPr>
        <p:spPr bwMode="auto">
          <a:xfrm>
            <a:off x="15635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[14]</a:t>
            </a:r>
          </a:p>
        </p:txBody>
      </p:sp>
      <p:sp>
        <p:nvSpPr>
          <p:cNvPr id="150" name="矩形 149">
            <a:extLst>
              <a:ext uri="{FF2B5EF4-FFF2-40B4-BE49-F238E27FC236}">
                <a16:creationId xmlns:a16="http://schemas.microsoft.com/office/drawing/2014/main" id="{5C332DD3-9A7C-4FDE-A573-7AFE1875FD02}"/>
              </a:ext>
            </a:extLst>
          </p:cNvPr>
          <p:cNvSpPr/>
          <p:nvPr/>
        </p:nvSpPr>
        <p:spPr>
          <a:xfrm>
            <a:off x="766759" y="840386"/>
            <a:ext cx="1795684" cy="400110"/>
          </a:xfrm>
          <a:prstGeom prst="rect">
            <a:avLst/>
          </a:prstGeom>
        </p:spPr>
        <p:txBody>
          <a:bodyPr wrap="none">
            <a:spAutoFit/>
          </a:bodyPr>
          <a:lstStyle/>
          <a:p>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4.</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读地址</a:t>
            </a:r>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8</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的字</a:t>
            </a:r>
          </a:p>
        </p:txBody>
      </p:sp>
      <p:sp>
        <p:nvSpPr>
          <p:cNvPr id="106" name="矩形 105">
            <a:extLst>
              <a:ext uri="{FF2B5EF4-FFF2-40B4-BE49-F238E27FC236}">
                <a16:creationId xmlns:a16="http://schemas.microsoft.com/office/drawing/2014/main" id="{FEDF0243-5F30-4635-AA0B-E660FCB208B3}"/>
              </a:ext>
            </a:extLst>
          </p:cNvPr>
          <p:cNvSpPr/>
          <p:nvPr/>
        </p:nvSpPr>
        <p:spPr>
          <a:xfrm>
            <a:off x="6956394" y="4948660"/>
            <a:ext cx="2026152" cy="313065"/>
          </a:xfrm>
          <a:prstGeom prst="rect">
            <a:avLst/>
          </a:prstGeom>
          <a:noFill/>
          <a:ln>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7" name="直接箭头连接符 106">
            <a:extLst>
              <a:ext uri="{FF2B5EF4-FFF2-40B4-BE49-F238E27FC236}">
                <a16:creationId xmlns:a16="http://schemas.microsoft.com/office/drawing/2014/main" id="{E879E837-2B14-4E49-87C7-A4C11390019A}"/>
              </a:ext>
            </a:extLst>
          </p:cNvPr>
          <p:cNvCxnSpPr>
            <a:cxnSpLocks/>
            <a:stCxn id="106" idx="0"/>
            <a:endCxn id="20" idx="2"/>
          </p:cNvCxnSpPr>
          <p:nvPr/>
        </p:nvCxnSpPr>
        <p:spPr>
          <a:xfrm flipH="1" flipV="1">
            <a:off x="7966272" y="2987780"/>
            <a:ext cx="3198" cy="196088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628900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wheel(1)">
                                      <p:cBhvr>
                                        <p:cTn id="7" dur="2000"/>
                                        <p:tgtEl>
                                          <p:spTgt spid="106"/>
                                        </p:tgtEl>
                                      </p:cBhvr>
                                    </p:animEffect>
                                  </p:childTnLst>
                                </p:cTn>
                              </p:par>
                            </p:childTnLst>
                          </p:cTn>
                        </p:par>
                        <p:par>
                          <p:cTn id="8" fill="hold">
                            <p:stCondLst>
                              <p:cond delay="2000"/>
                            </p:stCondLst>
                            <p:childTnLst>
                              <p:par>
                                <p:cTn id="9" presetID="22" presetClass="entr" presetSubtype="4" fill="hold" nodeType="afterEffect">
                                  <p:stCondLst>
                                    <p:cond delay="0"/>
                                  </p:stCondLst>
                                  <p:childTnLst>
                                    <p:set>
                                      <p:cBhvr>
                                        <p:cTn id="10" dur="1" fill="hold">
                                          <p:stCondLst>
                                            <p:cond delay="0"/>
                                          </p:stCondLst>
                                        </p:cTn>
                                        <p:tgtEl>
                                          <p:spTgt spid="107"/>
                                        </p:tgtEl>
                                        <p:attrNameLst>
                                          <p:attrName>style.visibility</p:attrName>
                                        </p:attrNameLst>
                                      </p:cBhvr>
                                      <p:to>
                                        <p:strVal val="visible"/>
                                      </p:to>
                                    </p:set>
                                    <p:animEffect transition="in" filter="wipe(down)">
                                      <p:cBhvr>
                                        <p:cTn id="11"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018" y="435678"/>
            <a:ext cx="8177382" cy="762000"/>
          </a:xfrm>
        </p:spPr>
        <p:txBody>
          <a:bodyPr/>
          <a:lstStyle/>
          <a:p>
            <a:r>
              <a:rPr lang="zh-CN" altLang="en-US" dirty="0"/>
              <a:t>局部性原理</a:t>
            </a:r>
            <a:endParaRPr lang="en-US" dirty="0"/>
          </a:p>
        </p:txBody>
      </p:sp>
      <p:sp>
        <p:nvSpPr>
          <p:cNvPr id="4" name="Rectangle 3"/>
          <p:cNvSpPr/>
          <p:nvPr/>
        </p:nvSpPr>
        <p:spPr bwMode="auto">
          <a:xfrm>
            <a:off x="6096000" y="3831128"/>
            <a:ext cx="1905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800" dirty="0">
              <a:latin typeface="Calibri" pitchFamily="34" charset="0"/>
            </a:endParaRPr>
          </a:p>
        </p:txBody>
      </p:sp>
      <p:sp>
        <p:nvSpPr>
          <p:cNvPr id="5" name="Rectangle 4"/>
          <p:cNvSpPr/>
          <p:nvPr/>
        </p:nvSpPr>
        <p:spPr bwMode="auto">
          <a:xfrm>
            <a:off x="6489700" y="3831128"/>
            <a:ext cx="381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800" dirty="0">
              <a:latin typeface="Calibri" pitchFamily="34" charset="0"/>
            </a:endParaRPr>
          </a:p>
        </p:txBody>
      </p:sp>
      <p:sp>
        <p:nvSpPr>
          <p:cNvPr id="6" name="Freeform 5"/>
          <p:cNvSpPr/>
          <p:nvPr/>
        </p:nvSpPr>
        <p:spPr bwMode="auto">
          <a:xfrm>
            <a:off x="6319056" y="3321339"/>
            <a:ext cx="627844" cy="433589"/>
          </a:xfrm>
          <a:custGeom>
            <a:avLst/>
            <a:gdLst>
              <a:gd name="connsiteX0" fmla="*/ 290847 w 627844"/>
              <a:gd name="connsiteY0" fmla="*/ 433589 h 433589"/>
              <a:gd name="connsiteX1" fmla="*/ 46149 w 627844"/>
              <a:gd name="connsiteY1" fmla="*/ 72980 h 433589"/>
              <a:gd name="connsiteX2" fmla="*/ 567743 w 627844"/>
              <a:gd name="connsiteY2" fmla="*/ 60101 h 433589"/>
              <a:gd name="connsiteX3" fmla="*/ 406757 w 627844"/>
              <a:gd name="connsiteY3" fmla="*/ 433589 h 433589"/>
            </a:gdLst>
            <a:ahLst/>
            <a:cxnLst>
              <a:cxn ang="0">
                <a:pos x="connsiteX0" y="connsiteY0"/>
              </a:cxn>
              <a:cxn ang="0">
                <a:pos x="connsiteX1" y="connsiteY1"/>
              </a:cxn>
              <a:cxn ang="0">
                <a:pos x="connsiteX2" y="connsiteY2"/>
              </a:cxn>
              <a:cxn ang="0">
                <a:pos x="connsiteX3" y="connsiteY3"/>
              </a:cxn>
            </a:cxnLst>
            <a:rect l="l" t="t" r="r" b="b"/>
            <a:pathLst>
              <a:path w="627844" h="433589">
                <a:moveTo>
                  <a:pt x="290847" y="433589"/>
                </a:moveTo>
                <a:cubicBezTo>
                  <a:pt x="145423" y="284408"/>
                  <a:pt x="0" y="135228"/>
                  <a:pt x="46149" y="72980"/>
                </a:cubicBezTo>
                <a:cubicBezTo>
                  <a:pt x="92298" y="10732"/>
                  <a:pt x="507642" y="0"/>
                  <a:pt x="567743" y="60101"/>
                </a:cubicBezTo>
                <a:cubicBezTo>
                  <a:pt x="627844" y="120202"/>
                  <a:pt x="517300" y="276895"/>
                  <a:pt x="406757" y="433589"/>
                </a:cubicBezTo>
              </a:path>
            </a:pathLst>
          </a:custGeom>
          <a:noFill/>
          <a:ln w="25400" cap="flat" cmpd="sng" algn="ctr">
            <a:solidFill>
              <a:schemeClr val="tx1"/>
            </a:solidFill>
            <a:prstDash val="solid"/>
            <a:round/>
            <a:headEnd type="none" w="med" len="med"/>
            <a:tailEnd type="arrow"/>
          </a:ln>
          <a:effectLst/>
        </p:spPr>
        <p:txBody>
          <a:bodyPr rtlCol="0" anchor="ctr"/>
          <a:lstStyle/>
          <a:p>
            <a:pPr algn="ctr"/>
            <a:endParaRPr lang="en-US"/>
          </a:p>
        </p:txBody>
      </p:sp>
      <p:sp>
        <p:nvSpPr>
          <p:cNvPr id="7" name="Rectangle 6"/>
          <p:cNvSpPr/>
          <p:nvPr/>
        </p:nvSpPr>
        <p:spPr bwMode="auto">
          <a:xfrm>
            <a:off x="6102261" y="5323868"/>
            <a:ext cx="1905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800" dirty="0">
              <a:latin typeface="Calibri" pitchFamily="34" charset="0"/>
            </a:endParaRPr>
          </a:p>
        </p:txBody>
      </p:sp>
      <p:sp>
        <p:nvSpPr>
          <p:cNvPr id="8" name="Rectangle 7"/>
          <p:cNvSpPr/>
          <p:nvPr/>
        </p:nvSpPr>
        <p:spPr bwMode="auto">
          <a:xfrm>
            <a:off x="6495961" y="5323868"/>
            <a:ext cx="381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800" dirty="0">
              <a:latin typeface="Calibri" pitchFamily="34" charset="0"/>
            </a:endParaRPr>
          </a:p>
        </p:txBody>
      </p:sp>
      <p:sp>
        <p:nvSpPr>
          <p:cNvPr id="10" name="Rectangle 9"/>
          <p:cNvSpPr/>
          <p:nvPr/>
        </p:nvSpPr>
        <p:spPr bwMode="auto">
          <a:xfrm>
            <a:off x="6870700" y="5323868"/>
            <a:ext cx="381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800" dirty="0">
              <a:latin typeface="Calibri" pitchFamily="34" charset="0"/>
            </a:endParaRPr>
          </a:p>
        </p:txBody>
      </p:sp>
      <p:sp>
        <p:nvSpPr>
          <p:cNvPr id="11" name="Freeform 10"/>
          <p:cNvSpPr/>
          <p:nvPr/>
        </p:nvSpPr>
        <p:spPr bwMode="auto">
          <a:xfrm>
            <a:off x="6416720" y="4893499"/>
            <a:ext cx="841420" cy="359535"/>
          </a:xfrm>
          <a:custGeom>
            <a:avLst/>
            <a:gdLst>
              <a:gd name="connsiteX0" fmla="*/ 200695 w 841420"/>
              <a:gd name="connsiteY0" fmla="*/ 353095 h 359535"/>
              <a:gd name="connsiteX1" fmla="*/ 91225 w 841420"/>
              <a:gd name="connsiteY1" fmla="*/ 56881 h 359535"/>
              <a:gd name="connsiteX2" fmla="*/ 748048 w 841420"/>
              <a:gd name="connsiteY2" fmla="*/ 50442 h 359535"/>
              <a:gd name="connsiteX3" fmla="*/ 651456 w 841420"/>
              <a:gd name="connsiteY3" fmla="*/ 359535 h 359535"/>
            </a:gdLst>
            <a:ahLst/>
            <a:cxnLst>
              <a:cxn ang="0">
                <a:pos x="connsiteX0" y="connsiteY0"/>
              </a:cxn>
              <a:cxn ang="0">
                <a:pos x="connsiteX1" y="connsiteY1"/>
              </a:cxn>
              <a:cxn ang="0">
                <a:pos x="connsiteX2" y="connsiteY2"/>
              </a:cxn>
              <a:cxn ang="0">
                <a:pos x="connsiteX3" y="connsiteY3"/>
              </a:cxn>
            </a:cxnLst>
            <a:rect l="l" t="t" r="r" b="b"/>
            <a:pathLst>
              <a:path w="841420" h="359535">
                <a:moveTo>
                  <a:pt x="200695" y="353095"/>
                </a:moveTo>
                <a:cubicBezTo>
                  <a:pt x="100347" y="230209"/>
                  <a:pt x="0" y="107323"/>
                  <a:pt x="91225" y="56881"/>
                </a:cubicBezTo>
                <a:cubicBezTo>
                  <a:pt x="182450" y="6439"/>
                  <a:pt x="654676" y="0"/>
                  <a:pt x="748048" y="50442"/>
                </a:cubicBezTo>
                <a:cubicBezTo>
                  <a:pt x="841420" y="100884"/>
                  <a:pt x="746438" y="230209"/>
                  <a:pt x="651456" y="359535"/>
                </a:cubicBezTo>
              </a:path>
            </a:pathLst>
          </a:custGeom>
          <a:noFill/>
          <a:ln w="25400" cap="flat" cmpd="sng" algn="ctr">
            <a:solidFill>
              <a:schemeClr val="tx1"/>
            </a:solidFill>
            <a:prstDash val="solid"/>
            <a:round/>
            <a:headEnd type="none" w="med" len="med"/>
            <a:tailEnd type="arrow"/>
          </a:ln>
          <a:effectLst/>
        </p:spPr>
        <p:txBody>
          <a:bodyPr rtlCol="0" anchor="ctr"/>
          <a:lstStyle/>
          <a:p>
            <a:pPr algn="ctr"/>
            <a:endParaRPr lang="en-US"/>
          </a:p>
        </p:txBody>
      </p:sp>
      <p:sp>
        <p:nvSpPr>
          <p:cNvPr id="17" name="内容占位符 2">
            <a:extLst>
              <a:ext uri="{FF2B5EF4-FFF2-40B4-BE49-F238E27FC236}">
                <a16:creationId xmlns:a16="http://schemas.microsoft.com/office/drawing/2014/main" id="{FEA5003B-C014-6B27-8053-43709465DDDB}"/>
              </a:ext>
            </a:extLst>
          </p:cNvPr>
          <p:cNvSpPr txBox="1">
            <a:spLocks/>
          </p:cNvSpPr>
          <p:nvPr/>
        </p:nvSpPr>
        <p:spPr bwMode="auto">
          <a:xfrm>
            <a:off x="178509" y="1219699"/>
            <a:ext cx="8786982" cy="207886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99000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99000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r>
              <a:rPr lang="zh-CN" altLang="en-US" b="0" kern="0" dirty="0"/>
              <a:t>局部性</a:t>
            </a:r>
            <a:r>
              <a:rPr lang="en-US" altLang="zh-CN" b="0" kern="0" dirty="0"/>
              <a:t>(locality)</a:t>
            </a:r>
            <a:r>
              <a:rPr lang="zh-CN" altLang="en-US" b="0" kern="0" dirty="0"/>
              <a:t>：倾向于引用邻近于其他最近引用过的数据项的数据项，或者最近引用过的数据项本身</a:t>
            </a:r>
            <a:endParaRPr lang="en-US" altLang="zh-CN" b="0" kern="0" dirty="0"/>
          </a:p>
          <a:p>
            <a:r>
              <a:rPr lang="zh-CN" altLang="en-US" b="0" kern="0" dirty="0"/>
              <a:t>局部性原理</a:t>
            </a:r>
            <a:r>
              <a:rPr lang="en-US" altLang="zh-CN" b="0" kern="0" dirty="0"/>
              <a:t>(principle of locality)</a:t>
            </a:r>
            <a:r>
              <a:rPr lang="zh-CN" altLang="en-US" b="0" kern="0" dirty="0"/>
              <a:t>：数据局部性的倾向性称为局部性原理</a:t>
            </a:r>
            <a:endParaRPr lang="en-US" altLang="zh-CN" b="0" kern="0" dirty="0"/>
          </a:p>
          <a:p>
            <a:r>
              <a:rPr lang="zh-CN" altLang="en-US" b="0" kern="0" dirty="0"/>
              <a:t>局部性的两种形式：</a:t>
            </a:r>
            <a:endParaRPr lang="en-US" altLang="zh-CN" b="0" kern="0" dirty="0"/>
          </a:p>
          <a:p>
            <a:pPr lvl="1"/>
            <a:endParaRPr lang="zh-CN" altLang="en-US" b="0" kern="0" dirty="0"/>
          </a:p>
        </p:txBody>
      </p:sp>
      <p:sp>
        <p:nvSpPr>
          <p:cNvPr id="19" name="文本框 18">
            <a:extLst>
              <a:ext uri="{FF2B5EF4-FFF2-40B4-BE49-F238E27FC236}">
                <a16:creationId xmlns:a16="http://schemas.microsoft.com/office/drawing/2014/main" id="{E664EA0C-553A-9B35-4B19-3376165AF8F7}"/>
              </a:ext>
            </a:extLst>
          </p:cNvPr>
          <p:cNvSpPr txBox="1"/>
          <p:nvPr/>
        </p:nvSpPr>
        <p:spPr>
          <a:xfrm>
            <a:off x="58129" y="3369399"/>
            <a:ext cx="5420587" cy="3194721"/>
          </a:xfrm>
          <a:prstGeom prst="rect">
            <a:avLst/>
          </a:prstGeom>
          <a:noFill/>
        </p:spPr>
        <p:txBody>
          <a:bodyPr wrap="square">
            <a:spAutoFit/>
          </a:bodyPr>
          <a:lstStyle/>
          <a:p>
            <a:pPr marL="800100" lvl="2" indent="-342900" eaLnBrk="1" hangingPunct="1">
              <a:spcBef>
                <a:spcPct val="20000"/>
              </a:spcBef>
              <a:buClr>
                <a:srgbClr val="990000"/>
              </a:buClr>
              <a:buSzPct val="60000"/>
              <a:buFont typeface="Wingdings 2" pitchFamily="18" charset="2"/>
              <a:buChar char="¢"/>
            </a:pPr>
            <a:r>
              <a:rPr lang="zh-CN" altLang="en-US" b="0" kern="0" dirty="0">
                <a:latin typeface="Calibri" pitchFamily="34" charset="0"/>
              </a:rPr>
              <a:t>时间局部性</a:t>
            </a:r>
            <a:r>
              <a:rPr lang="en-US" altLang="zh-CN" b="0" kern="0" dirty="0">
                <a:solidFill>
                  <a:srgbClr val="FF0000"/>
                </a:solidFill>
                <a:latin typeface="Calibri" pitchFamily="34" charset="0"/>
              </a:rPr>
              <a:t>(temporal locality)</a:t>
            </a:r>
            <a:r>
              <a:rPr lang="zh-CN" altLang="en-US" b="0" kern="0" dirty="0">
                <a:latin typeface="Calibri" pitchFamily="34" charset="0"/>
              </a:rPr>
              <a:t>：被引用过的内存位置很可能在不远的将来再被多次引用</a:t>
            </a:r>
            <a:endParaRPr lang="en-US" altLang="zh-CN" b="0" kern="0" dirty="0">
              <a:latin typeface="Calibri" pitchFamily="34" charset="0"/>
            </a:endParaRPr>
          </a:p>
          <a:p>
            <a:pPr marL="800100" lvl="2" indent="-342900" eaLnBrk="1" hangingPunct="1">
              <a:spcBef>
                <a:spcPct val="20000"/>
              </a:spcBef>
              <a:buClr>
                <a:srgbClr val="990000"/>
              </a:buClr>
              <a:buSzPct val="60000"/>
              <a:buFont typeface="Wingdings 2" pitchFamily="18" charset="2"/>
              <a:buChar char="¢"/>
            </a:pPr>
            <a:endParaRPr lang="en-US" altLang="zh-CN" b="0" kern="0" dirty="0">
              <a:latin typeface="Calibri" pitchFamily="34" charset="0"/>
            </a:endParaRPr>
          </a:p>
          <a:p>
            <a:pPr marL="800100" lvl="2" indent="-342900" eaLnBrk="1" hangingPunct="1">
              <a:spcBef>
                <a:spcPct val="20000"/>
              </a:spcBef>
              <a:buClr>
                <a:srgbClr val="990000"/>
              </a:buClr>
              <a:buSzPct val="60000"/>
              <a:buFont typeface="Wingdings 2" pitchFamily="18" charset="2"/>
              <a:buChar char="¢"/>
            </a:pPr>
            <a:r>
              <a:rPr lang="zh-CN" altLang="en-US" b="0" kern="0" dirty="0">
                <a:latin typeface="Calibri" pitchFamily="34" charset="0"/>
              </a:rPr>
              <a:t>空间局部性</a:t>
            </a:r>
            <a:r>
              <a:rPr lang="en-US" altLang="zh-CN" b="0" kern="0" dirty="0">
                <a:solidFill>
                  <a:srgbClr val="FF0000"/>
                </a:solidFill>
                <a:latin typeface="Calibri" pitchFamily="34" charset="0"/>
              </a:rPr>
              <a:t>(spatial locality)</a:t>
            </a:r>
            <a:r>
              <a:rPr lang="zh-CN" altLang="en-US" b="0" kern="0" dirty="0">
                <a:latin typeface="Calibri" pitchFamily="34" charset="0"/>
              </a:rPr>
              <a:t>：一个内存位置被引用了一次，程序很可能在不远的将来引用附近的一个内存位置</a:t>
            </a:r>
            <a:endParaRPr lang="en-US" altLang="zh-CN" b="0" kern="0" dirty="0">
              <a:latin typeface="Calibri"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10" grpId="0" animBg="1"/>
      <p:bldP spid="1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A2CED-A322-4FCC-9714-2B1442AF6BEB}"/>
              </a:ext>
            </a:extLst>
          </p:cNvPr>
          <p:cNvSpPr>
            <a:spLocks noGrp="1"/>
          </p:cNvSpPr>
          <p:nvPr>
            <p:ph type="title"/>
          </p:nvPr>
        </p:nvSpPr>
        <p:spPr>
          <a:xfrm>
            <a:off x="89273" y="179366"/>
            <a:ext cx="7592093" cy="762000"/>
          </a:xfrm>
        </p:spPr>
        <p:txBody>
          <a:bodyPr>
            <a:normAutofit/>
          </a:bodyPr>
          <a:lstStyle/>
          <a:p>
            <a:r>
              <a:rPr lang="en-US" altLang="zh-CN" dirty="0"/>
              <a:t>Cache</a:t>
            </a:r>
            <a:r>
              <a:rPr lang="zh-CN" altLang="en-US" dirty="0"/>
              <a:t>缓存示例</a:t>
            </a:r>
          </a:p>
        </p:txBody>
      </p:sp>
      <p:sp>
        <p:nvSpPr>
          <p:cNvPr id="20" name="Rectangle 158">
            <a:extLst>
              <a:ext uri="{FF2B5EF4-FFF2-40B4-BE49-F238E27FC236}">
                <a16:creationId xmlns:a16="http://schemas.microsoft.com/office/drawing/2014/main" id="{F4E401E8-9FEB-41CA-8F1F-FEC8F4B122B8}"/>
              </a:ext>
            </a:extLst>
          </p:cNvPr>
          <p:cNvSpPr/>
          <p:nvPr/>
        </p:nvSpPr>
        <p:spPr bwMode="auto">
          <a:xfrm>
            <a:off x="6929811" y="2165696"/>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21" name="Rectangle 159">
            <a:extLst>
              <a:ext uri="{FF2B5EF4-FFF2-40B4-BE49-F238E27FC236}">
                <a16:creationId xmlns:a16="http://schemas.microsoft.com/office/drawing/2014/main" id="{017D1461-564D-433E-8734-6D26894314F4}"/>
              </a:ext>
            </a:extLst>
          </p:cNvPr>
          <p:cNvSpPr/>
          <p:nvPr/>
        </p:nvSpPr>
        <p:spPr bwMode="auto">
          <a:xfrm>
            <a:off x="69497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[9]</a:t>
            </a:r>
          </a:p>
        </p:txBody>
      </p:sp>
      <p:sp>
        <p:nvSpPr>
          <p:cNvPr id="23" name="Rectangle 163">
            <a:extLst>
              <a:ext uri="{FF2B5EF4-FFF2-40B4-BE49-F238E27FC236}">
                <a16:creationId xmlns:a16="http://schemas.microsoft.com/office/drawing/2014/main" id="{0150872E-1A2B-4576-B678-A8EAB183F9CC}"/>
              </a:ext>
            </a:extLst>
          </p:cNvPr>
          <p:cNvSpPr/>
          <p:nvPr/>
        </p:nvSpPr>
        <p:spPr bwMode="auto">
          <a:xfrm>
            <a:off x="7229629" y="2250041"/>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24" name="Rectangle 164">
            <a:extLst>
              <a:ext uri="{FF2B5EF4-FFF2-40B4-BE49-F238E27FC236}">
                <a16:creationId xmlns:a16="http://schemas.microsoft.com/office/drawing/2014/main" id="{042663CE-73DD-4A7E-8D09-DF258909F0E6}"/>
              </a:ext>
            </a:extLst>
          </p:cNvPr>
          <p:cNvSpPr/>
          <p:nvPr/>
        </p:nvSpPr>
        <p:spPr bwMode="auto">
          <a:xfrm>
            <a:off x="6979934" y="2250041"/>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5" name="TextBox 27">
            <a:extLst>
              <a:ext uri="{FF2B5EF4-FFF2-40B4-BE49-F238E27FC236}">
                <a16:creationId xmlns:a16="http://schemas.microsoft.com/office/drawing/2014/main" id="{7C2F0EB0-9CA1-417B-89CF-1CD633CEEA10}"/>
              </a:ext>
            </a:extLst>
          </p:cNvPr>
          <p:cNvSpPr txBox="1"/>
          <p:nvPr/>
        </p:nvSpPr>
        <p:spPr>
          <a:xfrm>
            <a:off x="8003804"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29" name="Rectangle 127">
            <a:extLst>
              <a:ext uri="{FF2B5EF4-FFF2-40B4-BE49-F238E27FC236}">
                <a16:creationId xmlns:a16="http://schemas.microsoft.com/office/drawing/2014/main" id="{7E7CFC8B-E919-4F98-92D2-DBF4B2F2E45C}"/>
              </a:ext>
            </a:extLst>
          </p:cNvPr>
          <p:cNvSpPr/>
          <p:nvPr/>
        </p:nvSpPr>
        <p:spPr bwMode="auto">
          <a:xfrm>
            <a:off x="803921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0" name="Rectangle 128">
            <a:extLst>
              <a:ext uri="{FF2B5EF4-FFF2-40B4-BE49-F238E27FC236}">
                <a16:creationId xmlns:a16="http://schemas.microsoft.com/office/drawing/2014/main" id="{A642CED3-98ED-433E-AFFF-D42999C86C70}"/>
              </a:ext>
            </a:extLst>
          </p:cNvPr>
          <p:cNvSpPr/>
          <p:nvPr/>
        </p:nvSpPr>
        <p:spPr bwMode="auto">
          <a:xfrm>
            <a:off x="832290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1" name="Rectangle 129">
            <a:extLst>
              <a:ext uri="{FF2B5EF4-FFF2-40B4-BE49-F238E27FC236}">
                <a16:creationId xmlns:a16="http://schemas.microsoft.com/office/drawing/2014/main" id="{65D62047-95B5-459A-B3AE-D6D3DDAF5E86}"/>
              </a:ext>
            </a:extLst>
          </p:cNvPr>
          <p:cNvSpPr/>
          <p:nvPr/>
        </p:nvSpPr>
        <p:spPr bwMode="auto">
          <a:xfrm>
            <a:off x="873605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2" name="Rectangle 127">
            <a:extLst>
              <a:ext uri="{FF2B5EF4-FFF2-40B4-BE49-F238E27FC236}">
                <a16:creationId xmlns:a16="http://schemas.microsoft.com/office/drawing/2014/main" id="{D7D5576A-B83E-4269-9C4A-CEA2F35F1D74}"/>
              </a:ext>
            </a:extLst>
          </p:cNvPr>
          <p:cNvSpPr/>
          <p:nvPr/>
        </p:nvSpPr>
        <p:spPr bwMode="auto">
          <a:xfrm>
            <a:off x="6965674"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3" name="Rectangle 128">
            <a:extLst>
              <a:ext uri="{FF2B5EF4-FFF2-40B4-BE49-F238E27FC236}">
                <a16:creationId xmlns:a16="http://schemas.microsoft.com/office/drawing/2014/main" id="{12AEE43E-6458-4DA0-998A-F2756B7EF38A}"/>
              </a:ext>
            </a:extLst>
          </p:cNvPr>
          <p:cNvSpPr/>
          <p:nvPr/>
        </p:nvSpPr>
        <p:spPr bwMode="auto">
          <a:xfrm>
            <a:off x="7249366"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4" name="Rectangle 129">
            <a:extLst>
              <a:ext uri="{FF2B5EF4-FFF2-40B4-BE49-F238E27FC236}">
                <a16:creationId xmlns:a16="http://schemas.microsoft.com/office/drawing/2014/main" id="{3D96B8DB-9CA5-437F-8551-591FEF9234E1}"/>
              </a:ext>
            </a:extLst>
          </p:cNvPr>
          <p:cNvSpPr/>
          <p:nvPr/>
        </p:nvSpPr>
        <p:spPr bwMode="auto">
          <a:xfrm>
            <a:off x="7662520"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35" name="Rectangle 127">
            <a:extLst>
              <a:ext uri="{FF2B5EF4-FFF2-40B4-BE49-F238E27FC236}">
                <a16:creationId xmlns:a16="http://schemas.microsoft.com/office/drawing/2014/main" id="{F47D138A-5DA7-4FDE-BB4C-0C0CEC16D217}"/>
              </a:ext>
            </a:extLst>
          </p:cNvPr>
          <p:cNvSpPr/>
          <p:nvPr/>
        </p:nvSpPr>
        <p:spPr bwMode="auto">
          <a:xfrm>
            <a:off x="589892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6" name="Rectangle 128">
            <a:extLst>
              <a:ext uri="{FF2B5EF4-FFF2-40B4-BE49-F238E27FC236}">
                <a16:creationId xmlns:a16="http://schemas.microsoft.com/office/drawing/2014/main" id="{79A13D87-3C0D-468D-A706-D51ED3563126}"/>
              </a:ext>
            </a:extLst>
          </p:cNvPr>
          <p:cNvSpPr/>
          <p:nvPr/>
        </p:nvSpPr>
        <p:spPr bwMode="auto">
          <a:xfrm>
            <a:off x="618262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37" name="Rectangle 129">
            <a:extLst>
              <a:ext uri="{FF2B5EF4-FFF2-40B4-BE49-F238E27FC236}">
                <a16:creationId xmlns:a16="http://schemas.microsoft.com/office/drawing/2014/main" id="{1FB53597-16E3-485B-9C66-87C2C3E37B9C}"/>
              </a:ext>
            </a:extLst>
          </p:cNvPr>
          <p:cNvSpPr/>
          <p:nvPr/>
        </p:nvSpPr>
        <p:spPr bwMode="auto">
          <a:xfrm>
            <a:off x="659577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8" name="Rectangle 127">
            <a:extLst>
              <a:ext uri="{FF2B5EF4-FFF2-40B4-BE49-F238E27FC236}">
                <a16:creationId xmlns:a16="http://schemas.microsoft.com/office/drawing/2014/main" id="{C62F84F3-98A3-4130-8DAE-85E07D0019F6}"/>
              </a:ext>
            </a:extLst>
          </p:cNvPr>
          <p:cNvSpPr/>
          <p:nvPr/>
        </p:nvSpPr>
        <p:spPr bwMode="auto">
          <a:xfrm>
            <a:off x="4825391"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9" name="Rectangle 128">
            <a:extLst>
              <a:ext uri="{FF2B5EF4-FFF2-40B4-BE49-F238E27FC236}">
                <a16:creationId xmlns:a16="http://schemas.microsoft.com/office/drawing/2014/main" id="{6A1D5B02-8F24-4715-9F04-EEF5F5EE68BB}"/>
              </a:ext>
            </a:extLst>
          </p:cNvPr>
          <p:cNvSpPr/>
          <p:nvPr/>
        </p:nvSpPr>
        <p:spPr bwMode="auto">
          <a:xfrm>
            <a:off x="5109083"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40" name="Rectangle 129">
            <a:extLst>
              <a:ext uri="{FF2B5EF4-FFF2-40B4-BE49-F238E27FC236}">
                <a16:creationId xmlns:a16="http://schemas.microsoft.com/office/drawing/2014/main" id="{D750AAE9-A32F-49E5-B7FD-C9BA486A831C}"/>
              </a:ext>
            </a:extLst>
          </p:cNvPr>
          <p:cNvSpPr/>
          <p:nvPr/>
        </p:nvSpPr>
        <p:spPr bwMode="auto">
          <a:xfrm>
            <a:off x="5522237"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1" name="Rectangle 127">
            <a:extLst>
              <a:ext uri="{FF2B5EF4-FFF2-40B4-BE49-F238E27FC236}">
                <a16:creationId xmlns:a16="http://schemas.microsoft.com/office/drawing/2014/main" id="{D8DB8991-5A52-4766-94A1-FA206A6BF0AC}"/>
              </a:ext>
            </a:extLst>
          </p:cNvPr>
          <p:cNvSpPr/>
          <p:nvPr/>
        </p:nvSpPr>
        <p:spPr bwMode="auto">
          <a:xfrm>
            <a:off x="3779560"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2" name="Rectangle 128">
            <a:extLst>
              <a:ext uri="{FF2B5EF4-FFF2-40B4-BE49-F238E27FC236}">
                <a16:creationId xmlns:a16="http://schemas.microsoft.com/office/drawing/2014/main" id="{05A9783C-A29D-4B10-B26E-8074363571EE}"/>
              </a:ext>
            </a:extLst>
          </p:cNvPr>
          <p:cNvSpPr/>
          <p:nvPr/>
        </p:nvSpPr>
        <p:spPr bwMode="auto">
          <a:xfrm>
            <a:off x="4063252"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3" name="Rectangle 129">
            <a:extLst>
              <a:ext uri="{FF2B5EF4-FFF2-40B4-BE49-F238E27FC236}">
                <a16:creationId xmlns:a16="http://schemas.microsoft.com/office/drawing/2014/main" id="{7A8BF262-5ED0-4383-95E0-FC4A45E25853}"/>
              </a:ext>
            </a:extLst>
          </p:cNvPr>
          <p:cNvSpPr/>
          <p:nvPr/>
        </p:nvSpPr>
        <p:spPr bwMode="auto">
          <a:xfrm>
            <a:off x="4476406"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44" name="Rectangle 127">
            <a:extLst>
              <a:ext uri="{FF2B5EF4-FFF2-40B4-BE49-F238E27FC236}">
                <a16:creationId xmlns:a16="http://schemas.microsoft.com/office/drawing/2014/main" id="{4D38F560-9422-4AA8-82EF-6124E05A634C}"/>
              </a:ext>
            </a:extLst>
          </p:cNvPr>
          <p:cNvSpPr/>
          <p:nvPr/>
        </p:nvSpPr>
        <p:spPr bwMode="auto">
          <a:xfrm>
            <a:off x="270602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5" name="Rectangle 128">
            <a:extLst>
              <a:ext uri="{FF2B5EF4-FFF2-40B4-BE49-F238E27FC236}">
                <a16:creationId xmlns:a16="http://schemas.microsoft.com/office/drawing/2014/main" id="{8F723D0E-F6F2-42B9-AA77-C3FED5C58E50}"/>
              </a:ext>
            </a:extLst>
          </p:cNvPr>
          <p:cNvSpPr/>
          <p:nvPr/>
        </p:nvSpPr>
        <p:spPr bwMode="auto">
          <a:xfrm>
            <a:off x="298971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6" name="Rectangle 129">
            <a:extLst>
              <a:ext uri="{FF2B5EF4-FFF2-40B4-BE49-F238E27FC236}">
                <a16:creationId xmlns:a16="http://schemas.microsoft.com/office/drawing/2014/main" id="{70C31BED-85EB-457F-9B34-80F691AFFD4A}"/>
              </a:ext>
            </a:extLst>
          </p:cNvPr>
          <p:cNvSpPr/>
          <p:nvPr/>
        </p:nvSpPr>
        <p:spPr bwMode="auto">
          <a:xfrm>
            <a:off x="340286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7" name="Rectangle 127">
            <a:extLst>
              <a:ext uri="{FF2B5EF4-FFF2-40B4-BE49-F238E27FC236}">
                <a16:creationId xmlns:a16="http://schemas.microsoft.com/office/drawing/2014/main" id="{2BEB6C6F-E812-402D-9D41-9F8C761A6B18}"/>
              </a:ext>
            </a:extLst>
          </p:cNvPr>
          <p:cNvSpPr/>
          <p:nvPr/>
        </p:nvSpPr>
        <p:spPr bwMode="auto">
          <a:xfrm>
            <a:off x="1639277"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8" name="Rectangle 128">
            <a:extLst>
              <a:ext uri="{FF2B5EF4-FFF2-40B4-BE49-F238E27FC236}">
                <a16:creationId xmlns:a16="http://schemas.microsoft.com/office/drawing/2014/main" id="{7C801A2B-DF86-4A6F-AFC8-496E0A046A48}"/>
              </a:ext>
            </a:extLst>
          </p:cNvPr>
          <p:cNvSpPr/>
          <p:nvPr/>
        </p:nvSpPr>
        <p:spPr bwMode="auto">
          <a:xfrm>
            <a:off x="1922969"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49" name="Rectangle 129">
            <a:extLst>
              <a:ext uri="{FF2B5EF4-FFF2-40B4-BE49-F238E27FC236}">
                <a16:creationId xmlns:a16="http://schemas.microsoft.com/office/drawing/2014/main" id="{006519CA-E343-4DD9-8B14-9ED533E8931E}"/>
              </a:ext>
            </a:extLst>
          </p:cNvPr>
          <p:cNvSpPr/>
          <p:nvPr/>
        </p:nvSpPr>
        <p:spPr bwMode="auto">
          <a:xfrm>
            <a:off x="2336123"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50" name="Rectangle 127">
            <a:extLst>
              <a:ext uri="{FF2B5EF4-FFF2-40B4-BE49-F238E27FC236}">
                <a16:creationId xmlns:a16="http://schemas.microsoft.com/office/drawing/2014/main" id="{BE20E1CD-71DD-4F57-857C-E04E8AF4B131}"/>
              </a:ext>
            </a:extLst>
          </p:cNvPr>
          <p:cNvSpPr/>
          <p:nvPr/>
        </p:nvSpPr>
        <p:spPr bwMode="auto">
          <a:xfrm>
            <a:off x="56573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51" name="Rectangle 128">
            <a:extLst>
              <a:ext uri="{FF2B5EF4-FFF2-40B4-BE49-F238E27FC236}">
                <a16:creationId xmlns:a16="http://schemas.microsoft.com/office/drawing/2014/main" id="{849D7D7A-115E-4D07-A47E-FE1BC34ACDD0}"/>
              </a:ext>
            </a:extLst>
          </p:cNvPr>
          <p:cNvSpPr/>
          <p:nvPr/>
        </p:nvSpPr>
        <p:spPr bwMode="auto">
          <a:xfrm>
            <a:off x="84943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52" name="Rectangle 129">
            <a:extLst>
              <a:ext uri="{FF2B5EF4-FFF2-40B4-BE49-F238E27FC236}">
                <a16:creationId xmlns:a16="http://schemas.microsoft.com/office/drawing/2014/main" id="{C68C8257-D611-46E6-9466-31E446E226B8}"/>
              </a:ext>
            </a:extLst>
          </p:cNvPr>
          <p:cNvSpPr/>
          <p:nvPr/>
        </p:nvSpPr>
        <p:spPr bwMode="auto">
          <a:xfrm>
            <a:off x="126258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62" name="TextBox 27">
            <a:extLst>
              <a:ext uri="{FF2B5EF4-FFF2-40B4-BE49-F238E27FC236}">
                <a16:creationId xmlns:a16="http://schemas.microsoft.com/office/drawing/2014/main" id="{7E8D8CCF-276D-4FB2-A225-7BF90A85DD22}"/>
              </a:ext>
            </a:extLst>
          </p:cNvPr>
          <p:cNvSpPr txBox="1"/>
          <p:nvPr/>
        </p:nvSpPr>
        <p:spPr>
          <a:xfrm>
            <a:off x="5867771" y="1664621"/>
            <a:ext cx="415498"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68" name="TextBox 27">
            <a:extLst>
              <a:ext uri="{FF2B5EF4-FFF2-40B4-BE49-F238E27FC236}">
                <a16:creationId xmlns:a16="http://schemas.microsoft.com/office/drawing/2014/main" id="{5312990E-9A5E-4E21-AB28-93E446F697BD}"/>
              </a:ext>
            </a:extLst>
          </p:cNvPr>
          <p:cNvSpPr txBox="1"/>
          <p:nvPr/>
        </p:nvSpPr>
        <p:spPr>
          <a:xfrm>
            <a:off x="3745932"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74" name="TextBox 27">
            <a:extLst>
              <a:ext uri="{FF2B5EF4-FFF2-40B4-BE49-F238E27FC236}">
                <a16:creationId xmlns:a16="http://schemas.microsoft.com/office/drawing/2014/main" id="{BF559C09-BA0D-4878-A7CC-3854F7EAC9F0}"/>
              </a:ext>
            </a:extLst>
          </p:cNvPr>
          <p:cNvSpPr txBox="1"/>
          <p:nvPr/>
        </p:nvSpPr>
        <p:spPr>
          <a:xfrm>
            <a:off x="1609899" y="1664621"/>
            <a:ext cx="402739"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75" name="Rectangle 127">
            <a:extLst>
              <a:ext uri="{FF2B5EF4-FFF2-40B4-BE49-F238E27FC236}">
                <a16:creationId xmlns:a16="http://schemas.microsoft.com/office/drawing/2014/main" id="{4A26B776-8B69-43C7-9E5A-A1EE7EB9D2E0}"/>
              </a:ext>
            </a:extLst>
          </p:cNvPr>
          <p:cNvSpPr/>
          <p:nvPr/>
        </p:nvSpPr>
        <p:spPr bwMode="auto">
          <a:xfrm>
            <a:off x="802036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6" name="Rectangle 128">
            <a:extLst>
              <a:ext uri="{FF2B5EF4-FFF2-40B4-BE49-F238E27FC236}">
                <a16:creationId xmlns:a16="http://schemas.microsoft.com/office/drawing/2014/main" id="{4D3D4C27-55E0-41E6-A6D6-65083A3476D1}"/>
              </a:ext>
            </a:extLst>
          </p:cNvPr>
          <p:cNvSpPr/>
          <p:nvPr/>
        </p:nvSpPr>
        <p:spPr bwMode="auto">
          <a:xfrm>
            <a:off x="830405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77" name="Rectangle 129">
            <a:extLst>
              <a:ext uri="{FF2B5EF4-FFF2-40B4-BE49-F238E27FC236}">
                <a16:creationId xmlns:a16="http://schemas.microsoft.com/office/drawing/2014/main" id="{35E47E29-0812-4DC3-AF27-EAF4B82D144F}"/>
              </a:ext>
            </a:extLst>
          </p:cNvPr>
          <p:cNvSpPr/>
          <p:nvPr/>
        </p:nvSpPr>
        <p:spPr bwMode="auto">
          <a:xfrm>
            <a:off x="871721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78" name="Rectangle 127">
            <a:extLst>
              <a:ext uri="{FF2B5EF4-FFF2-40B4-BE49-F238E27FC236}">
                <a16:creationId xmlns:a16="http://schemas.microsoft.com/office/drawing/2014/main" id="{925D06BE-F9BA-4548-9BE1-8020B363EDC3}"/>
              </a:ext>
            </a:extLst>
          </p:cNvPr>
          <p:cNvSpPr/>
          <p:nvPr/>
        </p:nvSpPr>
        <p:spPr bwMode="auto">
          <a:xfrm>
            <a:off x="6946828"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9" name="Rectangle 128">
            <a:extLst>
              <a:ext uri="{FF2B5EF4-FFF2-40B4-BE49-F238E27FC236}">
                <a16:creationId xmlns:a16="http://schemas.microsoft.com/office/drawing/2014/main" id="{72A63F30-F9F9-4AB2-A8E1-F37454A96BEA}"/>
              </a:ext>
            </a:extLst>
          </p:cNvPr>
          <p:cNvSpPr/>
          <p:nvPr/>
        </p:nvSpPr>
        <p:spPr bwMode="auto">
          <a:xfrm>
            <a:off x="7230520"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80" name="Rectangle 129">
            <a:extLst>
              <a:ext uri="{FF2B5EF4-FFF2-40B4-BE49-F238E27FC236}">
                <a16:creationId xmlns:a16="http://schemas.microsoft.com/office/drawing/2014/main" id="{95A71169-150E-49DA-B734-C0A2B3E7317D}"/>
              </a:ext>
            </a:extLst>
          </p:cNvPr>
          <p:cNvSpPr/>
          <p:nvPr/>
        </p:nvSpPr>
        <p:spPr bwMode="auto">
          <a:xfrm>
            <a:off x="7643674"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1" name="Rectangle 127">
            <a:extLst>
              <a:ext uri="{FF2B5EF4-FFF2-40B4-BE49-F238E27FC236}">
                <a16:creationId xmlns:a16="http://schemas.microsoft.com/office/drawing/2014/main" id="{634CFE0F-595B-41A6-917B-F5C3A58BE1F2}"/>
              </a:ext>
            </a:extLst>
          </p:cNvPr>
          <p:cNvSpPr/>
          <p:nvPr/>
        </p:nvSpPr>
        <p:spPr bwMode="auto">
          <a:xfrm>
            <a:off x="588008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2" name="Rectangle 128">
            <a:extLst>
              <a:ext uri="{FF2B5EF4-FFF2-40B4-BE49-F238E27FC236}">
                <a16:creationId xmlns:a16="http://schemas.microsoft.com/office/drawing/2014/main" id="{E769FFAD-C3F7-40D6-9EB2-DB27087E61CF}"/>
              </a:ext>
            </a:extLst>
          </p:cNvPr>
          <p:cNvSpPr/>
          <p:nvPr/>
        </p:nvSpPr>
        <p:spPr bwMode="auto">
          <a:xfrm>
            <a:off x="616377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3" name="Rectangle 129">
            <a:extLst>
              <a:ext uri="{FF2B5EF4-FFF2-40B4-BE49-F238E27FC236}">
                <a16:creationId xmlns:a16="http://schemas.microsoft.com/office/drawing/2014/main" id="{E6F9F406-1050-48D2-919F-0E7B78DE8381}"/>
              </a:ext>
            </a:extLst>
          </p:cNvPr>
          <p:cNvSpPr/>
          <p:nvPr/>
        </p:nvSpPr>
        <p:spPr bwMode="auto">
          <a:xfrm>
            <a:off x="657692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84" name="Rectangle 127">
            <a:extLst>
              <a:ext uri="{FF2B5EF4-FFF2-40B4-BE49-F238E27FC236}">
                <a16:creationId xmlns:a16="http://schemas.microsoft.com/office/drawing/2014/main" id="{BEEB9C1F-8855-4607-8006-DE36719B5FA0}"/>
              </a:ext>
            </a:extLst>
          </p:cNvPr>
          <p:cNvSpPr/>
          <p:nvPr/>
        </p:nvSpPr>
        <p:spPr bwMode="auto">
          <a:xfrm>
            <a:off x="4806545"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5" name="Rectangle 128">
            <a:extLst>
              <a:ext uri="{FF2B5EF4-FFF2-40B4-BE49-F238E27FC236}">
                <a16:creationId xmlns:a16="http://schemas.microsoft.com/office/drawing/2014/main" id="{62A8875A-F744-4802-9A36-F22FE415C6B1}"/>
              </a:ext>
            </a:extLst>
          </p:cNvPr>
          <p:cNvSpPr/>
          <p:nvPr/>
        </p:nvSpPr>
        <p:spPr bwMode="auto">
          <a:xfrm>
            <a:off x="5090237"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6" name="Rectangle 129">
            <a:extLst>
              <a:ext uri="{FF2B5EF4-FFF2-40B4-BE49-F238E27FC236}">
                <a16:creationId xmlns:a16="http://schemas.microsoft.com/office/drawing/2014/main" id="{85E1451B-4149-4BDC-B686-6C6DC15A00CC}"/>
              </a:ext>
            </a:extLst>
          </p:cNvPr>
          <p:cNvSpPr/>
          <p:nvPr/>
        </p:nvSpPr>
        <p:spPr bwMode="auto">
          <a:xfrm>
            <a:off x="5503391"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7" name="Rectangle 127">
            <a:extLst>
              <a:ext uri="{FF2B5EF4-FFF2-40B4-BE49-F238E27FC236}">
                <a16:creationId xmlns:a16="http://schemas.microsoft.com/office/drawing/2014/main" id="{BCCBF38E-B1AC-4352-8CB2-17A0F2A665CF}"/>
              </a:ext>
            </a:extLst>
          </p:cNvPr>
          <p:cNvSpPr/>
          <p:nvPr/>
        </p:nvSpPr>
        <p:spPr bwMode="auto">
          <a:xfrm>
            <a:off x="3760714"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8" name="Rectangle 128">
            <a:extLst>
              <a:ext uri="{FF2B5EF4-FFF2-40B4-BE49-F238E27FC236}">
                <a16:creationId xmlns:a16="http://schemas.microsoft.com/office/drawing/2014/main" id="{5D496454-08E9-4FE6-A423-B0928155A26B}"/>
              </a:ext>
            </a:extLst>
          </p:cNvPr>
          <p:cNvSpPr/>
          <p:nvPr/>
        </p:nvSpPr>
        <p:spPr bwMode="auto">
          <a:xfrm>
            <a:off x="4044406"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89" name="Rectangle 129">
            <a:extLst>
              <a:ext uri="{FF2B5EF4-FFF2-40B4-BE49-F238E27FC236}">
                <a16:creationId xmlns:a16="http://schemas.microsoft.com/office/drawing/2014/main" id="{7B0006ED-B40D-46D4-860D-A11E56969055}"/>
              </a:ext>
            </a:extLst>
          </p:cNvPr>
          <p:cNvSpPr/>
          <p:nvPr/>
        </p:nvSpPr>
        <p:spPr bwMode="auto">
          <a:xfrm>
            <a:off x="4457560"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0" name="Rectangle 127">
            <a:extLst>
              <a:ext uri="{FF2B5EF4-FFF2-40B4-BE49-F238E27FC236}">
                <a16:creationId xmlns:a16="http://schemas.microsoft.com/office/drawing/2014/main" id="{5288E96A-038E-4149-A6C2-60C197F202C6}"/>
              </a:ext>
            </a:extLst>
          </p:cNvPr>
          <p:cNvSpPr/>
          <p:nvPr/>
        </p:nvSpPr>
        <p:spPr bwMode="auto">
          <a:xfrm>
            <a:off x="268717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1" name="Rectangle 128">
            <a:extLst>
              <a:ext uri="{FF2B5EF4-FFF2-40B4-BE49-F238E27FC236}">
                <a16:creationId xmlns:a16="http://schemas.microsoft.com/office/drawing/2014/main" id="{4C6901A5-C9A5-4737-99E8-8CA34A8E5488}"/>
              </a:ext>
            </a:extLst>
          </p:cNvPr>
          <p:cNvSpPr/>
          <p:nvPr/>
        </p:nvSpPr>
        <p:spPr bwMode="auto">
          <a:xfrm>
            <a:off x="297086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92" name="Rectangle 129">
            <a:extLst>
              <a:ext uri="{FF2B5EF4-FFF2-40B4-BE49-F238E27FC236}">
                <a16:creationId xmlns:a16="http://schemas.microsoft.com/office/drawing/2014/main" id="{CF950403-8869-45A4-A572-F830FFB5C5A9}"/>
              </a:ext>
            </a:extLst>
          </p:cNvPr>
          <p:cNvSpPr/>
          <p:nvPr/>
        </p:nvSpPr>
        <p:spPr bwMode="auto">
          <a:xfrm>
            <a:off x="338402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93" name="Rectangle 127">
            <a:extLst>
              <a:ext uri="{FF2B5EF4-FFF2-40B4-BE49-F238E27FC236}">
                <a16:creationId xmlns:a16="http://schemas.microsoft.com/office/drawing/2014/main" id="{E3B7CCD6-B3DA-48FE-9FDC-0626B957C732}"/>
              </a:ext>
            </a:extLst>
          </p:cNvPr>
          <p:cNvSpPr/>
          <p:nvPr/>
        </p:nvSpPr>
        <p:spPr bwMode="auto">
          <a:xfrm>
            <a:off x="1620431"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4" name="Rectangle 128">
            <a:extLst>
              <a:ext uri="{FF2B5EF4-FFF2-40B4-BE49-F238E27FC236}">
                <a16:creationId xmlns:a16="http://schemas.microsoft.com/office/drawing/2014/main" id="{71637B56-20A3-475F-9E94-26BF5AEE5E0B}"/>
              </a:ext>
            </a:extLst>
          </p:cNvPr>
          <p:cNvSpPr/>
          <p:nvPr/>
        </p:nvSpPr>
        <p:spPr bwMode="auto">
          <a:xfrm>
            <a:off x="1904123"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5" name="Rectangle 129">
            <a:extLst>
              <a:ext uri="{FF2B5EF4-FFF2-40B4-BE49-F238E27FC236}">
                <a16:creationId xmlns:a16="http://schemas.microsoft.com/office/drawing/2014/main" id="{1EE3326F-874B-4442-A54D-8F13FB2A532F}"/>
              </a:ext>
            </a:extLst>
          </p:cNvPr>
          <p:cNvSpPr/>
          <p:nvPr/>
        </p:nvSpPr>
        <p:spPr bwMode="auto">
          <a:xfrm>
            <a:off x="2317277"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6" name="Rectangle 127">
            <a:extLst>
              <a:ext uri="{FF2B5EF4-FFF2-40B4-BE49-F238E27FC236}">
                <a16:creationId xmlns:a16="http://schemas.microsoft.com/office/drawing/2014/main" id="{EA1EFB0E-EDB2-479A-B77B-674CF1FD003C}"/>
              </a:ext>
            </a:extLst>
          </p:cNvPr>
          <p:cNvSpPr/>
          <p:nvPr/>
        </p:nvSpPr>
        <p:spPr bwMode="auto">
          <a:xfrm>
            <a:off x="54689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7" name="Rectangle 128">
            <a:extLst>
              <a:ext uri="{FF2B5EF4-FFF2-40B4-BE49-F238E27FC236}">
                <a16:creationId xmlns:a16="http://schemas.microsoft.com/office/drawing/2014/main" id="{E030EDB3-AA23-4D69-8622-5D28D8D70853}"/>
              </a:ext>
            </a:extLst>
          </p:cNvPr>
          <p:cNvSpPr/>
          <p:nvPr/>
        </p:nvSpPr>
        <p:spPr bwMode="auto">
          <a:xfrm>
            <a:off x="83058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8" name="Rectangle 129">
            <a:extLst>
              <a:ext uri="{FF2B5EF4-FFF2-40B4-BE49-F238E27FC236}">
                <a16:creationId xmlns:a16="http://schemas.microsoft.com/office/drawing/2014/main" id="{FF8DE3E9-9E28-4C66-BF9E-7E77775C9972}"/>
              </a:ext>
            </a:extLst>
          </p:cNvPr>
          <p:cNvSpPr/>
          <p:nvPr/>
        </p:nvSpPr>
        <p:spPr bwMode="auto">
          <a:xfrm>
            <a:off x="124373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cxnSp>
        <p:nvCxnSpPr>
          <p:cNvPr id="100" name="直接连接符 99">
            <a:extLst>
              <a:ext uri="{FF2B5EF4-FFF2-40B4-BE49-F238E27FC236}">
                <a16:creationId xmlns:a16="http://schemas.microsoft.com/office/drawing/2014/main" id="{B0F72135-4741-4E51-96DC-3B0F1BF9BC44}"/>
              </a:ext>
            </a:extLst>
          </p:cNvPr>
          <p:cNvCxnSpPr/>
          <p:nvPr/>
        </p:nvCxnSpPr>
        <p:spPr>
          <a:xfrm>
            <a:off x="319957" y="3267800"/>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01" name="TextBox 27">
            <a:extLst>
              <a:ext uri="{FF2B5EF4-FFF2-40B4-BE49-F238E27FC236}">
                <a16:creationId xmlns:a16="http://schemas.microsoft.com/office/drawing/2014/main" id="{82921A7F-87D1-4A19-A46B-EFE0F30816DF}"/>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 name="TextBox 27">
            <a:extLst>
              <a:ext uri="{FF2B5EF4-FFF2-40B4-BE49-F238E27FC236}">
                <a16:creationId xmlns:a16="http://schemas.microsoft.com/office/drawing/2014/main" id="{4A2EB301-79E9-4961-AA5E-2869D06E3ABC}"/>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03" name="Rectangle 159">
            <a:extLst>
              <a:ext uri="{FF2B5EF4-FFF2-40B4-BE49-F238E27FC236}">
                <a16:creationId xmlns:a16="http://schemas.microsoft.com/office/drawing/2014/main" id="{AC44C98F-4C5E-46BF-A220-732D5F87C5DC}"/>
              </a:ext>
            </a:extLst>
          </p:cNvPr>
          <p:cNvSpPr/>
          <p:nvPr/>
        </p:nvSpPr>
        <p:spPr bwMode="auto">
          <a:xfrm>
            <a:off x="7561762" y="2244165"/>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1</a:t>
            </a:r>
          </a:p>
        </p:txBody>
      </p:sp>
      <p:sp>
        <p:nvSpPr>
          <p:cNvPr id="104" name="Rectangle 160">
            <a:extLst>
              <a:ext uri="{FF2B5EF4-FFF2-40B4-BE49-F238E27FC236}">
                <a16:creationId xmlns:a16="http://schemas.microsoft.com/office/drawing/2014/main" id="{54F71492-06DD-4DFC-9B45-FFB7F13EFB19}"/>
              </a:ext>
            </a:extLst>
          </p:cNvPr>
          <p:cNvSpPr/>
          <p:nvPr/>
        </p:nvSpPr>
        <p:spPr bwMode="auto">
          <a:xfrm>
            <a:off x="8288794" y="2239870"/>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0</a:t>
            </a:r>
          </a:p>
        </p:txBody>
      </p:sp>
      <p:sp>
        <p:nvSpPr>
          <p:cNvPr id="108" name="Rectangle 159">
            <a:extLst>
              <a:ext uri="{FF2B5EF4-FFF2-40B4-BE49-F238E27FC236}">
                <a16:creationId xmlns:a16="http://schemas.microsoft.com/office/drawing/2014/main" id="{A8CED0F3-7E0E-4E0B-9F47-562E234F890C}"/>
              </a:ext>
            </a:extLst>
          </p:cNvPr>
          <p:cNvSpPr/>
          <p:nvPr/>
        </p:nvSpPr>
        <p:spPr bwMode="auto">
          <a:xfrm>
            <a:off x="79649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[8]</a:t>
            </a:r>
          </a:p>
        </p:txBody>
      </p:sp>
      <p:sp>
        <p:nvSpPr>
          <p:cNvPr id="111" name="Rectangle 158">
            <a:extLst>
              <a:ext uri="{FF2B5EF4-FFF2-40B4-BE49-F238E27FC236}">
                <a16:creationId xmlns:a16="http://schemas.microsoft.com/office/drawing/2014/main" id="{94B915AC-E250-49BA-80D8-C574B1D8C319}"/>
              </a:ext>
            </a:extLst>
          </p:cNvPr>
          <p:cNvSpPr/>
          <p:nvPr/>
        </p:nvSpPr>
        <p:spPr bwMode="auto">
          <a:xfrm>
            <a:off x="478623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2" name="Rectangle 159">
            <a:extLst>
              <a:ext uri="{FF2B5EF4-FFF2-40B4-BE49-F238E27FC236}">
                <a16:creationId xmlns:a16="http://schemas.microsoft.com/office/drawing/2014/main" id="{562EFB4A-0437-4F07-8D09-17C4D1B7B506}"/>
              </a:ext>
            </a:extLst>
          </p:cNvPr>
          <p:cNvSpPr/>
          <p:nvPr/>
        </p:nvSpPr>
        <p:spPr bwMode="auto">
          <a:xfrm>
            <a:off x="48062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3" name="Rectangle 163">
            <a:extLst>
              <a:ext uri="{FF2B5EF4-FFF2-40B4-BE49-F238E27FC236}">
                <a16:creationId xmlns:a16="http://schemas.microsoft.com/office/drawing/2014/main" id="{7252439E-527E-42A8-8F7D-2A73CDCF5E20}"/>
              </a:ext>
            </a:extLst>
          </p:cNvPr>
          <p:cNvSpPr/>
          <p:nvPr/>
        </p:nvSpPr>
        <p:spPr bwMode="auto">
          <a:xfrm>
            <a:off x="508605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4" name="Rectangle 164">
            <a:extLst>
              <a:ext uri="{FF2B5EF4-FFF2-40B4-BE49-F238E27FC236}">
                <a16:creationId xmlns:a16="http://schemas.microsoft.com/office/drawing/2014/main" id="{761143C0-0F99-4C60-8828-144EC0B25717}"/>
              </a:ext>
            </a:extLst>
          </p:cNvPr>
          <p:cNvSpPr/>
          <p:nvPr/>
        </p:nvSpPr>
        <p:spPr bwMode="auto">
          <a:xfrm>
            <a:off x="483635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5" name="Rectangle 159">
            <a:extLst>
              <a:ext uri="{FF2B5EF4-FFF2-40B4-BE49-F238E27FC236}">
                <a16:creationId xmlns:a16="http://schemas.microsoft.com/office/drawing/2014/main" id="{250707D7-5D41-4330-A77A-B5E51F4BC6E2}"/>
              </a:ext>
            </a:extLst>
          </p:cNvPr>
          <p:cNvSpPr/>
          <p:nvPr/>
        </p:nvSpPr>
        <p:spPr bwMode="auto">
          <a:xfrm>
            <a:off x="541818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1</a:t>
            </a:r>
          </a:p>
        </p:txBody>
      </p:sp>
      <p:sp>
        <p:nvSpPr>
          <p:cNvPr id="116" name="Rectangle 160">
            <a:extLst>
              <a:ext uri="{FF2B5EF4-FFF2-40B4-BE49-F238E27FC236}">
                <a16:creationId xmlns:a16="http://schemas.microsoft.com/office/drawing/2014/main" id="{1A3CEB8F-A6FB-48AD-982D-A2D156035721}"/>
              </a:ext>
            </a:extLst>
          </p:cNvPr>
          <p:cNvSpPr/>
          <p:nvPr/>
        </p:nvSpPr>
        <p:spPr bwMode="auto">
          <a:xfrm>
            <a:off x="614521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0</a:t>
            </a:r>
          </a:p>
        </p:txBody>
      </p:sp>
      <p:sp>
        <p:nvSpPr>
          <p:cNvPr id="117" name="Rectangle 159">
            <a:extLst>
              <a:ext uri="{FF2B5EF4-FFF2-40B4-BE49-F238E27FC236}">
                <a16:creationId xmlns:a16="http://schemas.microsoft.com/office/drawing/2014/main" id="{5AC3B735-C306-4CC0-8211-9AB01D0FC767}"/>
              </a:ext>
            </a:extLst>
          </p:cNvPr>
          <p:cNvSpPr/>
          <p:nvPr/>
        </p:nvSpPr>
        <p:spPr bwMode="auto">
          <a:xfrm>
            <a:off x="58214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8" name="Rectangle 158">
            <a:extLst>
              <a:ext uri="{FF2B5EF4-FFF2-40B4-BE49-F238E27FC236}">
                <a16:creationId xmlns:a16="http://schemas.microsoft.com/office/drawing/2014/main" id="{693A1C4E-9857-449E-BB67-4BA3C435273B}"/>
              </a:ext>
            </a:extLst>
          </p:cNvPr>
          <p:cNvSpPr/>
          <p:nvPr/>
        </p:nvSpPr>
        <p:spPr bwMode="auto">
          <a:xfrm>
            <a:off x="265905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9" name="Rectangle 159">
            <a:extLst>
              <a:ext uri="{FF2B5EF4-FFF2-40B4-BE49-F238E27FC236}">
                <a16:creationId xmlns:a16="http://schemas.microsoft.com/office/drawing/2014/main" id="{6A587D1A-A0FC-4E8F-A401-6FB89F235FF0}"/>
              </a:ext>
            </a:extLst>
          </p:cNvPr>
          <p:cNvSpPr/>
          <p:nvPr/>
        </p:nvSpPr>
        <p:spPr bwMode="auto">
          <a:xfrm>
            <a:off x="26790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[13]</a:t>
            </a:r>
          </a:p>
        </p:txBody>
      </p:sp>
      <p:sp>
        <p:nvSpPr>
          <p:cNvPr id="120" name="Rectangle 163">
            <a:extLst>
              <a:ext uri="{FF2B5EF4-FFF2-40B4-BE49-F238E27FC236}">
                <a16:creationId xmlns:a16="http://schemas.microsoft.com/office/drawing/2014/main" id="{15AD78C4-6BD3-40C2-A214-93A478915915}"/>
              </a:ext>
            </a:extLst>
          </p:cNvPr>
          <p:cNvSpPr/>
          <p:nvPr/>
        </p:nvSpPr>
        <p:spPr bwMode="auto">
          <a:xfrm>
            <a:off x="295887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1" name="Rectangle 164">
            <a:extLst>
              <a:ext uri="{FF2B5EF4-FFF2-40B4-BE49-F238E27FC236}">
                <a16:creationId xmlns:a16="http://schemas.microsoft.com/office/drawing/2014/main" id="{826BC641-CB73-4715-BCF6-667854C0FF9E}"/>
              </a:ext>
            </a:extLst>
          </p:cNvPr>
          <p:cNvSpPr/>
          <p:nvPr/>
        </p:nvSpPr>
        <p:spPr bwMode="auto">
          <a:xfrm>
            <a:off x="270917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2" name="Rectangle 159">
            <a:extLst>
              <a:ext uri="{FF2B5EF4-FFF2-40B4-BE49-F238E27FC236}">
                <a16:creationId xmlns:a16="http://schemas.microsoft.com/office/drawing/2014/main" id="{72BEB78C-8B2B-45FE-AB9B-7D9B45DF404B}"/>
              </a:ext>
            </a:extLst>
          </p:cNvPr>
          <p:cNvSpPr/>
          <p:nvPr/>
        </p:nvSpPr>
        <p:spPr bwMode="auto">
          <a:xfrm>
            <a:off x="329100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1</a:t>
            </a:r>
          </a:p>
        </p:txBody>
      </p:sp>
      <p:sp>
        <p:nvSpPr>
          <p:cNvPr id="123" name="Rectangle 160">
            <a:extLst>
              <a:ext uri="{FF2B5EF4-FFF2-40B4-BE49-F238E27FC236}">
                <a16:creationId xmlns:a16="http://schemas.microsoft.com/office/drawing/2014/main" id="{B1F62035-C654-439E-9BC2-966B991BAC21}"/>
              </a:ext>
            </a:extLst>
          </p:cNvPr>
          <p:cNvSpPr/>
          <p:nvPr/>
        </p:nvSpPr>
        <p:spPr bwMode="auto">
          <a:xfrm>
            <a:off x="401803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0</a:t>
            </a:r>
          </a:p>
        </p:txBody>
      </p:sp>
      <p:sp>
        <p:nvSpPr>
          <p:cNvPr id="124" name="Rectangle 159">
            <a:extLst>
              <a:ext uri="{FF2B5EF4-FFF2-40B4-BE49-F238E27FC236}">
                <a16:creationId xmlns:a16="http://schemas.microsoft.com/office/drawing/2014/main" id="{56FECAED-C587-4BB8-9DDD-E246D1FA3B55}"/>
              </a:ext>
            </a:extLst>
          </p:cNvPr>
          <p:cNvSpPr/>
          <p:nvPr/>
        </p:nvSpPr>
        <p:spPr bwMode="auto">
          <a:xfrm>
            <a:off x="36942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[12]</a:t>
            </a:r>
            <a:endParaRPr lang="en-US" altLang="zh-CN" sz="1600" dirty="0">
              <a:latin typeface="Times New Roman" panose="02020603050405020304" pitchFamily="18" charset="0"/>
              <a:cs typeface="Times New Roman" panose="02020603050405020304" pitchFamily="18" charset="0"/>
            </a:endParaRPr>
          </a:p>
        </p:txBody>
      </p:sp>
      <p:sp>
        <p:nvSpPr>
          <p:cNvPr id="125" name="Rectangle 158">
            <a:extLst>
              <a:ext uri="{FF2B5EF4-FFF2-40B4-BE49-F238E27FC236}">
                <a16:creationId xmlns:a16="http://schemas.microsoft.com/office/drawing/2014/main" id="{4023F35D-87F5-4EE4-80D9-17113543BAA4}"/>
              </a:ext>
            </a:extLst>
          </p:cNvPr>
          <p:cNvSpPr/>
          <p:nvPr/>
        </p:nvSpPr>
        <p:spPr bwMode="auto">
          <a:xfrm>
            <a:off x="526055"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26" name="Rectangle 159">
            <a:extLst>
              <a:ext uri="{FF2B5EF4-FFF2-40B4-BE49-F238E27FC236}">
                <a16:creationId xmlns:a16="http://schemas.microsoft.com/office/drawing/2014/main" id="{A1E17576-03FA-4D95-B168-C57A3A44F538}"/>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7" name="Rectangle 163">
            <a:extLst>
              <a:ext uri="{FF2B5EF4-FFF2-40B4-BE49-F238E27FC236}">
                <a16:creationId xmlns:a16="http://schemas.microsoft.com/office/drawing/2014/main" id="{99ADF405-402B-4290-B054-33DE85073B00}"/>
              </a:ext>
            </a:extLst>
          </p:cNvPr>
          <p:cNvSpPr/>
          <p:nvPr/>
        </p:nvSpPr>
        <p:spPr bwMode="auto">
          <a:xfrm>
            <a:off x="82587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8" name="Rectangle 164">
            <a:extLst>
              <a:ext uri="{FF2B5EF4-FFF2-40B4-BE49-F238E27FC236}">
                <a16:creationId xmlns:a16="http://schemas.microsoft.com/office/drawing/2014/main" id="{A0BF860E-3534-4E51-9861-925F0B3DC191}"/>
              </a:ext>
            </a:extLst>
          </p:cNvPr>
          <p:cNvSpPr/>
          <p:nvPr/>
        </p:nvSpPr>
        <p:spPr bwMode="auto">
          <a:xfrm>
            <a:off x="576178"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9" name="Rectangle 159">
            <a:extLst>
              <a:ext uri="{FF2B5EF4-FFF2-40B4-BE49-F238E27FC236}">
                <a16:creationId xmlns:a16="http://schemas.microsoft.com/office/drawing/2014/main" id="{B2572164-818D-460A-8BA0-D85C85E1AA9E}"/>
              </a:ext>
            </a:extLst>
          </p:cNvPr>
          <p:cNvSpPr/>
          <p:nvPr/>
        </p:nvSpPr>
        <p:spPr bwMode="auto">
          <a:xfrm>
            <a:off x="1158006"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1</a:t>
            </a:r>
          </a:p>
        </p:txBody>
      </p:sp>
      <p:sp>
        <p:nvSpPr>
          <p:cNvPr id="130" name="Rectangle 160">
            <a:extLst>
              <a:ext uri="{FF2B5EF4-FFF2-40B4-BE49-F238E27FC236}">
                <a16:creationId xmlns:a16="http://schemas.microsoft.com/office/drawing/2014/main" id="{3120A20C-2259-4035-9716-ED93D3DDC40A}"/>
              </a:ext>
            </a:extLst>
          </p:cNvPr>
          <p:cNvSpPr/>
          <p:nvPr/>
        </p:nvSpPr>
        <p:spPr bwMode="auto">
          <a:xfrm>
            <a:off x="1885038"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0</a:t>
            </a:r>
          </a:p>
        </p:txBody>
      </p:sp>
      <p:sp>
        <p:nvSpPr>
          <p:cNvPr id="131" name="Rectangle 159">
            <a:extLst>
              <a:ext uri="{FF2B5EF4-FFF2-40B4-BE49-F238E27FC236}">
                <a16:creationId xmlns:a16="http://schemas.microsoft.com/office/drawing/2014/main" id="{EFED675D-D45F-4330-98D7-E59A24F06763}"/>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34" name="Rectangle 159">
            <a:extLst>
              <a:ext uri="{FF2B5EF4-FFF2-40B4-BE49-F238E27FC236}">
                <a16:creationId xmlns:a16="http://schemas.microsoft.com/office/drawing/2014/main" id="{CE9E1332-FC9B-4834-B4E7-232659E82278}"/>
              </a:ext>
            </a:extLst>
          </p:cNvPr>
          <p:cNvSpPr/>
          <p:nvPr/>
        </p:nvSpPr>
        <p:spPr bwMode="auto">
          <a:xfrm>
            <a:off x="69497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a:t>
            </a:r>
          </a:p>
        </p:txBody>
      </p:sp>
      <p:sp>
        <p:nvSpPr>
          <p:cNvPr id="135" name="Rectangle 159">
            <a:extLst>
              <a:ext uri="{FF2B5EF4-FFF2-40B4-BE49-F238E27FC236}">
                <a16:creationId xmlns:a16="http://schemas.microsoft.com/office/drawing/2014/main" id="{4039FA9F-4E42-49E3-9484-EDF2E1847780}"/>
              </a:ext>
            </a:extLst>
          </p:cNvPr>
          <p:cNvSpPr/>
          <p:nvPr/>
        </p:nvSpPr>
        <p:spPr bwMode="auto">
          <a:xfrm>
            <a:off x="79649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[0]</a:t>
            </a:r>
            <a:endParaRPr lang="en-US" sz="1600" dirty="0">
              <a:latin typeface="Times New Roman" panose="02020603050405020304" pitchFamily="18" charset="0"/>
              <a:cs typeface="Times New Roman" panose="02020603050405020304" pitchFamily="18" charset="0"/>
            </a:endParaRPr>
          </a:p>
        </p:txBody>
      </p:sp>
      <p:sp>
        <p:nvSpPr>
          <p:cNvPr id="136" name="Rectangle 159">
            <a:extLst>
              <a:ext uri="{FF2B5EF4-FFF2-40B4-BE49-F238E27FC236}">
                <a16:creationId xmlns:a16="http://schemas.microsoft.com/office/drawing/2014/main" id="{AF2B0140-2BD8-497A-BAED-38E553E64E6A}"/>
              </a:ext>
            </a:extLst>
          </p:cNvPr>
          <p:cNvSpPr/>
          <p:nvPr/>
        </p:nvSpPr>
        <p:spPr bwMode="auto">
          <a:xfrm>
            <a:off x="48062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[3]</a:t>
            </a:r>
          </a:p>
        </p:txBody>
      </p:sp>
      <p:sp>
        <p:nvSpPr>
          <p:cNvPr id="137" name="Rectangle 159">
            <a:extLst>
              <a:ext uri="{FF2B5EF4-FFF2-40B4-BE49-F238E27FC236}">
                <a16:creationId xmlns:a16="http://schemas.microsoft.com/office/drawing/2014/main" id="{4236EA9D-5BFF-44D3-9F28-1A0CC1959688}"/>
              </a:ext>
            </a:extLst>
          </p:cNvPr>
          <p:cNvSpPr/>
          <p:nvPr/>
        </p:nvSpPr>
        <p:spPr bwMode="auto">
          <a:xfrm>
            <a:off x="58214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[2]</a:t>
            </a:r>
          </a:p>
        </p:txBody>
      </p:sp>
      <p:sp>
        <p:nvSpPr>
          <p:cNvPr id="138" name="Rectangle 159">
            <a:extLst>
              <a:ext uri="{FF2B5EF4-FFF2-40B4-BE49-F238E27FC236}">
                <a16:creationId xmlns:a16="http://schemas.microsoft.com/office/drawing/2014/main" id="{E0F3C2CD-C5BA-4B8B-89A9-F8AA3E573808}"/>
              </a:ext>
            </a:extLst>
          </p:cNvPr>
          <p:cNvSpPr/>
          <p:nvPr/>
        </p:nvSpPr>
        <p:spPr bwMode="auto">
          <a:xfrm>
            <a:off x="26790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[5]</a:t>
            </a:r>
          </a:p>
        </p:txBody>
      </p:sp>
      <p:sp>
        <p:nvSpPr>
          <p:cNvPr id="139" name="Rectangle 159">
            <a:extLst>
              <a:ext uri="{FF2B5EF4-FFF2-40B4-BE49-F238E27FC236}">
                <a16:creationId xmlns:a16="http://schemas.microsoft.com/office/drawing/2014/main" id="{C8D91034-FF2D-49B3-9CCF-7A7AB77F6F11}"/>
              </a:ext>
            </a:extLst>
          </p:cNvPr>
          <p:cNvSpPr/>
          <p:nvPr/>
        </p:nvSpPr>
        <p:spPr bwMode="auto">
          <a:xfrm>
            <a:off x="36942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[4]</a:t>
            </a:r>
          </a:p>
        </p:txBody>
      </p:sp>
      <p:sp>
        <p:nvSpPr>
          <p:cNvPr id="140" name="Rectangle 159">
            <a:extLst>
              <a:ext uri="{FF2B5EF4-FFF2-40B4-BE49-F238E27FC236}">
                <a16:creationId xmlns:a16="http://schemas.microsoft.com/office/drawing/2014/main" id="{1BA46390-A114-40AC-B696-61ED439FDD3F}"/>
              </a:ext>
            </a:extLst>
          </p:cNvPr>
          <p:cNvSpPr/>
          <p:nvPr/>
        </p:nvSpPr>
        <p:spPr bwMode="auto">
          <a:xfrm>
            <a:off x="5460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[7]</a:t>
            </a:r>
          </a:p>
        </p:txBody>
      </p:sp>
      <p:sp>
        <p:nvSpPr>
          <p:cNvPr id="141" name="Rectangle 159">
            <a:extLst>
              <a:ext uri="{FF2B5EF4-FFF2-40B4-BE49-F238E27FC236}">
                <a16:creationId xmlns:a16="http://schemas.microsoft.com/office/drawing/2014/main" id="{EA1A7003-F976-4114-A52D-346C3E8F0D56}"/>
              </a:ext>
            </a:extLst>
          </p:cNvPr>
          <p:cNvSpPr/>
          <p:nvPr/>
        </p:nvSpPr>
        <p:spPr bwMode="auto">
          <a:xfrm>
            <a:off x="15612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[6]</a:t>
            </a:r>
          </a:p>
        </p:txBody>
      </p:sp>
      <p:sp>
        <p:nvSpPr>
          <p:cNvPr id="142" name="Rectangle 159">
            <a:extLst>
              <a:ext uri="{FF2B5EF4-FFF2-40B4-BE49-F238E27FC236}">
                <a16:creationId xmlns:a16="http://schemas.microsoft.com/office/drawing/2014/main" id="{5087EFB5-B666-4C1A-A362-3799879EAC5B}"/>
              </a:ext>
            </a:extLst>
          </p:cNvPr>
          <p:cNvSpPr/>
          <p:nvPr/>
        </p:nvSpPr>
        <p:spPr bwMode="auto">
          <a:xfrm>
            <a:off x="69521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[9]</a:t>
            </a:r>
          </a:p>
        </p:txBody>
      </p:sp>
      <p:sp>
        <p:nvSpPr>
          <p:cNvPr id="143" name="Rectangle 159">
            <a:extLst>
              <a:ext uri="{FF2B5EF4-FFF2-40B4-BE49-F238E27FC236}">
                <a16:creationId xmlns:a16="http://schemas.microsoft.com/office/drawing/2014/main" id="{2E76F7BA-0E60-4C65-BD3F-43ECE839FD50}"/>
              </a:ext>
            </a:extLst>
          </p:cNvPr>
          <p:cNvSpPr/>
          <p:nvPr/>
        </p:nvSpPr>
        <p:spPr bwMode="auto">
          <a:xfrm>
            <a:off x="79673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[8]</a:t>
            </a:r>
          </a:p>
        </p:txBody>
      </p:sp>
      <p:sp>
        <p:nvSpPr>
          <p:cNvPr id="144" name="Rectangle 159">
            <a:extLst>
              <a:ext uri="{FF2B5EF4-FFF2-40B4-BE49-F238E27FC236}">
                <a16:creationId xmlns:a16="http://schemas.microsoft.com/office/drawing/2014/main" id="{BB87DA40-C131-4A28-95E2-00AC3B08778D}"/>
              </a:ext>
            </a:extLst>
          </p:cNvPr>
          <p:cNvSpPr/>
          <p:nvPr/>
        </p:nvSpPr>
        <p:spPr bwMode="auto">
          <a:xfrm>
            <a:off x="48085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[11]</a:t>
            </a:r>
          </a:p>
        </p:txBody>
      </p:sp>
      <p:sp>
        <p:nvSpPr>
          <p:cNvPr id="145" name="Rectangle 159">
            <a:extLst>
              <a:ext uri="{FF2B5EF4-FFF2-40B4-BE49-F238E27FC236}">
                <a16:creationId xmlns:a16="http://schemas.microsoft.com/office/drawing/2014/main" id="{8EE4987A-0714-4ADD-85DF-88FFB0000120}"/>
              </a:ext>
            </a:extLst>
          </p:cNvPr>
          <p:cNvSpPr/>
          <p:nvPr/>
        </p:nvSpPr>
        <p:spPr bwMode="auto">
          <a:xfrm>
            <a:off x="58237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[10]</a:t>
            </a:r>
          </a:p>
        </p:txBody>
      </p:sp>
      <p:sp>
        <p:nvSpPr>
          <p:cNvPr id="146" name="Rectangle 159">
            <a:extLst>
              <a:ext uri="{FF2B5EF4-FFF2-40B4-BE49-F238E27FC236}">
                <a16:creationId xmlns:a16="http://schemas.microsoft.com/office/drawing/2014/main" id="{E7D16B76-685A-4C5A-B1D2-453D6520FF0B}"/>
              </a:ext>
            </a:extLst>
          </p:cNvPr>
          <p:cNvSpPr/>
          <p:nvPr/>
        </p:nvSpPr>
        <p:spPr bwMode="auto">
          <a:xfrm>
            <a:off x="26813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[13]</a:t>
            </a:r>
          </a:p>
        </p:txBody>
      </p:sp>
      <p:sp>
        <p:nvSpPr>
          <p:cNvPr id="147" name="Rectangle 159">
            <a:extLst>
              <a:ext uri="{FF2B5EF4-FFF2-40B4-BE49-F238E27FC236}">
                <a16:creationId xmlns:a16="http://schemas.microsoft.com/office/drawing/2014/main" id="{F9F69849-6139-41D8-BE95-C5A360BE2489}"/>
              </a:ext>
            </a:extLst>
          </p:cNvPr>
          <p:cNvSpPr/>
          <p:nvPr/>
        </p:nvSpPr>
        <p:spPr bwMode="auto">
          <a:xfrm>
            <a:off x="36965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[12]</a:t>
            </a:r>
          </a:p>
        </p:txBody>
      </p:sp>
      <p:sp>
        <p:nvSpPr>
          <p:cNvPr id="148" name="Rectangle 159">
            <a:extLst>
              <a:ext uri="{FF2B5EF4-FFF2-40B4-BE49-F238E27FC236}">
                <a16:creationId xmlns:a16="http://schemas.microsoft.com/office/drawing/2014/main" id="{70EBDF84-BE5E-45F4-B527-F032E41B653A}"/>
              </a:ext>
            </a:extLst>
          </p:cNvPr>
          <p:cNvSpPr/>
          <p:nvPr/>
        </p:nvSpPr>
        <p:spPr bwMode="auto">
          <a:xfrm>
            <a:off x="5483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[15]</a:t>
            </a:r>
          </a:p>
        </p:txBody>
      </p:sp>
      <p:sp>
        <p:nvSpPr>
          <p:cNvPr id="149" name="Rectangle 159">
            <a:extLst>
              <a:ext uri="{FF2B5EF4-FFF2-40B4-BE49-F238E27FC236}">
                <a16:creationId xmlns:a16="http://schemas.microsoft.com/office/drawing/2014/main" id="{8728EF9F-82BB-49DF-8DFF-1043F2142ED5}"/>
              </a:ext>
            </a:extLst>
          </p:cNvPr>
          <p:cNvSpPr/>
          <p:nvPr/>
        </p:nvSpPr>
        <p:spPr bwMode="auto">
          <a:xfrm>
            <a:off x="15635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[14]</a:t>
            </a:r>
          </a:p>
        </p:txBody>
      </p:sp>
      <p:sp>
        <p:nvSpPr>
          <p:cNvPr id="150" name="矩形 149">
            <a:extLst>
              <a:ext uri="{FF2B5EF4-FFF2-40B4-BE49-F238E27FC236}">
                <a16:creationId xmlns:a16="http://schemas.microsoft.com/office/drawing/2014/main" id="{5C332DD3-9A7C-4FDE-A573-7AFE1875FD02}"/>
              </a:ext>
            </a:extLst>
          </p:cNvPr>
          <p:cNvSpPr/>
          <p:nvPr/>
        </p:nvSpPr>
        <p:spPr>
          <a:xfrm>
            <a:off x="766759" y="840386"/>
            <a:ext cx="1795684" cy="400110"/>
          </a:xfrm>
          <a:prstGeom prst="rect">
            <a:avLst/>
          </a:prstGeom>
        </p:spPr>
        <p:txBody>
          <a:bodyPr wrap="none">
            <a:spAutoFit/>
          </a:bodyPr>
          <a:lstStyle/>
          <a:p>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4.</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读地址</a:t>
            </a:r>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8</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的字</a:t>
            </a:r>
          </a:p>
        </p:txBody>
      </p:sp>
      <p:sp>
        <p:nvSpPr>
          <p:cNvPr id="105" name="矩形 104">
            <a:extLst>
              <a:ext uri="{FF2B5EF4-FFF2-40B4-BE49-F238E27FC236}">
                <a16:creationId xmlns:a16="http://schemas.microsoft.com/office/drawing/2014/main" id="{1771BE24-C2D4-4CD1-A293-55557F3E7A94}"/>
              </a:ext>
            </a:extLst>
          </p:cNvPr>
          <p:cNvSpPr/>
          <p:nvPr/>
        </p:nvSpPr>
        <p:spPr>
          <a:xfrm>
            <a:off x="6949780" y="2633960"/>
            <a:ext cx="2026152" cy="313065"/>
          </a:xfrm>
          <a:prstGeom prst="rect">
            <a:avLst/>
          </a:prstGeom>
          <a:noFill/>
          <a:ln>
            <a:solidFill>
              <a:srgbClr val="2F5EB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3135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wheel(1)">
                                      <p:cBhvr>
                                        <p:cTn id="7" dur="20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A2CED-A322-4FCC-9714-2B1442AF6BEB}"/>
              </a:ext>
            </a:extLst>
          </p:cNvPr>
          <p:cNvSpPr>
            <a:spLocks noGrp="1"/>
          </p:cNvSpPr>
          <p:nvPr>
            <p:ph type="title"/>
          </p:nvPr>
        </p:nvSpPr>
        <p:spPr>
          <a:xfrm>
            <a:off x="106513" y="215926"/>
            <a:ext cx="7592093" cy="762000"/>
          </a:xfrm>
        </p:spPr>
        <p:txBody>
          <a:bodyPr>
            <a:normAutofit/>
          </a:bodyPr>
          <a:lstStyle/>
          <a:p>
            <a:r>
              <a:rPr lang="en-US" altLang="zh-CN" dirty="0"/>
              <a:t>Cache</a:t>
            </a:r>
            <a:r>
              <a:rPr lang="zh-CN" altLang="en-US" dirty="0"/>
              <a:t>缓存示例</a:t>
            </a:r>
          </a:p>
        </p:txBody>
      </p:sp>
      <p:sp>
        <p:nvSpPr>
          <p:cNvPr id="20" name="Rectangle 158">
            <a:extLst>
              <a:ext uri="{FF2B5EF4-FFF2-40B4-BE49-F238E27FC236}">
                <a16:creationId xmlns:a16="http://schemas.microsoft.com/office/drawing/2014/main" id="{F4E401E8-9FEB-41CA-8F1F-FEC8F4B122B8}"/>
              </a:ext>
            </a:extLst>
          </p:cNvPr>
          <p:cNvSpPr/>
          <p:nvPr/>
        </p:nvSpPr>
        <p:spPr bwMode="auto">
          <a:xfrm>
            <a:off x="6929811" y="2165696"/>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21" name="Rectangle 159">
            <a:extLst>
              <a:ext uri="{FF2B5EF4-FFF2-40B4-BE49-F238E27FC236}">
                <a16:creationId xmlns:a16="http://schemas.microsoft.com/office/drawing/2014/main" id="{017D1461-564D-433E-8734-6D26894314F4}"/>
              </a:ext>
            </a:extLst>
          </p:cNvPr>
          <p:cNvSpPr/>
          <p:nvPr/>
        </p:nvSpPr>
        <p:spPr bwMode="auto">
          <a:xfrm>
            <a:off x="69497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[9]</a:t>
            </a:r>
          </a:p>
        </p:txBody>
      </p:sp>
      <p:sp>
        <p:nvSpPr>
          <p:cNvPr id="23" name="Rectangle 163">
            <a:extLst>
              <a:ext uri="{FF2B5EF4-FFF2-40B4-BE49-F238E27FC236}">
                <a16:creationId xmlns:a16="http://schemas.microsoft.com/office/drawing/2014/main" id="{0150872E-1A2B-4576-B678-A8EAB183F9CC}"/>
              </a:ext>
            </a:extLst>
          </p:cNvPr>
          <p:cNvSpPr/>
          <p:nvPr/>
        </p:nvSpPr>
        <p:spPr bwMode="auto">
          <a:xfrm>
            <a:off x="7229629" y="2250041"/>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4" name="Rectangle 164">
            <a:extLst>
              <a:ext uri="{FF2B5EF4-FFF2-40B4-BE49-F238E27FC236}">
                <a16:creationId xmlns:a16="http://schemas.microsoft.com/office/drawing/2014/main" id="{042663CE-73DD-4A7E-8D09-DF258909F0E6}"/>
              </a:ext>
            </a:extLst>
          </p:cNvPr>
          <p:cNvSpPr/>
          <p:nvPr/>
        </p:nvSpPr>
        <p:spPr bwMode="auto">
          <a:xfrm>
            <a:off x="6979934" y="2250041"/>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5" name="TextBox 27">
            <a:extLst>
              <a:ext uri="{FF2B5EF4-FFF2-40B4-BE49-F238E27FC236}">
                <a16:creationId xmlns:a16="http://schemas.microsoft.com/office/drawing/2014/main" id="{7C2F0EB0-9CA1-417B-89CF-1CD633CEEA10}"/>
              </a:ext>
            </a:extLst>
          </p:cNvPr>
          <p:cNvSpPr txBox="1"/>
          <p:nvPr/>
        </p:nvSpPr>
        <p:spPr>
          <a:xfrm>
            <a:off x="8003804"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29" name="Rectangle 127">
            <a:extLst>
              <a:ext uri="{FF2B5EF4-FFF2-40B4-BE49-F238E27FC236}">
                <a16:creationId xmlns:a16="http://schemas.microsoft.com/office/drawing/2014/main" id="{7E7CFC8B-E919-4F98-92D2-DBF4B2F2E45C}"/>
              </a:ext>
            </a:extLst>
          </p:cNvPr>
          <p:cNvSpPr/>
          <p:nvPr/>
        </p:nvSpPr>
        <p:spPr bwMode="auto">
          <a:xfrm>
            <a:off x="803921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0" name="Rectangle 128">
            <a:extLst>
              <a:ext uri="{FF2B5EF4-FFF2-40B4-BE49-F238E27FC236}">
                <a16:creationId xmlns:a16="http://schemas.microsoft.com/office/drawing/2014/main" id="{A642CED3-98ED-433E-AFFF-D42999C86C70}"/>
              </a:ext>
            </a:extLst>
          </p:cNvPr>
          <p:cNvSpPr/>
          <p:nvPr/>
        </p:nvSpPr>
        <p:spPr bwMode="auto">
          <a:xfrm>
            <a:off x="832290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1" name="Rectangle 129">
            <a:extLst>
              <a:ext uri="{FF2B5EF4-FFF2-40B4-BE49-F238E27FC236}">
                <a16:creationId xmlns:a16="http://schemas.microsoft.com/office/drawing/2014/main" id="{65D62047-95B5-459A-B3AE-D6D3DDAF5E86}"/>
              </a:ext>
            </a:extLst>
          </p:cNvPr>
          <p:cNvSpPr/>
          <p:nvPr/>
        </p:nvSpPr>
        <p:spPr bwMode="auto">
          <a:xfrm>
            <a:off x="873605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2" name="Rectangle 127">
            <a:extLst>
              <a:ext uri="{FF2B5EF4-FFF2-40B4-BE49-F238E27FC236}">
                <a16:creationId xmlns:a16="http://schemas.microsoft.com/office/drawing/2014/main" id="{D7D5576A-B83E-4269-9C4A-CEA2F35F1D74}"/>
              </a:ext>
            </a:extLst>
          </p:cNvPr>
          <p:cNvSpPr/>
          <p:nvPr/>
        </p:nvSpPr>
        <p:spPr bwMode="auto">
          <a:xfrm>
            <a:off x="6965674"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3" name="Rectangle 128">
            <a:extLst>
              <a:ext uri="{FF2B5EF4-FFF2-40B4-BE49-F238E27FC236}">
                <a16:creationId xmlns:a16="http://schemas.microsoft.com/office/drawing/2014/main" id="{12AEE43E-6458-4DA0-998A-F2756B7EF38A}"/>
              </a:ext>
            </a:extLst>
          </p:cNvPr>
          <p:cNvSpPr/>
          <p:nvPr/>
        </p:nvSpPr>
        <p:spPr bwMode="auto">
          <a:xfrm>
            <a:off x="7249366"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4" name="Rectangle 129">
            <a:extLst>
              <a:ext uri="{FF2B5EF4-FFF2-40B4-BE49-F238E27FC236}">
                <a16:creationId xmlns:a16="http://schemas.microsoft.com/office/drawing/2014/main" id="{3D96B8DB-9CA5-437F-8551-591FEF9234E1}"/>
              </a:ext>
            </a:extLst>
          </p:cNvPr>
          <p:cNvSpPr/>
          <p:nvPr/>
        </p:nvSpPr>
        <p:spPr bwMode="auto">
          <a:xfrm>
            <a:off x="7662520"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35" name="Rectangle 127">
            <a:extLst>
              <a:ext uri="{FF2B5EF4-FFF2-40B4-BE49-F238E27FC236}">
                <a16:creationId xmlns:a16="http://schemas.microsoft.com/office/drawing/2014/main" id="{F47D138A-5DA7-4FDE-BB4C-0C0CEC16D217}"/>
              </a:ext>
            </a:extLst>
          </p:cNvPr>
          <p:cNvSpPr/>
          <p:nvPr/>
        </p:nvSpPr>
        <p:spPr bwMode="auto">
          <a:xfrm>
            <a:off x="589892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6" name="Rectangle 128">
            <a:extLst>
              <a:ext uri="{FF2B5EF4-FFF2-40B4-BE49-F238E27FC236}">
                <a16:creationId xmlns:a16="http://schemas.microsoft.com/office/drawing/2014/main" id="{79A13D87-3C0D-468D-A706-D51ED3563126}"/>
              </a:ext>
            </a:extLst>
          </p:cNvPr>
          <p:cNvSpPr/>
          <p:nvPr/>
        </p:nvSpPr>
        <p:spPr bwMode="auto">
          <a:xfrm>
            <a:off x="618262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37" name="Rectangle 129">
            <a:extLst>
              <a:ext uri="{FF2B5EF4-FFF2-40B4-BE49-F238E27FC236}">
                <a16:creationId xmlns:a16="http://schemas.microsoft.com/office/drawing/2014/main" id="{1FB53597-16E3-485B-9C66-87C2C3E37B9C}"/>
              </a:ext>
            </a:extLst>
          </p:cNvPr>
          <p:cNvSpPr/>
          <p:nvPr/>
        </p:nvSpPr>
        <p:spPr bwMode="auto">
          <a:xfrm>
            <a:off x="659577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8" name="Rectangle 127">
            <a:extLst>
              <a:ext uri="{FF2B5EF4-FFF2-40B4-BE49-F238E27FC236}">
                <a16:creationId xmlns:a16="http://schemas.microsoft.com/office/drawing/2014/main" id="{C62F84F3-98A3-4130-8DAE-85E07D0019F6}"/>
              </a:ext>
            </a:extLst>
          </p:cNvPr>
          <p:cNvSpPr/>
          <p:nvPr/>
        </p:nvSpPr>
        <p:spPr bwMode="auto">
          <a:xfrm>
            <a:off x="4825391"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9" name="Rectangle 128">
            <a:extLst>
              <a:ext uri="{FF2B5EF4-FFF2-40B4-BE49-F238E27FC236}">
                <a16:creationId xmlns:a16="http://schemas.microsoft.com/office/drawing/2014/main" id="{6A1D5B02-8F24-4715-9F04-EEF5F5EE68BB}"/>
              </a:ext>
            </a:extLst>
          </p:cNvPr>
          <p:cNvSpPr/>
          <p:nvPr/>
        </p:nvSpPr>
        <p:spPr bwMode="auto">
          <a:xfrm>
            <a:off x="5109083"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40" name="Rectangle 129">
            <a:extLst>
              <a:ext uri="{FF2B5EF4-FFF2-40B4-BE49-F238E27FC236}">
                <a16:creationId xmlns:a16="http://schemas.microsoft.com/office/drawing/2014/main" id="{D750AAE9-A32F-49E5-B7FD-C9BA486A831C}"/>
              </a:ext>
            </a:extLst>
          </p:cNvPr>
          <p:cNvSpPr/>
          <p:nvPr/>
        </p:nvSpPr>
        <p:spPr bwMode="auto">
          <a:xfrm>
            <a:off x="5522237"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1" name="Rectangle 127">
            <a:extLst>
              <a:ext uri="{FF2B5EF4-FFF2-40B4-BE49-F238E27FC236}">
                <a16:creationId xmlns:a16="http://schemas.microsoft.com/office/drawing/2014/main" id="{D8DB8991-5A52-4766-94A1-FA206A6BF0AC}"/>
              </a:ext>
            </a:extLst>
          </p:cNvPr>
          <p:cNvSpPr/>
          <p:nvPr/>
        </p:nvSpPr>
        <p:spPr bwMode="auto">
          <a:xfrm>
            <a:off x="3779560"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2" name="Rectangle 128">
            <a:extLst>
              <a:ext uri="{FF2B5EF4-FFF2-40B4-BE49-F238E27FC236}">
                <a16:creationId xmlns:a16="http://schemas.microsoft.com/office/drawing/2014/main" id="{05A9783C-A29D-4B10-B26E-8074363571EE}"/>
              </a:ext>
            </a:extLst>
          </p:cNvPr>
          <p:cNvSpPr/>
          <p:nvPr/>
        </p:nvSpPr>
        <p:spPr bwMode="auto">
          <a:xfrm>
            <a:off x="4063252"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3" name="Rectangle 129">
            <a:extLst>
              <a:ext uri="{FF2B5EF4-FFF2-40B4-BE49-F238E27FC236}">
                <a16:creationId xmlns:a16="http://schemas.microsoft.com/office/drawing/2014/main" id="{7A8BF262-5ED0-4383-95E0-FC4A45E25853}"/>
              </a:ext>
            </a:extLst>
          </p:cNvPr>
          <p:cNvSpPr/>
          <p:nvPr/>
        </p:nvSpPr>
        <p:spPr bwMode="auto">
          <a:xfrm>
            <a:off x="4476406"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44" name="Rectangle 127">
            <a:extLst>
              <a:ext uri="{FF2B5EF4-FFF2-40B4-BE49-F238E27FC236}">
                <a16:creationId xmlns:a16="http://schemas.microsoft.com/office/drawing/2014/main" id="{4D38F560-9422-4AA8-82EF-6124E05A634C}"/>
              </a:ext>
            </a:extLst>
          </p:cNvPr>
          <p:cNvSpPr/>
          <p:nvPr/>
        </p:nvSpPr>
        <p:spPr bwMode="auto">
          <a:xfrm>
            <a:off x="270602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5" name="Rectangle 128">
            <a:extLst>
              <a:ext uri="{FF2B5EF4-FFF2-40B4-BE49-F238E27FC236}">
                <a16:creationId xmlns:a16="http://schemas.microsoft.com/office/drawing/2014/main" id="{8F723D0E-F6F2-42B9-AA77-C3FED5C58E50}"/>
              </a:ext>
            </a:extLst>
          </p:cNvPr>
          <p:cNvSpPr/>
          <p:nvPr/>
        </p:nvSpPr>
        <p:spPr bwMode="auto">
          <a:xfrm>
            <a:off x="298971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6" name="Rectangle 129">
            <a:extLst>
              <a:ext uri="{FF2B5EF4-FFF2-40B4-BE49-F238E27FC236}">
                <a16:creationId xmlns:a16="http://schemas.microsoft.com/office/drawing/2014/main" id="{70C31BED-85EB-457F-9B34-80F691AFFD4A}"/>
              </a:ext>
            </a:extLst>
          </p:cNvPr>
          <p:cNvSpPr/>
          <p:nvPr/>
        </p:nvSpPr>
        <p:spPr bwMode="auto">
          <a:xfrm>
            <a:off x="340286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7" name="Rectangle 127">
            <a:extLst>
              <a:ext uri="{FF2B5EF4-FFF2-40B4-BE49-F238E27FC236}">
                <a16:creationId xmlns:a16="http://schemas.microsoft.com/office/drawing/2014/main" id="{2BEB6C6F-E812-402D-9D41-9F8C761A6B18}"/>
              </a:ext>
            </a:extLst>
          </p:cNvPr>
          <p:cNvSpPr/>
          <p:nvPr/>
        </p:nvSpPr>
        <p:spPr bwMode="auto">
          <a:xfrm>
            <a:off x="1639277"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8" name="Rectangle 128">
            <a:extLst>
              <a:ext uri="{FF2B5EF4-FFF2-40B4-BE49-F238E27FC236}">
                <a16:creationId xmlns:a16="http://schemas.microsoft.com/office/drawing/2014/main" id="{7C801A2B-DF86-4A6F-AFC8-496E0A046A48}"/>
              </a:ext>
            </a:extLst>
          </p:cNvPr>
          <p:cNvSpPr/>
          <p:nvPr/>
        </p:nvSpPr>
        <p:spPr bwMode="auto">
          <a:xfrm>
            <a:off x="1922969"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49" name="Rectangle 129">
            <a:extLst>
              <a:ext uri="{FF2B5EF4-FFF2-40B4-BE49-F238E27FC236}">
                <a16:creationId xmlns:a16="http://schemas.microsoft.com/office/drawing/2014/main" id="{006519CA-E343-4DD9-8B14-9ED533E8931E}"/>
              </a:ext>
            </a:extLst>
          </p:cNvPr>
          <p:cNvSpPr/>
          <p:nvPr/>
        </p:nvSpPr>
        <p:spPr bwMode="auto">
          <a:xfrm>
            <a:off x="2336123"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50" name="Rectangle 127">
            <a:extLst>
              <a:ext uri="{FF2B5EF4-FFF2-40B4-BE49-F238E27FC236}">
                <a16:creationId xmlns:a16="http://schemas.microsoft.com/office/drawing/2014/main" id="{BE20E1CD-71DD-4F57-857C-E04E8AF4B131}"/>
              </a:ext>
            </a:extLst>
          </p:cNvPr>
          <p:cNvSpPr/>
          <p:nvPr/>
        </p:nvSpPr>
        <p:spPr bwMode="auto">
          <a:xfrm>
            <a:off x="56573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51" name="Rectangle 128">
            <a:extLst>
              <a:ext uri="{FF2B5EF4-FFF2-40B4-BE49-F238E27FC236}">
                <a16:creationId xmlns:a16="http://schemas.microsoft.com/office/drawing/2014/main" id="{849D7D7A-115E-4D07-A47E-FE1BC34ACDD0}"/>
              </a:ext>
            </a:extLst>
          </p:cNvPr>
          <p:cNvSpPr/>
          <p:nvPr/>
        </p:nvSpPr>
        <p:spPr bwMode="auto">
          <a:xfrm>
            <a:off x="84943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52" name="Rectangle 129">
            <a:extLst>
              <a:ext uri="{FF2B5EF4-FFF2-40B4-BE49-F238E27FC236}">
                <a16:creationId xmlns:a16="http://schemas.microsoft.com/office/drawing/2014/main" id="{C68C8257-D611-46E6-9466-31E446E226B8}"/>
              </a:ext>
            </a:extLst>
          </p:cNvPr>
          <p:cNvSpPr/>
          <p:nvPr/>
        </p:nvSpPr>
        <p:spPr bwMode="auto">
          <a:xfrm>
            <a:off x="126258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62" name="TextBox 27">
            <a:extLst>
              <a:ext uri="{FF2B5EF4-FFF2-40B4-BE49-F238E27FC236}">
                <a16:creationId xmlns:a16="http://schemas.microsoft.com/office/drawing/2014/main" id="{7E8D8CCF-276D-4FB2-A225-7BF90A85DD22}"/>
              </a:ext>
            </a:extLst>
          </p:cNvPr>
          <p:cNvSpPr txBox="1"/>
          <p:nvPr/>
        </p:nvSpPr>
        <p:spPr>
          <a:xfrm>
            <a:off x="5867771" y="1664621"/>
            <a:ext cx="415498"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68" name="TextBox 27">
            <a:extLst>
              <a:ext uri="{FF2B5EF4-FFF2-40B4-BE49-F238E27FC236}">
                <a16:creationId xmlns:a16="http://schemas.microsoft.com/office/drawing/2014/main" id="{5312990E-9A5E-4E21-AB28-93E446F697BD}"/>
              </a:ext>
            </a:extLst>
          </p:cNvPr>
          <p:cNvSpPr txBox="1"/>
          <p:nvPr/>
        </p:nvSpPr>
        <p:spPr>
          <a:xfrm>
            <a:off x="3745932"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74" name="TextBox 27">
            <a:extLst>
              <a:ext uri="{FF2B5EF4-FFF2-40B4-BE49-F238E27FC236}">
                <a16:creationId xmlns:a16="http://schemas.microsoft.com/office/drawing/2014/main" id="{BF559C09-BA0D-4878-A7CC-3854F7EAC9F0}"/>
              </a:ext>
            </a:extLst>
          </p:cNvPr>
          <p:cNvSpPr txBox="1"/>
          <p:nvPr/>
        </p:nvSpPr>
        <p:spPr>
          <a:xfrm>
            <a:off x="1609899" y="1664621"/>
            <a:ext cx="402739"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75" name="Rectangle 127">
            <a:extLst>
              <a:ext uri="{FF2B5EF4-FFF2-40B4-BE49-F238E27FC236}">
                <a16:creationId xmlns:a16="http://schemas.microsoft.com/office/drawing/2014/main" id="{4A26B776-8B69-43C7-9E5A-A1EE7EB9D2E0}"/>
              </a:ext>
            </a:extLst>
          </p:cNvPr>
          <p:cNvSpPr/>
          <p:nvPr/>
        </p:nvSpPr>
        <p:spPr bwMode="auto">
          <a:xfrm>
            <a:off x="802036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6" name="Rectangle 128">
            <a:extLst>
              <a:ext uri="{FF2B5EF4-FFF2-40B4-BE49-F238E27FC236}">
                <a16:creationId xmlns:a16="http://schemas.microsoft.com/office/drawing/2014/main" id="{4D3D4C27-55E0-41E6-A6D6-65083A3476D1}"/>
              </a:ext>
            </a:extLst>
          </p:cNvPr>
          <p:cNvSpPr/>
          <p:nvPr/>
        </p:nvSpPr>
        <p:spPr bwMode="auto">
          <a:xfrm>
            <a:off x="830405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77" name="Rectangle 129">
            <a:extLst>
              <a:ext uri="{FF2B5EF4-FFF2-40B4-BE49-F238E27FC236}">
                <a16:creationId xmlns:a16="http://schemas.microsoft.com/office/drawing/2014/main" id="{35E47E29-0812-4DC3-AF27-EAF4B82D144F}"/>
              </a:ext>
            </a:extLst>
          </p:cNvPr>
          <p:cNvSpPr/>
          <p:nvPr/>
        </p:nvSpPr>
        <p:spPr bwMode="auto">
          <a:xfrm>
            <a:off x="871721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78" name="Rectangle 127">
            <a:extLst>
              <a:ext uri="{FF2B5EF4-FFF2-40B4-BE49-F238E27FC236}">
                <a16:creationId xmlns:a16="http://schemas.microsoft.com/office/drawing/2014/main" id="{925D06BE-F9BA-4548-9BE1-8020B363EDC3}"/>
              </a:ext>
            </a:extLst>
          </p:cNvPr>
          <p:cNvSpPr/>
          <p:nvPr/>
        </p:nvSpPr>
        <p:spPr bwMode="auto">
          <a:xfrm>
            <a:off x="6946828"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9" name="Rectangle 128">
            <a:extLst>
              <a:ext uri="{FF2B5EF4-FFF2-40B4-BE49-F238E27FC236}">
                <a16:creationId xmlns:a16="http://schemas.microsoft.com/office/drawing/2014/main" id="{72A63F30-F9F9-4AB2-A8E1-F37454A96BEA}"/>
              </a:ext>
            </a:extLst>
          </p:cNvPr>
          <p:cNvSpPr/>
          <p:nvPr/>
        </p:nvSpPr>
        <p:spPr bwMode="auto">
          <a:xfrm>
            <a:off x="7230520"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80" name="Rectangle 129">
            <a:extLst>
              <a:ext uri="{FF2B5EF4-FFF2-40B4-BE49-F238E27FC236}">
                <a16:creationId xmlns:a16="http://schemas.microsoft.com/office/drawing/2014/main" id="{95A71169-150E-49DA-B734-C0A2B3E7317D}"/>
              </a:ext>
            </a:extLst>
          </p:cNvPr>
          <p:cNvSpPr/>
          <p:nvPr/>
        </p:nvSpPr>
        <p:spPr bwMode="auto">
          <a:xfrm>
            <a:off x="7643674"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1" name="Rectangle 127">
            <a:extLst>
              <a:ext uri="{FF2B5EF4-FFF2-40B4-BE49-F238E27FC236}">
                <a16:creationId xmlns:a16="http://schemas.microsoft.com/office/drawing/2014/main" id="{634CFE0F-595B-41A6-917B-F5C3A58BE1F2}"/>
              </a:ext>
            </a:extLst>
          </p:cNvPr>
          <p:cNvSpPr/>
          <p:nvPr/>
        </p:nvSpPr>
        <p:spPr bwMode="auto">
          <a:xfrm>
            <a:off x="588008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2" name="Rectangle 128">
            <a:extLst>
              <a:ext uri="{FF2B5EF4-FFF2-40B4-BE49-F238E27FC236}">
                <a16:creationId xmlns:a16="http://schemas.microsoft.com/office/drawing/2014/main" id="{E769FFAD-C3F7-40D6-9EB2-DB27087E61CF}"/>
              </a:ext>
            </a:extLst>
          </p:cNvPr>
          <p:cNvSpPr/>
          <p:nvPr/>
        </p:nvSpPr>
        <p:spPr bwMode="auto">
          <a:xfrm>
            <a:off x="616377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3" name="Rectangle 129">
            <a:extLst>
              <a:ext uri="{FF2B5EF4-FFF2-40B4-BE49-F238E27FC236}">
                <a16:creationId xmlns:a16="http://schemas.microsoft.com/office/drawing/2014/main" id="{E6F9F406-1050-48D2-919F-0E7B78DE8381}"/>
              </a:ext>
            </a:extLst>
          </p:cNvPr>
          <p:cNvSpPr/>
          <p:nvPr/>
        </p:nvSpPr>
        <p:spPr bwMode="auto">
          <a:xfrm>
            <a:off x="657692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84" name="Rectangle 127">
            <a:extLst>
              <a:ext uri="{FF2B5EF4-FFF2-40B4-BE49-F238E27FC236}">
                <a16:creationId xmlns:a16="http://schemas.microsoft.com/office/drawing/2014/main" id="{BEEB9C1F-8855-4607-8006-DE36719B5FA0}"/>
              </a:ext>
            </a:extLst>
          </p:cNvPr>
          <p:cNvSpPr/>
          <p:nvPr/>
        </p:nvSpPr>
        <p:spPr bwMode="auto">
          <a:xfrm>
            <a:off x="4806545"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5" name="Rectangle 128">
            <a:extLst>
              <a:ext uri="{FF2B5EF4-FFF2-40B4-BE49-F238E27FC236}">
                <a16:creationId xmlns:a16="http://schemas.microsoft.com/office/drawing/2014/main" id="{62A8875A-F744-4802-9A36-F22FE415C6B1}"/>
              </a:ext>
            </a:extLst>
          </p:cNvPr>
          <p:cNvSpPr/>
          <p:nvPr/>
        </p:nvSpPr>
        <p:spPr bwMode="auto">
          <a:xfrm>
            <a:off x="5090237"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6" name="Rectangle 129">
            <a:extLst>
              <a:ext uri="{FF2B5EF4-FFF2-40B4-BE49-F238E27FC236}">
                <a16:creationId xmlns:a16="http://schemas.microsoft.com/office/drawing/2014/main" id="{85E1451B-4149-4BDC-B686-6C6DC15A00CC}"/>
              </a:ext>
            </a:extLst>
          </p:cNvPr>
          <p:cNvSpPr/>
          <p:nvPr/>
        </p:nvSpPr>
        <p:spPr bwMode="auto">
          <a:xfrm>
            <a:off x="5503391"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7" name="Rectangle 127">
            <a:extLst>
              <a:ext uri="{FF2B5EF4-FFF2-40B4-BE49-F238E27FC236}">
                <a16:creationId xmlns:a16="http://schemas.microsoft.com/office/drawing/2014/main" id="{BCCBF38E-B1AC-4352-8CB2-17A0F2A665CF}"/>
              </a:ext>
            </a:extLst>
          </p:cNvPr>
          <p:cNvSpPr/>
          <p:nvPr/>
        </p:nvSpPr>
        <p:spPr bwMode="auto">
          <a:xfrm>
            <a:off x="3760714"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8" name="Rectangle 128">
            <a:extLst>
              <a:ext uri="{FF2B5EF4-FFF2-40B4-BE49-F238E27FC236}">
                <a16:creationId xmlns:a16="http://schemas.microsoft.com/office/drawing/2014/main" id="{5D496454-08E9-4FE6-A423-B0928155A26B}"/>
              </a:ext>
            </a:extLst>
          </p:cNvPr>
          <p:cNvSpPr/>
          <p:nvPr/>
        </p:nvSpPr>
        <p:spPr bwMode="auto">
          <a:xfrm>
            <a:off x="4044406"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89" name="Rectangle 129">
            <a:extLst>
              <a:ext uri="{FF2B5EF4-FFF2-40B4-BE49-F238E27FC236}">
                <a16:creationId xmlns:a16="http://schemas.microsoft.com/office/drawing/2014/main" id="{7B0006ED-B40D-46D4-860D-A11E56969055}"/>
              </a:ext>
            </a:extLst>
          </p:cNvPr>
          <p:cNvSpPr/>
          <p:nvPr/>
        </p:nvSpPr>
        <p:spPr bwMode="auto">
          <a:xfrm>
            <a:off x="4457560"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0" name="Rectangle 127">
            <a:extLst>
              <a:ext uri="{FF2B5EF4-FFF2-40B4-BE49-F238E27FC236}">
                <a16:creationId xmlns:a16="http://schemas.microsoft.com/office/drawing/2014/main" id="{5288E96A-038E-4149-A6C2-60C197F202C6}"/>
              </a:ext>
            </a:extLst>
          </p:cNvPr>
          <p:cNvSpPr/>
          <p:nvPr/>
        </p:nvSpPr>
        <p:spPr bwMode="auto">
          <a:xfrm>
            <a:off x="268717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1" name="Rectangle 128">
            <a:extLst>
              <a:ext uri="{FF2B5EF4-FFF2-40B4-BE49-F238E27FC236}">
                <a16:creationId xmlns:a16="http://schemas.microsoft.com/office/drawing/2014/main" id="{4C6901A5-C9A5-4737-99E8-8CA34A8E5488}"/>
              </a:ext>
            </a:extLst>
          </p:cNvPr>
          <p:cNvSpPr/>
          <p:nvPr/>
        </p:nvSpPr>
        <p:spPr bwMode="auto">
          <a:xfrm>
            <a:off x="297086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92" name="Rectangle 129">
            <a:extLst>
              <a:ext uri="{FF2B5EF4-FFF2-40B4-BE49-F238E27FC236}">
                <a16:creationId xmlns:a16="http://schemas.microsoft.com/office/drawing/2014/main" id="{CF950403-8869-45A4-A572-F830FFB5C5A9}"/>
              </a:ext>
            </a:extLst>
          </p:cNvPr>
          <p:cNvSpPr/>
          <p:nvPr/>
        </p:nvSpPr>
        <p:spPr bwMode="auto">
          <a:xfrm>
            <a:off x="338402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93" name="Rectangle 127">
            <a:extLst>
              <a:ext uri="{FF2B5EF4-FFF2-40B4-BE49-F238E27FC236}">
                <a16:creationId xmlns:a16="http://schemas.microsoft.com/office/drawing/2014/main" id="{E3B7CCD6-B3DA-48FE-9FDC-0626B957C732}"/>
              </a:ext>
            </a:extLst>
          </p:cNvPr>
          <p:cNvSpPr/>
          <p:nvPr/>
        </p:nvSpPr>
        <p:spPr bwMode="auto">
          <a:xfrm>
            <a:off x="1620431"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4" name="Rectangle 128">
            <a:extLst>
              <a:ext uri="{FF2B5EF4-FFF2-40B4-BE49-F238E27FC236}">
                <a16:creationId xmlns:a16="http://schemas.microsoft.com/office/drawing/2014/main" id="{71637B56-20A3-475F-9E94-26BF5AEE5E0B}"/>
              </a:ext>
            </a:extLst>
          </p:cNvPr>
          <p:cNvSpPr/>
          <p:nvPr/>
        </p:nvSpPr>
        <p:spPr bwMode="auto">
          <a:xfrm>
            <a:off x="1904123"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5" name="Rectangle 129">
            <a:extLst>
              <a:ext uri="{FF2B5EF4-FFF2-40B4-BE49-F238E27FC236}">
                <a16:creationId xmlns:a16="http://schemas.microsoft.com/office/drawing/2014/main" id="{1EE3326F-874B-4442-A54D-8F13FB2A532F}"/>
              </a:ext>
            </a:extLst>
          </p:cNvPr>
          <p:cNvSpPr/>
          <p:nvPr/>
        </p:nvSpPr>
        <p:spPr bwMode="auto">
          <a:xfrm>
            <a:off x="2317277"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6" name="Rectangle 127">
            <a:extLst>
              <a:ext uri="{FF2B5EF4-FFF2-40B4-BE49-F238E27FC236}">
                <a16:creationId xmlns:a16="http://schemas.microsoft.com/office/drawing/2014/main" id="{EA1EFB0E-EDB2-479A-B77B-674CF1FD003C}"/>
              </a:ext>
            </a:extLst>
          </p:cNvPr>
          <p:cNvSpPr/>
          <p:nvPr/>
        </p:nvSpPr>
        <p:spPr bwMode="auto">
          <a:xfrm>
            <a:off x="54689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7" name="Rectangle 128">
            <a:extLst>
              <a:ext uri="{FF2B5EF4-FFF2-40B4-BE49-F238E27FC236}">
                <a16:creationId xmlns:a16="http://schemas.microsoft.com/office/drawing/2014/main" id="{E030EDB3-AA23-4D69-8622-5D28D8D70853}"/>
              </a:ext>
            </a:extLst>
          </p:cNvPr>
          <p:cNvSpPr/>
          <p:nvPr/>
        </p:nvSpPr>
        <p:spPr bwMode="auto">
          <a:xfrm>
            <a:off x="83058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8" name="Rectangle 129">
            <a:extLst>
              <a:ext uri="{FF2B5EF4-FFF2-40B4-BE49-F238E27FC236}">
                <a16:creationId xmlns:a16="http://schemas.microsoft.com/office/drawing/2014/main" id="{FF8DE3E9-9E28-4C66-BF9E-7E77775C9972}"/>
              </a:ext>
            </a:extLst>
          </p:cNvPr>
          <p:cNvSpPr/>
          <p:nvPr/>
        </p:nvSpPr>
        <p:spPr bwMode="auto">
          <a:xfrm>
            <a:off x="124373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cxnSp>
        <p:nvCxnSpPr>
          <p:cNvPr id="100" name="直接连接符 99">
            <a:extLst>
              <a:ext uri="{FF2B5EF4-FFF2-40B4-BE49-F238E27FC236}">
                <a16:creationId xmlns:a16="http://schemas.microsoft.com/office/drawing/2014/main" id="{B0F72135-4741-4E51-96DC-3B0F1BF9BC44}"/>
              </a:ext>
            </a:extLst>
          </p:cNvPr>
          <p:cNvCxnSpPr/>
          <p:nvPr/>
        </p:nvCxnSpPr>
        <p:spPr>
          <a:xfrm>
            <a:off x="319957" y="3267800"/>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01" name="TextBox 27">
            <a:extLst>
              <a:ext uri="{FF2B5EF4-FFF2-40B4-BE49-F238E27FC236}">
                <a16:creationId xmlns:a16="http://schemas.microsoft.com/office/drawing/2014/main" id="{82921A7F-87D1-4A19-A46B-EFE0F30816DF}"/>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 name="TextBox 27">
            <a:extLst>
              <a:ext uri="{FF2B5EF4-FFF2-40B4-BE49-F238E27FC236}">
                <a16:creationId xmlns:a16="http://schemas.microsoft.com/office/drawing/2014/main" id="{4A2EB301-79E9-4961-AA5E-2869D06E3ABC}"/>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03" name="Rectangle 159">
            <a:extLst>
              <a:ext uri="{FF2B5EF4-FFF2-40B4-BE49-F238E27FC236}">
                <a16:creationId xmlns:a16="http://schemas.microsoft.com/office/drawing/2014/main" id="{AC44C98F-4C5E-46BF-A220-732D5F87C5DC}"/>
              </a:ext>
            </a:extLst>
          </p:cNvPr>
          <p:cNvSpPr/>
          <p:nvPr/>
        </p:nvSpPr>
        <p:spPr bwMode="auto">
          <a:xfrm>
            <a:off x="7561762" y="2244165"/>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1</a:t>
            </a:r>
          </a:p>
        </p:txBody>
      </p:sp>
      <p:sp>
        <p:nvSpPr>
          <p:cNvPr id="104" name="Rectangle 160">
            <a:extLst>
              <a:ext uri="{FF2B5EF4-FFF2-40B4-BE49-F238E27FC236}">
                <a16:creationId xmlns:a16="http://schemas.microsoft.com/office/drawing/2014/main" id="{54F71492-06DD-4DFC-9B45-FFB7F13EFB19}"/>
              </a:ext>
            </a:extLst>
          </p:cNvPr>
          <p:cNvSpPr/>
          <p:nvPr/>
        </p:nvSpPr>
        <p:spPr bwMode="auto">
          <a:xfrm>
            <a:off x="8288794" y="2239870"/>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0</a:t>
            </a:r>
          </a:p>
        </p:txBody>
      </p:sp>
      <p:sp>
        <p:nvSpPr>
          <p:cNvPr id="108" name="Rectangle 159">
            <a:extLst>
              <a:ext uri="{FF2B5EF4-FFF2-40B4-BE49-F238E27FC236}">
                <a16:creationId xmlns:a16="http://schemas.microsoft.com/office/drawing/2014/main" id="{A8CED0F3-7E0E-4E0B-9F47-562E234F890C}"/>
              </a:ext>
            </a:extLst>
          </p:cNvPr>
          <p:cNvSpPr/>
          <p:nvPr/>
        </p:nvSpPr>
        <p:spPr bwMode="auto">
          <a:xfrm>
            <a:off x="79649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[8]</a:t>
            </a:r>
          </a:p>
        </p:txBody>
      </p:sp>
      <p:sp>
        <p:nvSpPr>
          <p:cNvPr id="111" name="Rectangle 158">
            <a:extLst>
              <a:ext uri="{FF2B5EF4-FFF2-40B4-BE49-F238E27FC236}">
                <a16:creationId xmlns:a16="http://schemas.microsoft.com/office/drawing/2014/main" id="{94B915AC-E250-49BA-80D8-C574B1D8C319}"/>
              </a:ext>
            </a:extLst>
          </p:cNvPr>
          <p:cNvSpPr/>
          <p:nvPr/>
        </p:nvSpPr>
        <p:spPr bwMode="auto">
          <a:xfrm>
            <a:off x="478623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2" name="Rectangle 159">
            <a:extLst>
              <a:ext uri="{FF2B5EF4-FFF2-40B4-BE49-F238E27FC236}">
                <a16:creationId xmlns:a16="http://schemas.microsoft.com/office/drawing/2014/main" id="{562EFB4A-0437-4F07-8D09-17C4D1B7B506}"/>
              </a:ext>
            </a:extLst>
          </p:cNvPr>
          <p:cNvSpPr/>
          <p:nvPr/>
        </p:nvSpPr>
        <p:spPr bwMode="auto">
          <a:xfrm>
            <a:off x="48062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3" name="Rectangle 163">
            <a:extLst>
              <a:ext uri="{FF2B5EF4-FFF2-40B4-BE49-F238E27FC236}">
                <a16:creationId xmlns:a16="http://schemas.microsoft.com/office/drawing/2014/main" id="{7252439E-527E-42A8-8F7D-2A73CDCF5E20}"/>
              </a:ext>
            </a:extLst>
          </p:cNvPr>
          <p:cNvSpPr/>
          <p:nvPr/>
        </p:nvSpPr>
        <p:spPr bwMode="auto">
          <a:xfrm>
            <a:off x="508605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4" name="Rectangle 164">
            <a:extLst>
              <a:ext uri="{FF2B5EF4-FFF2-40B4-BE49-F238E27FC236}">
                <a16:creationId xmlns:a16="http://schemas.microsoft.com/office/drawing/2014/main" id="{761143C0-0F99-4C60-8828-144EC0B25717}"/>
              </a:ext>
            </a:extLst>
          </p:cNvPr>
          <p:cNvSpPr/>
          <p:nvPr/>
        </p:nvSpPr>
        <p:spPr bwMode="auto">
          <a:xfrm>
            <a:off x="483635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5" name="Rectangle 159">
            <a:extLst>
              <a:ext uri="{FF2B5EF4-FFF2-40B4-BE49-F238E27FC236}">
                <a16:creationId xmlns:a16="http://schemas.microsoft.com/office/drawing/2014/main" id="{250707D7-5D41-4330-A77A-B5E51F4BC6E2}"/>
              </a:ext>
            </a:extLst>
          </p:cNvPr>
          <p:cNvSpPr/>
          <p:nvPr/>
        </p:nvSpPr>
        <p:spPr bwMode="auto">
          <a:xfrm>
            <a:off x="541818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1</a:t>
            </a:r>
          </a:p>
        </p:txBody>
      </p:sp>
      <p:sp>
        <p:nvSpPr>
          <p:cNvPr id="116" name="Rectangle 160">
            <a:extLst>
              <a:ext uri="{FF2B5EF4-FFF2-40B4-BE49-F238E27FC236}">
                <a16:creationId xmlns:a16="http://schemas.microsoft.com/office/drawing/2014/main" id="{1A3CEB8F-A6FB-48AD-982D-A2D156035721}"/>
              </a:ext>
            </a:extLst>
          </p:cNvPr>
          <p:cNvSpPr/>
          <p:nvPr/>
        </p:nvSpPr>
        <p:spPr bwMode="auto">
          <a:xfrm>
            <a:off x="614521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0</a:t>
            </a:r>
          </a:p>
        </p:txBody>
      </p:sp>
      <p:sp>
        <p:nvSpPr>
          <p:cNvPr id="117" name="Rectangle 159">
            <a:extLst>
              <a:ext uri="{FF2B5EF4-FFF2-40B4-BE49-F238E27FC236}">
                <a16:creationId xmlns:a16="http://schemas.microsoft.com/office/drawing/2014/main" id="{5AC3B735-C306-4CC0-8211-9AB01D0FC767}"/>
              </a:ext>
            </a:extLst>
          </p:cNvPr>
          <p:cNvSpPr/>
          <p:nvPr/>
        </p:nvSpPr>
        <p:spPr bwMode="auto">
          <a:xfrm>
            <a:off x="58214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8" name="Rectangle 158">
            <a:extLst>
              <a:ext uri="{FF2B5EF4-FFF2-40B4-BE49-F238E27FC236}">
                <a16:creationId xmlns:a16="http://schemas.microsoft.com/office/drawing/2014/main" id="{693A1C4E-9857-449E-BB67-4BA3C435273B}"/>
              </a:ext>
            </a:extLst>
          </p:cNvPr>
          <p:cNvSpPr/>
          <p:nvPr/>
        </p:nvSpPr>
        <p:spPr bwMode="auto">
          <a:xfrm>
            <a:off x="265905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9" name="Rectangle 159">
            <a:extLst>
              <a:ext uri="{FF2B5EF4-FFF2-40B4-BE49-F238E27FC236}">
                <a16:creationId xmlns:a16="http://schemas.microsoft.com/office/drawing/2014/main" id="{6A587D1A-A0FC-4E8F-A401-6FB89F235FF0}"/>
              </a:ext>
            </a:extLst>
          </p:cNvPr>
          <p:cNvSpPr/>
          <p:nvPr/>
        </p:nvSpPr>
        <p:spPr bwMode="auto">
          <a:xfrm>
            <a:off x="26790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[13]</a:t>
            </a:r>
            <a:endParaRPr lang="en-US" altLang="zh-CN" sz="1600" dirty="0">
              <a:latin typeface="Times New Roman" panose="02020603050405020304" pitchFamily="18" charset="0"/>
              <a:cs typeface="Times New Roman" panose="02020603050405020304" pitchFamily="18" charset="0"/>
            </a:endParaRPr>
          </a:p>
        </p:txBody>
      </p:sp>
      <p:sp>
        <p:nvSpPr>
          <p:cNvPr id="120" name="Rectangle 163">
            <a:extLst>
              <a:ext uri="{FF2B5EF4-FFF2-40B4-BE49-F238E27FC236}">
                <a16:creationId xmlns:a16="http://schemas.microsoft.com/office/drawing/2014/main" id="{15AD78C4-6BD3-40C2-A214-93A478915915}"/>
              </a:ext>
            </a:extLst>
          </p:cNvPr>
          <p:cNvSpPr/>
          <p:nvPr/>
        </p:nvSpPr>
        <p:spPr bwMode="auto">
          <a:xfrm>
            <a:off x="295887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1" name="Rectangle 164">
            <a:extLst>
              <a:ext uri="{FF2B5EF4-FFF2-40B4-BE49-F238E27FC236}">
                <a16:creationId xmlns:a16="http://schemas.microsoft.com/office/drawing/2014/main" id="{826BC641-CB73-4715-BCF6-667854C0FF9E}"/>
              </a:ext>
            </a:extLst>
          </p:cNvPr>
          <p:cNvSpPr/>
          <p:nvPr/>
        </p:nvSpPr>
        <p:spPr bwMode="auto">
          <a:xfrm>
            <a:off x="270917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2" name="Rectangle 159">
            <a:extLst>
              <a:ext uri="{FF2B5EF4-FFF2-40B4-BE49-F238E27FC236}">
                <a16:creationId xmlns:a16="http://schemas.microsoft.com/office/drawing/2014/main" id="{72BEB78C-8B2B-45FE-AB9B-7D9B45DF404B}"/>
              </a:ext>
            </a:extLst>
          </p:cNvPr>
          <p:cNvSpPr/>
          <p:nvPr/>
        </p:nvSpPr>
        <p:spPr bwMode="auto">
          <a:xfrm>
            <a:off x="329100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1</a:t>
            </a:r>
          </a:p>
        </p:txBody>
      </p:sp>
      <p:sp>
        <p:nvSpPr>
          <p:cNvPr id="123" name="Rectangle 160">
            <a:extLst>
              <a:ext uri="{FF2B5EF4-FFF2-40B4-BE49-F238E27FC236}">
                <a16:creationId xmlns:a16="http://schemas.microsoft.com/office/drawing/2014/main" id="{B1F62035-C654-439E-9BC2-966B991BAC21}"/>
              </a:ext>
            </a:extLst>
          </p:cNvPr>
          <p:cNvSpPr/>
          <p:nvPr/>
        </p:nvSpPr>
        <p:spPr bwMode="auto">
          <a:xfrm>
            <a:off x="401803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0</a:t>
            </a:r>
          </a:p>
        </p:txBody>
      </p:sp>
      <p:sp>
        <p:nvSpPr>
          <p:cNvPr id="124" name="Rectangle 159">
            <a:extLst>
              <a:ext uri="{FF2B5EF4-FFF2-40B4-BE49-F238E27FC236}">
                <a16:creationId xmlns:a16="http://schemas.microsoft.com/office/drawing/2014/main" id="{56FECAED-C587-4BB8-9DDD-E246D1FA3B55}"/>
              </a:ext>
            </a:extLst>
          </p:cNvPr>
          <p:cNvSpPr/>
          <p:nvPr/>
        </p:nvSpPr>
        <p:spPr bwMode="auto">
          <a:xfrm>
            <a:off x="36942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[12]</a:t>
            </a:r>
          </a:p>
        </p:txBody>
      </p:sp>
      <p:sp>
        <p:nvSpPr>
          <p:cNvPr id="125" name="Rectangle 158">
            <a:extLst>
              <a:ext uri="{FF2B5EF4-FFF2-40B4-BE49-F238E27FC236}">
                <a16:creationId xmlns:a16="http://schemas.microsoft.com/office/drawing/2014/main" id="{4023F35D-87F5-4EE4-80D9-17113543BAA4}"/>
              </a:ext>
            </a:extLst>
          </p:cNvPr>
          <p:cNvSpPr/>
          <p:nvPr/>
        </p:nvSpPr>
        <p:spPr bwMode="auto">
          <a:xfrm>
            <a:off x="526055"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26" name="Rectangle 159">
            <a:extLst>
              <a:ext uri="{FF2B5EF4-FFF2-40B4-BE49-F238E27FC236}">
                <a16:creationId xmlns:a16="http://schemas.microsoft.com/office/drawing/2014/main" id="{A1E17576-03FA-4D95-B168-C57A3A44F538}"/>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7" name="Rectangle 163">
            <a:extLst>
              <a:ext uri="{FF2B5EF4-FFF2-40B4-BE49-F238E27FC236}">
                <a16:creationId xmlns:a16="http://schemas.microsoft.com/office/drawing/2014/main" id="{99ADF405-402B-4290-B054-33DE85073B00}"/>
              </a:ext>
            </a:extLst>
          </p:cNvPr>
          <p:cNvSpPr/>
          <p:nvPr/>
        </p:nvSpPr>
        <p:spPr bwMode="auto">
          <a:xfrm>
            <a:off x="82587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8" name="Rectangle 164">
            <a:extLst>
              <a:ext uri="{FF2B5EF4-FFF2-40B4-BE49-F238E27FC236}">
                <a16:creationId xmlns:a16="http://schemas.microsoft.com/office/drawing/2014/main" id="{A0BF860E-3534-4E51-9861-925F0B3DC191}"/>
              </a:ext>
            </a:extLst>
          </p:cNvPr>
          <p:cNvSpPr/>
          <p:nvPr/>
        </p:nvSpPr>
        <p:spPr bwMode="auto">
          <a:xfrm>
            <a:off x="576178"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9" name="Rectangle 159">
            <a:extLst>
              <a:ext uri="{FF2B5EF4-FFF2-40B4-BE49-F238E27FC236}">
                <a16:creationId xmlns:a16="http://schemas.microsoft.com/office/drawing/2014/main" id="{B2572164-818D-460A-8BA0-D85C85E1AA9E}"/>
              </a:ext>
            </a:extLst>
          </p:cNvPr>
          <p:cNvSpPr/>
          <p:nvPr/>
        </p:nvSpPr>
        <p:spPr bwMode="auto">
          <a:xfrm>
            <a:off x="1158006"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1</a:t>
            </a:r>
          </a:p>
        </p:txBody>
      </p:sp>
      <p:sp>
        <p:nvSpPr>
          <p:cNvPr id="130" name="Rectangle 160">
            <a:extLst>
              <a:ext uri="{FF2B5EF4-FFF2-40B4-BE49-F238E27FC236}">
                <a16:creationId xmlns:a16="http://schemas.microsoft.com/office/drawing/2014/main" id="{3120A20C-2259-4035-9716-ED93D3DDC40A}"/>
              </a:ext>
            </a:extLst>
          </p:cNvPr>
          <p:cNvSpPr/>
          <p:nvPr/>
        </p:nvSpPr>
        <p:spPr bwMode="auto">
          <a:xfrm>
            <a:off x="1885038"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0</a:t>
            </a:r>
          </a:p>
        </p:txBody>
      </p:sp>
      <p:sp>
        <p:nvSpPr>
          <p:cNvPr id="131" name="Rectangle 159">
            <a:extLst>
              <a:ext uri="{FF2B5EF4-FFF2-40B4-BE49-F238E27FC236}">
                <a16:creationId xmlns:a16="http://schemas.microsoft.com/office/drawing/2014/main" id="{EFED675D-D45F-4330-98D7-E59A24F06763}"/>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34" name="Rectangle 159">
            <a:extLst>
              <a:ext uri="{FF2B5EF4-FFF2-40B4-BE49-F238E27FC236}">
                <a16:creationId xmlns:a16="http://schemas.microsoft.com/office/drawing/2014/main" id="{CE9E1332-FC9B-4834-B4E7-232659E82278}"/>
              </a:ext>
            </a:extLst>
          </p:cNvPr>
          <p:cNvSpPr/>
          <p:nvPr/>
        </p:nvSpPr>
        <p:spPr bwMode="auto">
          <a:xfrm>
            <a:off x="69497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a:t>
            </a:r>
          </a:p>
        </p:txBody>
      </p:sp>
      <p:sp>
        <p:nvSpPr>
          <p:cNvPr id="135" name="Rectangle 159">
            <a:extLst>
              <a:ext uri="{FF2B5EF4-FFF2-40B4-BE49-F238E27FC236}">
                <a16:creationId xmlns:a16="http://schemas.microsoft.com/office/drawing/2014/main" id="{4039FA9F-4E42-49E3-9484-EDF2E1847780}"/>
              </a:ext>
            </a:extLst>
          </p:cNvPr>
          <p:cNvSpPr/>
          <p:nvPr/>
        </p:nvSpPr>
        <p:spPr bwMode="auto">
          <a:xfrm>
            <a:off x="79649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[0]</a:t>
            </a:r>
            <a:endParaRPr lang="en-US" sz="1600" dirty="0">
              <a:latin typeface="Times New Roman" panose="02020603050405020304" pitchFamily="18" charset="0"/>
              <a:cs typeface="Times New Roman" panose="02020603050405020304" pitchFamily="18" charset="0"/>
            </a:endParaRPr>
          </a:p>
        </p:txBody>
      </p:sp>
      <p:sp>
        <p:nvSpPr>
          <p:cNvPr id="136" name="Rectangle 159">
            <a:extLst>
              <a:ext uri="{FF2B5EF4-FFF2-40B4-BE49-F238E27FC236}">
                <a16:creationId xmlns:a16="http://schemas.microsoft.com/office/drawing/2014/main" id="{AF2B0140-2BD8-497A-BAED-38E553E64E6A}"/>
              </a:ext>
            </a:extLst>
          </p:cNvPr>
          <p:cNvSpPr/>
          <p:nvPr/>
        </p:nvSpPr>
        <p:spPr bwMode="auto">
          <a:xfrm>
            <a:off x="48062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[3]</a:t>
            </a:r>
          </a:p>
        </p:txBody>
      </p:sp>
      <p:sp>
        <p:nvSpPr>
          <p:cNvPr id="137" name="Rectangle 159">
            <a:extLst>
              <a:ext uri="{FF2B5EF4-FFF2-40B4-BE49-F238E27FC236}">
                <a16:creationId xmlns:a16="http://schemas.microsoft.com/office/drawing/2014/main" id="{4236EA9D-5BFF-44D3-9F28-1A0CC1959688}"/>
              </a:ext>
            </a:extLst>
          </p:cNvPr>
          <p:cNvSpPr/>
          <p:nvPr/>
        </p:nvSpPr>
        <p:spPr bwMode="auto">
          <a:xfrm>
            <a:off x="58214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[2]</a:t>
            </a:r>
          </a:p>
        </p:txBody>
      </p:sp>
      <p:sp>
        <p:nvSpPr>
          <p:cNvPr id="138" name="Rectangle 159">
            <a:extLst>
              <a:ext uri="{FF2B5EF4-FFF2-40B4-BE49-F238E27FC236}">
                <a16:creationId xmlns:a16="http://schemas.microsoft.com/office/drawing/2014/main" id="{E0F3C2CD-C5BA-4B8B-89A9-F8AA3E573808}"/>
              </a:ext>
            </a:extLst>
          </p:cNvPr>
          <p:cNvSpPr/>
          <p:nvPr/>
        </p:nvSpPr>
        <p:spPr bwMode="auto">
          <a:xfrm>
            <a:off x="26790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[5]</a:t>
            </a:r>
          </a:p>
        </p:txBody>
      </p:sp>
      <p:sp>
        <p:nvSpPr>
          <p:cNvPr id="139" name="Rectangle 159">
            <a:extLst>
              <a:ext uri="{FF2B5EF4-FFF2-40B4-BE49-F238E27FC236}">
                <a16:creationId xmlns:a16="http://schemas.microsoft.com/office/drawing/2014/main" id="{C8D91034-FF2D-49B3-9CCF-7A7AB77F6F11}"/>
              </a:ext>
            </a:extLst>
          </p:cNvPr>
          <p:cNvSpPr/>
          <p:nvPr/>
        </p:nvSpPr>
        <p:spPr bwMode="auto">
          <a:xfrm>
            <a:off x="36942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[4]</a:t>
            </a:r>
          </a:p>
        </p:txBody>
      </p:sp>
      <p:sp>
        <p:nvSpPr>
          <p:cNvPr id="140" name="Rectangle 159">
            <a:extLst>
              <a:ext uri="{FF2B5EF4-FFF2-40B4-BE49-F238E27FC236}">
                <a16:creationId xmlns:a16="http://schemas.microsoft.com/office/drawing/2014/main" id="{1BA46390-A114-40AC-B696-61ED439FDD3F}"/>
              </a:ext>
            </a:extLst>
          </p:cNvPr>
          <p:cNvSpPr/>
          <p:nvPr/>
        </p:nvSpPr>
        <p:spPr bwMode="auto">
          <a:xfrm>
            <a:off x="5460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[7]</a:t>
            </a:r>
          </a:p>
        </p:txBody>
      </p:sp>
      <p:sp>
        <p:nvSpPr>
          <p:cNvPr id="141" name="Rectangle 159">
            <a:extLst>
              <a:ext uri="{FF2B5EF4-FFF2-40B4-BE49-F238E27FC236}">
                <a16:creationId xmlns:a16="http://schemas.microsoft.com/office/drawing/2014/main" id="{EA1A7003-F976-4114-A52D-346C3E8F0D56}"/>
              </a:ext>
            </a:extLst>
          </p:cNvPr>
          <p:cNvSpPr/>
          <p:nvPr/>
        </p:nvSpPr>
        <p:spPr bwMode="auto">
          <a:xfrm>
            <a:off x="15612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[6]</a:t>
            </a:r>
          </a:p>
        </p:txBody>
      </p:sp>
      <p:sp>
        <p:nvSpPr>
          <p:cNvPr id="142" name="Rectangle 159">
            <a:extLst>
              <a:ext uri="{FF2B5EF4-FFF2-40B4-BE49-F238E27FC236}">
                <a16:creationId xmlns:a16="http://schemas.microsoft.com/office/drawing/2014/main" id="{5087EFB5-B666-4C1A-A362-3799879EAC5B}"/>
              </a:ext>
            </a:extLst>
          </p:cNvPr>
          <p:cNvSpPr/>
          <p:nvPr/>
        </p:nvSpPr>
        <p:spPr bwMode="auto">
          <a:xfrm>
            <a:off x="69521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[9]</a:t>
            </a:r>
          </a:p>
        </p:txBody>
      </p:sp>
      <p:sp>
        <p:nvSpPr>
          <p:cNvPr id="143" name="Rectangle 159">
            <a:extLst>
              <a:ext uri="{FF2B5EF4-FFF2-40B4-BE49-F238E27FC236}">
                <a16:creationId xmlns:a16="http://schemas.microsoft.com/office/drawing/2014/main" id="{2E76F7BA-0E60-4C65-BD3F-43ECE839FD50}"/>
              </a:ext>
            </a:extLst>
          </p:cNvPr>
          <p:cNvSpPr/>
          <p:nvPr/>
        </p:nvSpPr>
        <p:spPr bwMode="auto">
          <a:xfrm>
            <a:off x="79673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[8]</a:t>
            </a:r>
          </a:p>
        </p:txBody>
      </p:sp>
      <p:sp>
        <p:nvSpPr>
          <p:cNvPr id="144" name="Rectangle 159">
            <a:extLst>
              <a:ext uri="{FF2B5EF4-FFF2-40B4-BE49-F238E27FC236}">
                <a16:creationId xmlns:a16="http://schemas.microsoft.com/office/drawing/2014/main" id="{BB87DA40-C131-4A28-95E2-00AC3B08778D}"/>
              </a:ext>
            </a:extLst>
          </p:cNvPr>
          <p:cNvSpPr/>
          <p:nvPr/>
        </p:nvSpPr>
        <p:spPr bwMode="auto">
          <a:xfrm>
            <a:off x="48085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[11]</a:t>
            </a:r>
          </a:p>
        </p:txBody>
      </p:sp>
      <p:sp>
        <p:nvSpPr>
          <p:cNvPr id="145" name="Rectangle 159">
            <a:extLst>
              <a:ext uri="{FF2B5EF4-FFF2-40B4-BE49-F238E27FC236}">
                <a16:creationId xmlns:a16="http://schemas.microsoft.com/office/drawing/2014/main" id="{8EE4987A-0714-4ADD-85DF-88FFB0000120}"/>
              </a:ext>
            </a:extLst>
          </p:cNvPr>
          <p:cNvSpPr/>
          <p:nvPr/>
        </p:nvSpPr>
        <p:spPr bwMode="auto">
          <a:xfrm>
            <a:off x="58237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[10]</a:t>
            </a:r>
          </a:p>
        </p:txBody>
      </p:sp>
      <p:sp>
        <p:nvSpPr>
          <p:cNvPr id="146" name="Rectangle 159">
            <a:extLst>
              <a:ext uri="{FF2B5EF4-FFF2-40B4-BE49-F238E27FC236}">
                <a16:creationId xmlns:a16="http://schemas.microsoft.com/office/drawing/2014/main" id="{E7D16B76-685A-4C5A-B1D2-453D6520FF0B}"/>
              </a:ext>
            </a:extLst>
          </p:cNvPr>
          <p:cNvSpPr/>
          <p:nvPr/>
        </p:nvSpPr>
        <p:spPr bwMode="auto">
          <a:xfrm>
            <a:off x="26813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[13]</a:t>
            </a:r>
          </a:p>
        </p:txBody>
      </p:sp>
      <p:sp>
        <p:nvSpPr>
          <p:cNvPr id="147" name="Rectangle 159">
            <a:extLst>
              <a:ext uri="{FF2B5EF4-FFF2-40B4-BE49-F238E27FC236}">
                <a16:creationId xmlns:a16="http://schemas.microsoft.com/office/drawing/2014/main" id="{F9F69849-6139-41D8-BE95-C5A360BE2489}"/>
              </a:ext>
            </a:extLst>
          </p:cNvPr>
          <p:cNvSpPr/>
          <p:nvPr/>
        </p:nvSpPr>
        <p:spPr bwMode="auto">
          <a:xfrm>
            <a:off x="36965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[12]</a:t>
            </a:r>
          </a:p>
        </p:txBody>
      </p:sp>
      <p:sp>
        <p:nvSpPr>
          <p:cNvPr id="148" name="Rectangle 159">
            <a:extLst>
              <a:ext uri="{FF2B5EF4-FFF2-40B4-BE49-F238E27FC236}">
                <a16:creationId xmlns:a16="http://schemas.microsoft.com/office/drawing/2014/main" id="{70EBDF84-BE5E-45F4-B527-F032E41B653A}"/>
              </a:ext>
            </a:extLst>
          </p:cNvPr>
          <p:cNvSpPr/>
          <p:nvPr/>
        </p:nvSpPr>
        <p:spPr bwMode="auto">
          <a:xfrm>
            <a:off x="5483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[15]</a:t>
            </a:r>
          </a:p>
        </p:txBody>
      </p:sp>
      <p:sp>
        <p:nvSpPr>
          <p:cNvPr id="149" name="Rectangle 159">
            <a:extLst>
              <a:ext uri="{FF2B5EF4-FFF2-40B4-BE49-F238E27FC236}">
                <a16:creationId xmlns:a16="http://schemas.microsoft.com/office/drawing/2014/main" id="{8728EF9F-82BB-49DF-8DFF-1043F2142ED5}"/>
              </a:ext>
            </a:extLst>
          </p:cNvPr>
          <p:cNvSpPr/>
          <p:nvPr/>
        </p:nvSpPr>
        <p:spPr bwMode="auto">
          <a:xfrm>
            <a:off x="15635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[14]</a:t>
            </a:r>
          </a:p>
        </p:txBody>
      </p:sp>
      <p:sp>
        <p:nvSpPr>
          <p:cNvPr id="150" name="矩形 149">
            <a:extLst>
              <a:ext uri="{FF2B5EF4-FFF2-40B4-BE49-F238E27FC236}">
                <a16:creationId xmlns:a16="http://schemas.microsoft.com/office/drawing/2014/main" id="{5C332DD3-9A7C-4FDE-A573-7AFE1875FD02}"/>
              </a:ext>
            </a:extLst>
          </p:cNvPr>
          <p:cNvSpPr/>
          <p:nvPr/>
        </p:nvSpPr>
        <p:spPr>
          <a:xfrm>
            <a:off x="766759" y="840386"/>
            <a:ext cx="1795684" cy="400110"/>
          </a:xfrm>
          <a:prstGeom prst="rect">
            <a:avLst/>
          </a:prstGeom>
        </p:spPr>
        <p:txBody>
          <a:bodyPr wrap="none">
            <a:spAutoFit/>
          </a:bodyPr>
          <a:lstStyle/>
          <a:p>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5.</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读地址</a:t>
            </a:r>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的字</a:t>
            </a:r>
          </a:p>
        </p:txBody>
      </p:sp>
      <p:sp>
        <p:nvSpPr>
          <p:cNvPr id="106" name="矩形 105">
            <a:extLst>
              <a:ext uri="{FF2B5EF4-FFF2-40B4-BE49-F238E27FC236}">
                <a16:creationId xmlns:a16="http://schemas.microsoft.com/office/drawing/2014/main" id="{FEDF0243-5F30-4635-AA0B-E660FCB208B3}"/>
              </a:ext>
            </a:extLst>
          </p:cNvPr>
          <p:cNvSpPr/>
          <p:nvPr/>
        </p:nvSpPr>
        <p:spPr>
          <a:xfrm>
            <a:off x="6953900" y="3975059"/>
            <a:ext cx="2026152" cy="313065"/>
          </a:xfrm>
          <a:prstGeom prst="rect">
            <a:avLst/>
          </a:prstGeom>
          <a:noFill/>
          <a:ln>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7" name="直接箭头连接符 106">
            <a:extLst>
              <a:ext uri="{FF2B5EF4-FFF2-40B4-BE49-F238E27FC236}">
                <a16:creationId xmlns:a16="http://schemas.microsoft.com/office/drawing/2014/main" id="{E879E837-2B14-4E49-87C7-A4C11390019A}"/>
              </a:ext>
            </a:extLst>
          </p:cNvPr>
          <p:cNvCxnSpPr>
            <a:cxnSpLocks/>
            <a:stCxn id="106" idx="0"/>
            <a:endCxn id="20" idx="2"/>
          </p:cNvCxnSpPr>
          <p:nvPr/>
        </p:nvCxnSpPr>
        <p:spPr>
          <a:xfrm flipH="1" flipV="1">
            <a:off x="7966272" y="2987780"/>
            <a:ext cx="704" cy="987279"/>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35898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wheel(1)">
                                      <p:cBhvr>
                                        <p:cTn id="7" dur="2000"/>
                                        <p:tgtEl>
                                          <p:spTgt spid="106"/>
                                        </p:tgtEl>
                                      </p:cBhvr>
                                    </p:animEffect>
                                  </p:childTnLst>
                                </p:cTn>
                              </p:par>
                            </p:childTnLst>
                          </p:cTn>
                        </p:par>
                        <p:par>
                          <p:cTn id="8" fill="hold">
                            <p:stCondLst>
                              <p:cond delay="2000"/>
                            </p:stCondLst>
                            <p:childTnLst>
                              <p:par>
                                <p:cTn id="9" presetID="22" presetClass="entr" presetSubtype="4" fill="hold" nodeType="afterEffect">
                                  <p:stCondLst>
                                    <p:cond delay="0"/>
                                  </p:stCondLst>
                                  <p:childTnLst>
                                    <p:set>
                                      <p:cBhvr>
                                        <p:cTn id="10" dur="1" fill="hold">
                                          <p:stCondLst>
                                            <p:cond delay="0"/>
                                          </p:stCondLst>
                                        </p:cTn>
                                        <p:tgtEl>
                                          <p:spTgt spid="107"/>
                                        </p:tgtEl>
                                        <p:attrNameLst>
                                          <p:attrName>style.visibility</p:attrName>
                                        </p:attrNameLst>
                                      </p:cBhvr>
                                      <p:to>
                                        <p:strVal val="visible"/>
                                      </p:to>
                                    </p:set>
                                    <p:animEffect transition="in" filter="wipe(down)">
                                      <p:cBhvr>
                                        <p:cTn id="11"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A2CED-A322-4FCC-9714-2B1442AF6BEB}"/>
              </a:ext>
            </a:extLst>
          </p:cNvPr>
          <p:cNvSpPr>
            <a:spLocks noGrp="1"/>
          </p:cNvSpPr>
          <p:nvPr>
            <p:ph type="title"/>
          </p:nvPr>
        </p:nvSpPr>
        <p:spPr>
          <a:xfrm>
            <a:off x="106513" y="154243"/>
            <a:ext cx="7592093" cy="762000"/>
          </a:xfrm>
        </p:spPr>
        <p:txBody>
          <a:bodyPr>
            <a:normAutofit/>
          </a:bodyPr>
          <a:lstStyle/>
          <a:p>
            <a:r>
              <a:rPr lang="en-US" altLang="zh-CN" dirty="0"/>
              <a:t>Cache</a:t>
            </a:r>
            <a:r>
              <a:rPr lang="zh-CN" altLang="en-US" dirty="0"/>
              <a:t>缓存示例</a:t>
            </a:r>
          </a:p>
        </p:txBody>
      </p:sp>
      <p:sp>
        <p:nvSpPr>
          <p:cNvPr id="20" name="Rectangle 158">
            <a:extLst>
              <a:ext uri="{FF2B5EF4-FFF2-40B4-BE49-F238E27FC236}">
                <a16:creationId xmlns:a16="http://schemas.microsoft.com/office/drawing/2014/main" id="{F4E401E8-9FEB-41CA-8F1F-FEC8F4B122B8}"/>
              </a:ext>
            </a:extLst>
          </p:cNvPr>
          <p:cNvSpPr/>
          <p:nvPr/>
        </p:nvSpPr>
        <p:spPr bwMode="auto">
          <a:xfrm>
            <a:off x="6929811" y="2165696"/>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21" name="Rectangle 159">
            <a:extLst>
              <a:ext uri="{FF2B5EF4-FFF2-40B4-BE49-F238E27FC236}">
                <a16:creationId xmlns:a16="http://schemas.microsoft.com/office/drawing/2014/main" id="{017D1461-564D-433E-8734-6D26894314F4}"/>
              </a:ext>
            </a:extLst>
          </p:cNvPr>
          <p:cNvSpPr/>
          <p:nvPr/>
        </p:nvSpPr>
        <p:spPr bwMode="auto">
          <a:xfrm>
            <a:off x="69497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a:t>
            </a:r>
          </a:p>
        </p:txBody>
      </p:sp>
      <p:sp>
        <p:nvSpPr>
          <p:cNvPr id="23" name="Rectangle 163">
            <a:extLst>
              <a:ext uri="{FF2B5EF4-FFF2-40B4-BE49-F238E27FC236}">
                <a16:creationId xmlns:a16="http://schemas.microsoft.com/office/drawing/2014/main" id="{0150872E-1A2B-4576-B678-A8EAB183F9CC}"/>
              </a:ext>
            </a:extLst>
          </p:cNvPr>
          <p:cNvSpPr/>
          <p:nvPr/>
        </p:nvSpPr>
        <p:spPr bwMode="auto">
          <a:xfrm>
            <a:off x="7229629" y="2250041"/>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4" name="Rectangle 164">
            <a:extLst>
              <a:ext uri="{FF2B5EF4-FFF2-40B4-BE49-F238E27FC236}">
                <a16:creationId xmlns:a16="http://schemas.microsoft.com/office/drawing/2014/main" id="{042663CE-73DD-4A7E-8D09-DF258909F0E6}"/>
              </a:ext>
            </a:extLst>
          </p:cNvPr>
          <p:cNvSpPr/>
          <p:nvPr/>
        </p:nvSpPr>
        <p:spPr bwMode="auto">
          <a:xfrm>
            <a:off x="6979934" y="2250041"/>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5" name="TextBox 27">
            <a:extLst>
              <a:ext uri="{FF2B5EF4-FFF2-40B4-BE49-F238E27FC236}">
                <a16:creationId xmlns:a16="http://schemas.microsoft.com/office/drawing/2014/main" id="{7C2F0EB0-9CA1-417B-89CF-1CD633CEEA10}"/>
              </a:ext>
            </a:extLst>
          </p:cNvPr>
          <p:cNvSpPr txBox="1"/>
          <p:nvPr/>
        </p:nvSpPr>
        <p:spPr>
          <a:xfrm>
            <a:off x="8003804"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29" name="Rectangle 127">
            <a:extLst>
              <a:ext uri="{FF2B5EF4-FFF2-40B4-BE49-F238E27FC236}">
                <a16:creationId xmlns:a16="http://schemas.microsoft.com/office/drawing/2014/main" id="{7E7CFC8B-E919-4F98-92D2-DBF4B2F2E45C}"/>
              </a:ext>
            </a:extLst>
          </p:cNvPr>
          <p:cNvSpPr/>
          <p:nvPr/>
        </p:nvSpPr>
        <p:spPr bwMode="auto">
          <a:xfrm>
            <a:off x="803921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0" name="Rectangle 128">
            <a:extLst>
              <a:ext uri="{FF2B5EF4-FFF2-40B4-BE49-F238E27FC236}">
                <a16:creationId xmlns:a16="http://schemas.microsoft.com/office/drawing/2014/main" id="{A642CED3-98ED-433E-AFFF-D42999C86C70}"/>
              </a:ext>
            </a:extLst>
          </p:cNvPr>
          <p:cNvSpPr/>
          <p:nvPr/>
        </p:nvSpPr>
        <p:spPr bwMode="auto">
          <a:xfrm>
            <a:off x="832290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1" name="Rectangle 129">
            <a:extLst>
              <a:ext uri="{FF2B5EF4-FFF2-40B4-BE49-F238E27FC236}">
                <a16:creationId xmlns:a16="http://schemas.microsoft.com/office/drawing/2014/main" id="{65D62047-95B5-459A-B3AE-D6D3DDAF5E86}"/>
              </a:ext>
            </a:extLst>
          </p:cNvPr>
          <p:cNvSpPr/>
          <p:nvPr/>
        </p:nvSpPr>
        <p:spPr bwMode="auto">
          <a:xfrm>
            <a:off x="873605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2" name="Rectangle 127">
            <a:extLst>
              <a:ext uri="{FF2B5EF4-FFF2-40B4-BE49-F238E27FC236}">
                <a16:creationId xmlns:a16="http://schemas.microsoft.com/office/drawing/2014/main" id="{D7D5576A-B83E-4269-9C4A-CEA2F35F1D74}"/>
              </a:ext>
            </a:extLst>
          </p:cNvPr>
          <p:cNvSpPr/>
          <p:nvPr/>
        </p:nvSpPr>
        <p:spPr bwMode="auto">
          <a:xfrm>
            <a:off x="6965674"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3" name="Rectangle 128">
            <a:extLst>
              <a:ext uri="{FF2B5EF4-FFF2-40B4-BE49-F238E27FC236}">
                <a16:creationId xmlns:a16="http://schemas.microsoft.com/office/drawing/2014/main" id="{12AEE43E-6458-4DA0-998A-F2756B7EF38A}"/>
              </a:ext>
            </a:extLst>
          </p:cNvPr>
          <p:cNvSpPr/>
          <p:nvPr/>
        </p:nvSpPr>
        <p:spPr bwMode="auto">
          <a:xfrm>
            <a:off x="7249366"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34" name="Rectangle 129">
            <a:extLst>
              <a:ext uri="{FF2B5EF4-FFF2-40B4-BE49-F238E27FC236}">
                <a16:creationId xmlns:a16="http://schemas.microsoft.com/office/drawing/2014/main" id="{3D96B8DB-9CA5-437F-8551-591FEF9234E1}"/>
              </a:ext>
            </a:extLst>
          </p:cNvPr>
          <p:cNvSpPr/>
          <p:nvPr/>
        </p:nvSpPr>
        <p:spPr bwMode="auto">
          <a:xfrm>
            <a:off x="7662520"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35" name="Rectangle 127">
            <a:extLst>
              <a:ext uri="{FF2B5EF4-FFF2-40B4-BE49-F238E27FC236}">
                <a16:creationId xmlns:a16="http://schemas.microsoft.com/office/drawing/2014/main" id="{F47D138A-5DA7-4FDE-BB4C-0C0CEC16D217}"/>
              </a:ext>
            </a:extLst>
          </p:cNvPr>
          <p:cNvSpPr/>
          <p:nvPr/>
        </p:nvSpPr>
        <p:spPr bwMode="auto">
          <a:xfrm>
            <a:off x="589892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6" name="Rectangle 128">
            <a:extLst>
              <a:ext uri="{FF2B5EF4-FFF2-40B4-BE49-F238E27FC236}">
                <a16:creationId xmlns:a16="http://schemas.microsoft.com/office/drawing/2014/main" id="{79A13D87-3C0D-468D-A706-D51ED3563126}"/>
              </a:ext>
            </a:extLst>
          </p:cNvPr>
          <p:cNvSpPr/>
          <p:nvPr/>
        </p:nvSpPr>
        <p:spPr bwMode="auto">
          <a:xfrm>
            <a:off x="618262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37" name="Rectangle 129">
            <a:extLst>
              <a:ext uri="{FF2B5EF4-FFF2-40B4-BE49-F238E27FC236}">
                <a16:creationId xmlns:a16="http://schemas.microsoft.com/office/drawing/2014/main" id="{1FB53597-16E3-485B-9C66-87C2C3E37B9C}"/>
              </a:ext>
            </a:extLst>
          </p:cNvPr>
          <p:cNvSpPr/>
          <p:nvPr/>
        </p:nvSpPr>
        <p:spPr bwMode="auto">
          <a:xfrm>
            <a:off x="659577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38" name="Rectangle 127">
            <a:extLst>
              <a:ext uri="{FF2B5EF4-FFF2-40B4-BE49-F238E27FC236}">
                <a16:creationId xmlns:a16="http://schemas.microsoft.com/office/drawing/2014/main" id="{C62F84F3-98A3-4130-8DAE-85E07D0019F6}"/>
              </a:ext>
            </a:extLst>
          </p:cNvPr>
          <p:cNvSpPr/>
          <p:nvPr/>
        </p:nvSpPr>
        <p:spPr bwMode="auto">
          <a:xfrm>
            <a:off x="4825391"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39" name="Rectangle 128">
            <a:extLst>
              <a:ext uri="{FF2B5EF4-FFF2-40B4-BE49-F238E27FC236}">
                <a16:creationId xmlns:a16="http://schemas.microsoft.com/office/drawing/2014/main" id="{6A1D5B02-8F24-4715-9F04-EEF5F5EE68BB}"/>
              </a:ext>
            </a:extLst>
          </p:cNvPr>
          <p:cNvSpPr/>
          <p:nvPr/>
        </p:nvSpPr>
        <p:spPr bwMode="auto">
          <a:xfrm>
            <a:off x="5109083"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40" name="Rectangle 129">
            <a:extLst>
              <a:ext uri="{FF2B5EF4-FFF2-40B4-BE49-F238E27FC236}">
                <a16:creationId xmlns:a16="http://schemas.microsoft.com/office/drawing/2014/main" id="{D750AAE9-A32F-49E5-B7FD-C9BA486A831C}"/>
              </a:ext>
            </a:extLst>
          </p:cNvPr>
          <p:cNvSpPr/>
          <p:nvPr/>
        </p:nvSpPr>
        <p:spPr bwMode="auto">
          <a:xfrm>
            <a:off x="5522237"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1" name="Rectangle 127">
            <a:extLst>
              <a:ext uri="{FF2B5EF4-FFF2-40B4-BE49-F238E27FC236}">
                <a16:creationId xmlns:a16="http://schemas.microsoft.com/office/drawing/2014/main" id="{D8DB8991-5A52-4766-94A1-FA206A6BF0AC}"/>
              </a:ext>
            </a:extLst>
          </p:cNvPr>
          <p:cNvSpPr/>
          <p:nvPr/>
        </p:nvSpPr>
        <p:spPr bwMode="auto">
          <a:xfrm>
            <a:off x="3779560"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2" name="Rectangle 128">
            <a:extLst>
              <a:ext uri="{FF2B5EF4-FFF2-40B4-BE49-F238E27FC236}">
                <a16:creationId xmlns:a16="http://schemas.microsoft.com/office/drawing/2014/main" id="{05A9783C-A29D-4B10-B26E-8074363571EE}"/>
              </a:ext>
            </a:extLst>
          </p:cNvPr>
          <p:cNvSpPr/>
          <p:nvPr/>
        </p:nvSpPr>
        <p:spPr bwMode="auto">
          <a:xfrm>
            <a:off x="4063252"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3" name="Rectangle 129">
            <a:extLst>
              <a:ext uri="{FF2B5EF4-FFF2-40B4-BE49-F238E27FC236}">
                <a16:creationId xmlns:a16="http://schemas.microsoft.com/office/drawing/2014/main" id="{7A8BF262-5ED0-4383-95E0-FC4A45E25853}"/>
              </a:ext>
            </a:extLst>
          </p:cNvPr>
          <p:cNvSpPr/>
          <p:nvPr/>
        </p:nvSpPr>
        <p:spPr bwMode="auto">
          <a:xfrm>
            <a:off x="4476406"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44" name="Rectangle 127">
            <a:extLst>
              <a:ext uri="{FF2B5EF4-FFF2-40B4-BE49-F238E27FC236}">
                <a16:creationId xmlns:a16="http://schemas.microsoft.com/office/drawing/2014/main" id="{4D38F560-9422-4AA8-82EF-6124E05A634C}"/>
              </a:ext>
            </a:extLst>
          </p:cNvPr>
          <p:cNvSpPr/>
          <p:nvPr/>
        </p:nvSpPr>
        <p:spPr bwMode="auto">
          <a:xfrm>
            <a:off x="2706022"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5" name="Rectangle 128">
            <a:extLst>
              <a:ext uri="{FF2B5EF4-FFF2-40B4-BE49-F238E27FC236}">
                <a16:creationId xmlns:a16="http://schemas.microsoft.com/office/drawing/2014/main" id="{8F723D0E-F6F2-42B9-AA77-C3FED5C58E50}"/>
              </a:ext>
            </a:extLst>
          </p:cNvPr>
          <p:cNvSpPr/>
          <p:nvPr/>
        </p:nvSpPr>
        <p:spPr bwMode="auto">
          <a:xfrm>
            <a:off x="2989714"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46" name="Rectangle 129">
            <a:extLst>
              <a:ext uri="{FF2B5EF4-FFF2-40B4-BE49-F238E27FC236}">
                <a16:creationId xmlns:a16="http://schemas.microsoft.com/office/drawing/2014/main" id="{70C31BED-85EB-457F-9B34-80F691AFFD4A}"/>
              </a:ext>
            </a:extLst>
          </p:cNvPr>
          <p:cNvSpPr/>
          <p:nvPr/>
        </p:nvSpPr>
        <p:spPr bwMode="auto">
          <a:xfrm>
            <a:off x="3402868"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47" name="Rectangle 127">
            <a:extLst>
              <a:ext uri="{FF2B5EF4-FFF2-40B4-BE49-F238E27FC236}">
                <a16:creationId xmlns:a16="http://schemas.microsoft.com/office/drawing/2014/main" id="{2BEB6C6F-E812-402D-9D41-9F8C761A6B18}"/>
              </a:ext>
            </a:extLst>
          </p:cNvPr>
          <p:cNvSpPr/>
          <p:nvPr/>
        </p:nvSpPr>
        <p:spPr bwMode="auto">
          <a:xfrm>
            <a:off x="1639277"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48" name="Rectangle 128">
            <a:extLst>
              <a:ext uri="{FF2B5EF4-FFF2-40B4-BE49-F238E27FC236}">
                <a16:creationId xmlns:a16="http://schemas.microsoft.com/office/drawing/2014/main" id="{7C801A2B-DF86-4A6F-AFC8-496E0A046A48}"/>
              </a:ext>
            </a:extLst>
          </p:cNvPr>
          <p:cNvSpPr/>
          <p:nvPr/>
        </p:nvSpPr>
        <p:spPr bwMode="auto">
          <a:xfrm>
            <a:off x="1922969"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49" name="Rectangle 129">
            <a:extLst>
              <a:ext uri="{FF2B5EF4-FFF2-40B4-BE49-F238E27FC236}">
                <a16:creationId xmlns:a16="http://schemas.microsoft.com/office/drawing/2014/main" id="{006519CA-E343-4DD9-8B14-9ED533E8931E}"/>
              </a:ext>
            </a:extLst>
          </p:cNvPr>
          <p:cNvSpPr/>
          <p:nvPr/>
        </p:nvSpPr>
        <p:spPr bwMode="auto">
          <a:xfrm>
            <a:off x="2336123"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50" name="Rectangle 127">
            <a:extLst>
              <a:ext uri="{FF2B5EF4-FFF2-40B4-BE49-F238E27FC236}">
                <a16:creationId xmlns:a16="http://schemas.microsoft.com/office/drawing/2014/main" id="{BE20E1CD-71DD-4F57-857C-E04E8AF4B131}"/>
              </a:ext>
            </a:extLst>
          </p:cNvPr>
          <p:cNvSpPr/>
          <p:nvPr/>
        </p:nvSpPr>
        <p:spPr bwMode="auto">
          <a:xfrm>
            <a:off x="565739" y="3620958"/>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0</a:t>
            </a:r>
          </a:p>
        </p:txBody>
      </p:sp>
      <p:sp>
        <p:nvSpPr>
          <p:cNvPr id="51" name="Rectangle 128">
            <a:extLst>
              <a:ext uri="{FF2B5EF4-FFF2-40B4-BE49-F238E27FC236}">
                <a16:creationId xmlns:a16="http://schemas.microsoft.com/office/drawing/2014/main" id="{849D7D7A-115E-4D07-A47E-FE1BC34ACDD0}"/>
              </a:ext>
            </a:extLst>
          </p:cNvPr>
          <p:cNvSpPr/>
          <p:nvPr/>
        </p:nvSpPr>
        <p:spPr bwMode="auto">
          <a:xfrm>
            <a:off x="849431" y="3620958"/>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52" name="Rectangle 129">
            <a:extLst>
              <a:ext uri="{FF2B5EF4-FFF2-40B4-BE49-F238E27FC236}">
                <a16:creationId xmlns:a16="http://schemas.microsoft.com/office/drawing/2014/main" id="{C68C8257-D611-46E6-9466-31E446E226B8}"/>
              </a:ext>
            </a:extLst>
          </p:cNvPr>
          <p:cNvSpPr/>
          <p:nvPr/>
        </p:nvSpPr>
        <p:spPr bwMode="auto">
          <a:xfrm>
            <a:off x="1262585" y="3620958"/>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62" name="TextBox 27">
            <a:extLst>
              <a:ext uri="{FF2B5EF4-FFF2-40B4-BE49-F238E27FC236}">
                <a16:creationId xmlns:a16="http://schemas.microsoft.com/office/drawing/2014/main" id="{7E8D8CCF-276D-4FB2-A225-7BF90A85DD22}"/>
              </a:ext>
            </a:extLst>
          </p:cNvPr>
          <p:cNvSpPr txBox="1"/>
          <p:nvPr/>
        </p:nvSpPr>
        <p:spPr>
          <a:xfrm>
            <a:off x="5867771" y="1664621"/>
            <a:ext cx="415498"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68" name="TextBox 27">
            <a:extLst>
              <a:ext uri="{FF2B5EF4-FFF2-40B4-BE49-F238E27FC236}">
                <a16:creationId xmlns:a16="http://schemas.microsoft.com/office/drawing/2014/main" id="{5312990E-9A5E-4E21-AB28-93E446F697BD}"/>
              </a:ext>
            </a:extLst>
          </p:cNvPr>
          <p:cNvSpPr txBox="1"/>
          <p:nvPr/>
        </p:nvSpPr>
        <p:spPr>
          <a:xfrm>
            <a:off x="3745932" y="1664621"/>
            <a:ext cx="418704"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74" name="TextBox 27">
            <a:extLst>
              <a:ext uri="{FF2B5EF4-FFF2-40B4-BE49-F238E27FC236}">
                <a16:creationId xmlns:a16="http://schemas.microsoft.com/office/drawing/2014/main" id="{BF559C09-BA0D-4878-A7CC-3854F7EAC9F0}"/>
              </a:ext>
            </a:extLst>
          </p:cNvPr>
          <p:cNvSpPr txBox="1"/>
          <p:nvPr/>
        </p:nvSpPr>
        <p:spPr>
          <a:xfrm>
            <a:off x="1609899" y="1664621"/>
            <a:ext cx="402739"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75" name="Rectangle 127">
            <a:extLst>
              <a:ext uri="{FF2B5EF4-FFF2-40B4-BE49-F238E27FC236}">
                <a16:creationId xmlns:a16="http://schemas.microsoft.com/office/drawing/2014/main" id="{4A26B776-8B69-43C7-9E5A-A1EE7EB9D2E0}"/>
              </a:ext>
            </a:extLst>
          </p:cNvPr>
          <p:cNvSpPr/>
          <p:nvPr/>
        </p:nvSpPr>
        <p:spPr bwMode="auto">
          <a:xfrm>
            <a:off x="802036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6" name="Rectangle 128">
            <a:extLst>
              <a:ext uri="{FF2B5EF4-FFF2-40B4-BE49-F238E27FC236}">
                <a16:creationId xmlns:a16="http://schemas.microsoft.com/office/drawing/2014/main" id="{4D3D4C27-55E0-41E6-A6D6-65083A3476D1}"/>
              </a:ext>
            </a:extLst>
          </p:cNvPr>
          <p:cNvSpPr/>
          <p:nvPr/>
        </p:nvSpPr>
        <p:spPr bwMode="auto">
          <a:xfrm>
            <a:off x="830405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77" name="Rectangle 129">
            <a:extLst>
              <a:ext uri="{FF2B5EF4-FFF2-40B4-BE49-F238E27FC236}">
                <a16:creationId xmlns:a16="http://schemas.microsoft.com/office/drawing/2014/main" id="{35E47E29-0812-4DC3-AF27-EAF4B82D144F}"/>
              </a:ext>
            </a:extLst>
          </p:cNvPr>
          <p:cNvSpPr/>
          <p:nvPr/>
        </p:nvSpPr>
        <p:spPr bwMode="auto">
          <a:xfrm>
            <a:off x="871721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78" name="Rectangle 127">
            <a:extLst>
              <a:ext uri="{FF2B5EF4-FFF2-40B4-BE49-F238E27FC236}">
                <a16:creationId xmlns:a16="http://schemas.microsoft.com/office/drawing/2014/main" id="{925D06BE-F9BA-4548-9BE1-8020B363EDC3}"/>
              </a:ext>
            </a:extLst>
          </p:cNvPr>
          <p:cNvSpPr/>
          <p:nvPr/>
        </p:nvSpPr>
        <p:spPr bwMode="auto">
          <a:xfrm>
            <a:off x="6946828"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79" name="Rectangle 128">
            <a:extLst>
              <a:ext uri="{FF2B5EF4-FFF2-40B4-BE49-F238E27FC236}">
                <a16:creationId xmlns:a16="http://schemas.microsoft.com/office/drawing/2014/main" id="{72A63F30-F9F9-4AB2-A8E1-F37454A96BEA}"/>
              </a:ext>
            </a:extLst>
          </p:cNvPr>
          <p:cNvSpPr/>
          <p:nvPr/>
        </p:nvSpPr>
        <p:spPr bwMode="auto">
          <a:xfrm>
            <a:off x="7230520"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p>
        </p:txBody>
      </p:sp>
      <p:sp>
        <p:nvSpPr>
          <p:cNvPr id="80" name="Rectangle 129">
            <a:extLst>
              <a:ext uri="{FF2B5EF4-FFF2-40B4-BE49-F238E27FC236}">
                <a16:creationId xmlns:a16="http://schemas.microsoft.com/office/drawing/2014/main" id="{95A71169-150E-49DA-B734-C0A2B3E7317D}"/>
              </a:ext>
            </a:extLst>
          </p:cNvPr>
          <p:cNvSpPr/>
          <p:nvPr/>
        </p:nvSpPr>
        <p:spPr bwMode="auto">
          <a:xfrm>
            <a:off x="7643674"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1" name="Rectangle 127">
            <a:extLst>
              <a:ext uri="{FF2B5EF4-FFF2-40B4-BE49-F238E27FC236}">
                <a16:creationId xmlns:a16="http://schemas.microsoft.com/office/drawing/2014/main" id="{634CFE0F-595B-41A6-917B-F5C3A58BE1F2}"/>
              </a:ext>
            </a:extLst>
          </p:cNvPr>
          <p:cNvSpPr/>
          <p:nvPr/>
        </p:nvSpPr>
        <p:spPr bwMode="auto">
          <a:xfrm>
            <a:off x="588008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2" name="Rectangle 128">
            <a:extLst>
              <a:ext uri="{FF2B5EF4-FFF2-40B4-BE49-F238E27FC236}">
                <a16:creationId xmlns:a16="http://schemas.microsoft.com/office/drawing/2014/main" id="{E769FFAD-C3F7-40D6-9EB2-DB27087E61CF}"/>
              </a:ext>
            </a:extLst>
          </p:cNvPr>
          <p:cNvSpPr/>
          <p:nvPr/>
        </p:nvSpPr>
        <p:spPr bwMode="auto">
          <a:xfrm>
            <a:off x="616377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3" name="Rectangle 129">
            <a:extLst>
              <a:ext uri="{FF2B5EF4-FFF2-40B4-BE49-F238E27FC236}">
                <a16:creationId xmlns:a16="http://schemas.microsoft.com/office/drawing/2014/main" id="{E6F9F406-1050-48D2-919F-0E7B78DE8381}"/>
              </a:ext>
            </a:extLst>
          </p:cNvPr>
          <p:cNvSpPr/>
          <p:nvPr/>
        </p:nvSpPr>
        <p:spPr bwMode="auto">
          <a:xfrm>
            <a:off x="657692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84" name="Rectangle 127">
            <a:extLst>
              <a:ext uri="{FF2B5EF4-FFF2-40B4-BE49-F238E27FC236}">
                <a16:creationId xmlns:a16="http://schemas.microsoft.com/office/drawing/2014/main" id="{BEEB9C1F-8855-4607-8006-DE36719B5FA0}"/>
              </a:ext>
            </a:extLst>
          </p:cNvPr>
          <p:cNvSpPr/>
          <p:nvPr/>
        </p:nvSpPr>
        <p:spPr bwMode="auto">
          <a:xfrm>
            <a:off x="4806545"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5" name="Rectangle 128">
            <a:extLst>
              <a:ext uri="{FF2B5EF4-FFF2-40B4-BE49-F238E27FC236}">
                <a16:creationId xmlns:a16="http://schemas.microsoft.com/office/drawing/2014/main" id="{62A8875A-F744-4802-9A36-F22FE415C6B1}"/>
              </a:ext>
            </a:extLst>
          </p:cNvPr>
          <p:cNvSpPr/>
          <p:nvPr/>
        </p:nvSpPr>
        <p:spPr bwMode="auto">
          <a:xfrm>
            <a:off x="5090237"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p>
        </p:txBody>
      </p:sp>
      <p:sp>
        <p:nvSpPr>
          <p:cNvPr id="86" name="Rectangle 129">
            <a:extLst>
              <a:ext uri="{FF2B5EF4-FFF2-40B4-BE49-F238E27FC236}">
                <a16:creationId xmlns:a16="http://schemas.microsoft.com/office/drawing/2014/main" id="{85E1451B-4149-4BDC-B686-6C6DC15A00CC}"/>
              </a:ext>
            </a:extLst>
          </p:cNvPr>
          <p:cNvSpPr/>
          <p:nvPr/>
        </p:nvSpPr>
        <p:spPr bwMode="auto">
          <a:xfrm>
            <a:off x="5503391"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87" name="Rectangle 127">
            <a:extLst>
              <a:ext uri="{FF2B5EF4-FFF2-40B4-BE49-F238E27FC236}">
                <a16:creationId xmlns:a16="http://schemas.microsoft.com/office/drawing/2014/main" id="{BCCBF38E-B1AC-4352-8CB2-17A0F2A665CF}"/>
              </a:ext>
            </a:extLst>
          </p:cNvPr>
          <p:cNvSpPr/>
          <p:nvPr/>
        </p:nvSpPr>
        <p:spPr bwMode="auto">
          <a:xfrm>
            <a:off x="3760714"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88" name="Rectangle 128">
            <a:extLst>
              <a:ext uri="{FF2B5EF4-FFF2-40B4-BE49-F238E27FC236}">
                <a16:creationId xmlns:a16="http://schemas.microsoft.com/office/drawing/2014/main" id="{5D496454-08E9-4FE6-A423-B0928155A26B}"/>
              </a:ext>
            </a:extLst>
          </p:cNvPr>
          <p:cNvSpPr/>
          <p:nvPr/>
        </p:nvSpPr>
        <p:spPr bwMode="auto">
          <a:xfrm>
            <a:off x="4044406"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89" name="Rectangle 129">
            <a:extLst>
              <a:ext uri="{FF2B5EF4-FFF2-40B4-BE49-F238E27FC236}">
                <a16:creationId xmlns:a16="http://schemas.microsoft.com/office/drawing/2014/main" id="{7B0006ED-B40D-46D4-860D-A11E56969055}"/>
              </a:ext>
            </a:extLst>
          </p:cNvPr>
          <p:cNvSpPr/>
          <p:nvPr/>
        </p:nvSpPr>
        <p:spPr bwMode="auto">
          <a:xfrm>
            <a:off x="4457560"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0" name="Rectangle 127">
            <a:extLst>
              <a:ext uri="{FF2B5EF4-FFF2-40B4-BE49-F238E27FC236}">
                <a16:creationId xmlns:a16="http://schemas.microsoft.com/office/drawing/2014/main" id="{5288E96A-038E-4149-A6C2-60C197F202C6}"/>
              </a:ext>
            </a:extLst>
          </p:cNvPr>
          <p:cNvSpPr/>
          <p:nvPr/>
        </p:nvSpPr>
        <p:spPr bwMode="auto">
          <a:xfrm>
            <a:off x="2687176"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1" name="Rectangle 128">
            <a:extLst>
              <a:ext uri="{FF2B5EF4-FFF2-40B4-BE49-F238E27FC236}">
                <a16:creationId xmlns:a16="http://schemas.microsoft.com/office/drawing/2014/main" id="{4C6901A5-C9A5-4737-99E8-8CA34A8E5488}"/>
              </a:ext>
            </a:extLst>
          </p:cNvPr>
          <p:cNvSpPr/>
          <p:nvPr/>
        </p:nvSpPr>
        <p:spPr bwMode="auto">
          <a:xfrm>
            <a:off x="2970868"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p>
        </p:txBody>
      </p:sp>
      <p:sp>
        <p:nvSpPr>
          <p:cNvPr id="92" name="Rectangle 129">
            <a:extLst>
              <a:ext uri="{FF2B5EF4-FFF2-40B4-BE49-F238E27FC236}">
                <a16:creationId xmlns:a16="http://schemas.microsoft.com/office/drawing/2014/main" id="{CF950403-8869-45A4-A572-F830FFB5C5A9}"/>
              </a:ext>
            </a:extLst>
          </p:cNvPr>
          <p:cNvSpPr/>
          <p:nvPr/>
        </p:nvSpPr>
        <p:spPr bwMode="auto">
          <a:xfrm>
            <a:off x="3384022"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sp>
        <p:nvSpPr>
          <p:cNvPr id="93" name="Rectangle 127">
            <a:extLst>
              <a:ext uri="{FF2B5EF4-FFF2-40B4-BE49-F238E27FC236}">
                <a16:creationId xmlns:a16="http://schemas.microsoft.com/office/drawing/2014/main" id="{E3B7CCD6-B3DA-48FE-9FDC-0626B957C732}"/>
              </a:ext>
            </a:extLst>
          </p:cNvPr>
          <p:cNvSpPr/>
          <p:nvPr/>
        </p:nvSpPr>
        <p:spPr bwMode="auto">
          <a:xfrm>
            <a:off x="1620431"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4" name="Rectangle 128">
            <a:extLst>
              <a:ext uri="{FF2B5EF4-FFF2-40B4-BE49-F238E27FC236}">
                <a16:creationId xmlns:a16="http://schemas.microsoft.com/office/drawing/2014/main" id="{71637B56-20A3-475F-9E94-26BF5AEE5E0B}"/>
              </a:ext>
            </a:extLst>
          </p:cNvPr>
          <p:cNvSpPr/>
          <p:nvPr/>
        </p:nvSpPr>
        <p:spPr bwMode="auto">
          <a:xfrm>
            <a:off x="1904123"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5" name="Rectangle 129">
            <a:extLst>
              <a:ext uri="{FF2B5EF4-FFF2-40B4-BE49-F238E27FC236}">
                <a16:creationId xmlns:a16="http://schemas.microsoft.com/office/drawing/2014/main" id="{1EE3326F-874B-4442-A54D-8F13FB2A532F}"/>
              </a:ext>
            </a:extLst>
          </p:cNvPr>
          <p:cNvSpPr/>
          <p:nvPr/>
        </p:nvSpPr>
        <p:spPr bwMode="auto">
          <a:xfrm>
            <a:off x="2317277"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0</a:t>
            </a:r>
          </a:p>
        </p:txBody>
      </p:sp>
      <p:sp>
        <p:nvSpPr>
          <p:cNvPr id="96" name="Rectangle 127">
            <a:extLst>
              <a:ext uri="{FF2B5EF4-FFF2-40B4-BE49-F238E27FC236}">
                <a16:creationId xmlns:a16="http://schemas.microsoft.com/office/drawing/2014/main" id="{EA1EFB0E-EDB2-479A-B77B-674CF1FD003C}"/>
              </a:ext>
            </a:extLst>
          </p:cNvPr>
          <p:cNvSpPr/>
          <p:nvPr/>
        </p:nvSpPr>
        <p:spPr bwMode="auto">
          <a:xfrm>
            <a:off x="546893" y="4524984"/>
            <a:ext cx="283692" cy="270848"/>
          </a:xfrm>
          <a:prstGeom prst="rect">
            <a:avLst/>
          </a:prstGeom>
          <a:solidFill>
            <a:srgbClr val="92D050"/>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1</a:t>
            </a:r>
          </a:p>
        </p:txBody>
      </p:sp>
      <p:sp>
        <p:nvSpPr>
          <p:cNvPr id="97" name="Rectangle 128">
            <a:extLst>
              <a:ext uri="{FF2B5EF4-FFF2-40B4-BE49-F238E27FC236}">
                <a16:creationId xmlns:a16="http://schemas.microsoft.com/office/drawing/2014/main" id="{E030EDB3-AA23-4D69-8622-5D28D8D70853}"/>
              </a:ext>
            </a:extLst>
          </p:cNvPr>
          <p:cNvSpPr/>
          <p:nvPr/>
        </p:nvSpPr>
        <p:spPr bwMode="auto">
          <a:xfrm>
            <a:off x="830585" y="4524984"/>
            <a:ext cx="432000"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p>
        </p:txBody>
      </p:sp>
      <p:sp>
        <p:nvSpPr>
          <p:cNvPr id="98" name="Rectangle 129">
            <a:extLst>
              <a:ext uri="{FF2B5EF4-FFF2-40B4-BE49-F238E27FC236}">
                <a16:creationId xmlns:a16="http://schemas.microsoft.com/office/drawing/2014/main" id="{FF8DE3E9-9E28-4C66-BF9E-7E77775C9972}"/>
              </a:ext>
            </a:extLst>
          </p:cNvPr>
          <p:cNvSpPr/>
          <p:nvPr/>
        </p:nvSpPr>
        <p:spPr bwMode="auto">
          <a:xfrm>
            <a:off x="1243739" y="4524984"/>
            <a:ext cx="302538" cy="270848"/>
          </a:xfrm>
          <a:prstGeom prst="rect">
            <a:avLst/>
          </a:prstGeom>
          <a:solidFill>
            <a:schemeClr val="bg1"/>
          </a:solidFill>
          <a:ln w="127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Times New Roman" panose="02020603050405020304" pitchFamily="18" charset="0"/>
                <a:cs typeface="Times New Roman" panose="02020603050405020304" pitchFamily="18" charset="0"/>
              </a:rPr>
              <a:t>1</a:t>
            </a:r>
          </a:p>
        </p:txBody>
      </p:sp>
      <p:cxnSp>
        <p:nvCxnSpPr>
          <p:cNvPr id="100" name="直接连接符 99">
            <a:extLst>
              <a:ext uri="{FF2B5EF4-FFF2-40B4-BE49-F238E27FC236}">
                <a16:creationId xmlns:a16="http://schemas.microsoft.com/office/drawing/2014/main" id="{B0F72135-4741-4E51-96DC-3B0F1BF9BC44}"/>
              </a:ext>
            </a:extLst>
          </p:cNvPr>
          <p:cNvCxnSpPr/>
          <p:nvPr/>
        </p:nvCxnSpPr>
        <p:spPr>
          <a:xfrm>
            <a:off x="319957" y="3267800"/>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01" name="TextBox 27">
            <a:extLst>
              <a:ext uri="{FF2B5EF4-FFF2-40B4-BE49-F238E27FC236}">
                <a16:creationId xmlns:a16="http://schemas.microsoft.com/office/drawing/2014/main" id="{82921A7F-87D1-4A19-A46B-EFE0F30816DF}"/>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 name="TextBox 27">
            <a:extLst>
              <a:ext uri="{FF2B5EF4-FFF2-40B4-BE49-F238E27FC236}">
                <a16:creationId xmlns:a16="http://schemas.microsoft.com/office/drawing/2014/main" id="{4A2EB301-79E9-4961-AA5E-2869D06E3ABC}"/>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03" name="Rectangle 159">
            <a:extLst>
              <a:ext uri="{FF2B5EF4-FFF2-40B4-BE49-F238E27FC236}">
                <a16:creationId xmlns:a16="http://schemas.microsoft.com/office/drawing/2014/main" id="{AC44C98F-4C5E-46BF-A220-732D5F87C5DC}"/>
              </a:ext>
            </a:extLst>
          </p:cNvPr>
          <p:cNvSpPr/>
          <p:nvPr/>
        </p:nvSpPr>
        <p:spPr bwMode="auto">
          <a:xfrm>
            <a:off x="7561762" y="2244165"/>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1</a:t>
            </a:r>
          </a:p>
        </p:txBody>
      </p:sp>
      <p:sp>
        <p:nvSpPr>
          <p:cNvPr id="104" name="Rectangle 160">
            <a:extLst>
              <a:ext uri="{FF2B5EF4-FFF2-40B4-BE49-F238E27FC236}">
                <a16:creationId xmlns:a16="http://schemas.microsoft.com/office/drawing/2014/main" id="{54F71492-06DD-4DFC-9B45-FFB7F13EFB19}"/>
              </a:ext>
            </a:extLst>
          </p:cNvPr>
          <p:cNvSpPr/>
          <p:nvPr/>
        </p:nvSpPr>
        <p:spPr bwMode="auto">
          <a:xfrm>
            <a:off x="8288794" y="2239870"/>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00</a:t>
            </a:r>
            <a:r>
              <a:rPr lang="en-US" sz="1600" dirty="0">
                <a:latin typeface="Calibri" pitchFamily="34" charset="0"/>
              </a:rPr>
              <a:t>0</a:t>
            </a:r>
          </a:p>
        </p:txBody>
      </p:sp>
      <p:sp>
        <p:nvSpPr>
          <p:cNvPr id="108" name="Rectangle 159">
            <a:extLst>
              <a:ext uri="{FF2B5EF4-FFF2-40B4-BE49-F238E27FC236}">
                <a16:creationId xmlns:a16="http://schemas.microsoft.com/office/drawing/2014/main" id="{A8CED0F3-7E0E-4E0B-9F47-562E234F890C}"/>
              </a:ext>
            </a:extLst>
          </p:cNvPr>
          <p:cNvSpPr/>
          <p:nvPr/>
        </p:nvSpPr>
        <p:spPr bwMode="auto">
          <a:xfrm>
            <a:off x="7964980" y="2613034"/>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[0]</a:t>
            </a:r>
          </a:p>
        </p:txBody>
      </p:sp>
      <p:sp>
        <p:nvSpPr>
          <p:cNvPr id="111" name="Rectangle 158">
            <a:extLst>
              <a:ext uri="{FF2B5EF4-FFF2-40B4-BE49-F238E27FC236}">
                <a16:creationId xmlns:a16="http://schemas.microsoft.com/office/drawing/2014/main" id="{94B915AC-E250-49BA-80D8-C574B1D8C319}"/>
              </a:ext>
            </a:extLst>
          </p:cNvPr>
          <p:cNvSpPr/>
          <p:nvPr/>
        </p:nvSpPr>
        <p:spPr bwMode="auto">
          <a:xfrm>
            <a:off x="478623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2" name="Rectangle 159">
            <a:extLst>
              <a:ext uri="{FF2B5EF4-FFF2-40B4-BE49-F238E27FC236}">
                <a16:creationId xmlns:a16="http://schemas.microsoft.com/office/drawing/2014/main" id="{562EFB4A-0437-4F07-8D09-17C4D1B7B506}"/>
              </a:ext>
            </a:extLst>
          </p:cNvPr>
          <p:cNvSpPr/>
          <p:nvPr/>
        </p:nvSpPr>
        <p:spPr bwMode="auto">
          <a:xfrm>
            <a:off x="48062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3" name="Rectangle 163">
            <a:extLst>
              <a:ext uri="{FF2B5EF4-FFF2-40B4-BE49-F238E27FC236}">
                <a16:creationId xmlns:a16="http://schemas.microsoft.com/office/drawing/2014/main" id="{7252439E-527E-42A8-8F7D-2A73CDCF5E20}"/>
              </a:ext>
            </a:extLst>
          </p:cNvPr>
          <p:cNvSpPr/>
          <p:nvPr/>
        </p:nvSpPr>
        <p:spPr bwMode="auto">
          <a:xfrm>
            <a:off x="508605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4" name="Rectangle 164">
            <a:extLst>
              <a:ext uri="{FF2B5EF4-FFF2-40B4-BE49-F238E27FC236}">
                <a16:creationId xmlns:a16="http://schemas.microsoft.com/office/drawing/2014/main" id="{761143C0-0F99-4C60-8828-144EC0B25717}"/>
              </a:ext>
            </a:extLst>
          </p:cNvPr>
          <p:cNvSpPr/>
          <p:nvPr/>
        </p:nvSpPr>
        <p:spPr bwMode="auto">
          <a:xfrm>
            <a:off x="483635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5" name="Rectangle 159">
            <a:extLst>
              <a:ext uri="{FF2B5EF4-FFF2-40B4-BE49-F238E27FC236}">
                <a16:creationId xmlns:a16="http://schemas.microsoft.com/office/drawing/2014/main" id="{250707D7-5D41-4330-A77A-B5E51F4BC6E2}"/>
              </a:ext>
            </a:extLst>
          </p:cNvPr>
          <p:cNvSpPr/>
          <p:nvPr/>
        </p:nvSpPr>
        <p:spPr bwMode="auto">
          <a:xfrm>
            <a:off x="541818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1</a:t>
            </a:r>
          </a:p>
        </p:txBody>
      </p:sp>
      <p:sp>
        <p:nvSpPr>
          <p:cNvPr id="116" name="Rectangle 160">
            <a:extLst>
              <a:ext uri="{FF2B5EF4-FFF2-40B4-BE49-F238E27FC236}">
                <a16:creationId xmlns:a16="http://schemas.microsoft.com/office/drawing/2014/main" id="{1A3CEB8F-A6FB-48AD-982D-A2D156035721}"/>
              </a:ext>
            </a:extLst>
          </p:cNvPr>
          <p:cNvSpPr/>
          <p:nvPr/>
        </p:nvSpPr>
        <p:spPr bwMode="auto">
          <a:xfrm>
            <a:off x="614521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01</a:t>
            </a:r>
            <a:r>
              <a:rPr lang="en-US" sz="1600" dirty="0">
                <a:latin typeface="Calibri" pitchFamily="34" charset="0"/>
              </a:rPr>
              <a:t>0</a:t>
            </a:r>
          </a:p>
        </p:txBody>
      </p:sp>
      <p:sp>
        <p:nvSpPr>
          <p:cNvPr id="117" name="Rectangle 159">
            <a:extLst>
              <a:ext uri="{FF2B5EF4-FFF2-40B4-BE49-F238E27FC236}">
                <a16:creationId xmlns:a16="http://schemas.microsoft.com/office/drawing/2014/main" id="{5AC3B735-C306-4CC0-8211-9AB01D0FC767}"/>
              </a:ext>
            </a:extLst>
          </p:cNvPr>
          <p:cNvSpPr/>
          <p:nvPr/>
        </p:nvSpPr>
        <p:spPr bwMode="auto">
          <a:xfrm>
            <a:off x="582140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8" name="Rectangle 158">
            <a:extLst>
              <a:ext uri="{FF2B5EF4-FFF2-40B4-BE49-F238E27FC236}">
                <a16:creationId xmlns:a16="http://schemas.microsoft.com/office/drawing/2014/main" id="{693A1C4E-9857-449E-BB67-4BA3C435273B}"/>
              </a:ext>
            </a:extLst>
          </p:cNvPr>
          <p:cNvSpPr/>
          <p:nvPr/>
        </p:nvSpPr>
        <p:spPr bwMode="auto">
          <a:xfrm>
            <a:off x="2659056"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19" name="Rectangle 159">
            <a:extLst>
              <a:ext uri="{FF2B5EF4-FFF2-40B4-BE49-F238E27FC236}">
                <a16:creationId xmlns:a16="http://schemas.microsoft.com/office/drawing/2014/main" id="{6A587D1A-A0FC-4E8F-A401-6FB89F235FF0}"/>
              </a:ext>
            </a:extLst>
          </p:cNvPr>
          <p:cNvSpPr/>
          <p:nvPr/>
        </p:nvSpPr>
        <p:spPr bwMode="auto">
          <a:xfrm>
            <a:off x="26790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[13]</a:t>
            </a:r>
            <a:endParaRPr lang="en-US" altLang="zh-CN" sz="1600" dirty="0">
              <a:latin typeface="Times New Roman" panose="02020603050405020304" pitchFamily="18" charset="0"/>
              <a:cs typeface="Times New Roman" panose="02020603050405020304" pitchFamily="18" charset="0"/>
            </a:endParaRPr>
          </a:p>
        </p:txBody>
      </p:sp>
      <p:sp>
        <p:nvSpPr>
          <p:cNvPr id="120" name="Rectangle 163">
            <a:extLst>
              <a:ext uri="{FF2B5EF4-FFF2-40B4-BE49-F238E27FC236}">
                <a16:creationId xmlns:a16="http://schemas.microsoft.com/office/drawing/2014/main" id="{15AD78C4-6BD3-40C2-A214-93A478915915}"/>
              </a:ext>
            </a:extLst>
          </p:cNvPr>
          <p:cNvSpPr/>
          <p:nvPr/>
        </p:nvSpPr>
        <p:spPr bwMode="auto">
          <a:xfrm>
            <a:off x="2958874"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1" name="Rectangle 164">
            <a:extLst>
              <a:ext uri="{FF2B5EF4-FFF2-40B4-BE49-F238E27FC236}">
                <a16:creationId xmlns:a16="http://schemas.microsoft.com/office/drawing/2014/main" id="{826BC641-CB73-4715-BCF6-667854C0FF9E}"/>
              </a:ext>
            </a:extLst>
          </p:cNvPr>
          <p:cNvSpPr/>
          <p:nvPr/>
        </p:nvSpPr>
        <p:spPr bwMode="auto">
          <a:xfrm>
            <a:off x="2709179"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2" name="Rectangle 159">
            <a:extLst>
              <a:ext uri="{FF2B5EF4-FFF2-40B4-BE49-F238E27FC236}">
                <a16:creationId xmlns:a16="http://schemas.microsoft.com/office/drawing/2014/main" id="{72BEB78C-8B2B-45FE-AB9B-7D9B45DF404B}"/>
              </a:ext>
            </a:extLst>
          </p:cNvPr>
          <p:cNvSpPr/>
          <p:nvPr/>
        </p:nvSpPr>
        <p:spPr bwMode="auto">
          <a:xfrm>
            <a:off x="3291007"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1</a:t>
            </a:r>
          </a:p>
        </p:txBody>
      </p:sp>
      <p:sp>
        <p:nvSpPr>
          <p:cNvPr id="123" name="Rectangle 160">
            <a:extLst>
              <a:ext uri="{FF2B5EF4-FFF2-40B4-BE49-F238E27FC236}">
                <a16:creationId xmlns:a16="http://schemas.microsoft.com/office/drawing/2014/main" id="{B1F62035-C654-439E-9BC2-966B991BAC21}"/>
              </a:ext>
            </a:extLst>
          </p:cNvPr>
          <p:cNvSpPr/>
          <p:nvPr/>
        </p:nvSpPr>
        <p:spPr bwMode="auto">
          <a:xfrm>
            <a:off x="4018039"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10</a:t>
            </a:r>
            <a:r>
              <a:rPr lang="en-US" sz="1600" dirty="0">
                <a:latin typeface="Calibri" pitchFamily="34" charset="0"/>
              </a:rPr>
              <a:t>0</a:t>
            </a:r>
          </a:p>
        </p:txBody>
      </p:sp>
      <p:sp>
        <p:nvSpPr>
          <p:cNvPr id="124" name="Rectangle 159">
            <a:extLst>
              <a:ext uri="{FF2B5EF4-FFF2-40B4-BE49-F238E27FC236}">
                <a16:creationId xmlns:a16="http://schemas.microsoft.com/office/drawing/2014/main" id="{56FECAED-C587-4BB8-9DDD-E246D1FA3B55}"/>
              </a:ext>
            </a:extLst>
          </p:cNvPr>
          <p:cNvSpPr/>
          <p:nvPr/>
        </p:nvSpPr>
        <p:spPr bwMode="auto">
          <a:xfrm>
            <a:off x="3694225"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latin typeface="Times New Roman" panose="02020603050405020304" pitchFamily="18" charset="0"/>
                <a:cs typeface="Times New Roman" panose="02020603050405020304" pitchFamily="18" charset="0"/>
              </a:rPr>
              <a:t>m</a:t>
            </a:r>
            <a:r>
              <a:rPr lang="en-US" altLang="zh-CN" sz="1600">
                <a:latin typeface="Times New Roman" panose="02020603050405020304" pitchFamily="18" charset="0"/>
                <a:cs typeface="Times New Roman" panose="02020603050405020304" pitchFamily="18" charset="0"/>
              </a:rPr>
              <a:t>[12]</a:t>
            </a:r>
            <a:endParaRPr lang="en-US" altLang="zh-CN" sz="1600" dirty="0">
              <a:latin typeface="Times New Roman" panose="02020603050405020304" pitchFamily="18" charset="0"/>
              <a:cs typeface="Times New Roman" panose="02020603050405020304" pitchFamily="18" charset="0"/>
            </a:endParaRPr>
          </a:p>
        </p:txBody>
      </p:sp>
      <p:sp>
        <p:nvSpPr>
          <p:cNvPr id="125" name="Rectangle 158">
            <a:extLst>
              <a:ext uri="{FF2B5EF4-FFF2-40B4-BE49-F238E27FC236}">
                <a16:creationId xmlns:a16="http://schemas.microsoft.com/office/drawing/2014/main" id="{4023F35D-87F5-4EE4-80D9-17113543BAA4}"/>
              </a:ext>
            </a:extLst>
          </p:cNvPr>
          <p:cNvSpPr/>
          <p:nvPr/>
        </p:nvSpPr>
        <p:spPr bwMode="auto">
          <a:xfrm>
            <a:off x="526055" y="2173963"/>
            <a:ext cx="2072922"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26" name="Rectangle 159">
            <a:extLst>
              <a:ext uri="{FF2B5EF4-FFF2-40B4-BE49-F238E27FC236}">
                <a16:creationId xmlns:a16="http://schemas.microsoft.com/office/drawing/2014/main" id="{A1E17576-03FA-4D95-B168-C57A3A44F538}"/>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27" name="Rectangle 163">
            <a:extLst>
              <a:ext uri="{FF2B5EF4-FFF2-40B4-BE49-F238E27FC236}">
                <a16:creationId xmlns:a16="http://schemas.microsoft.com/office/drawing/2014/main" id="{99ADF405-402B-4290-B054-33DE85073B00}"/>
              </a:ext>
            </a:extLst>
          </p:cNvPr>
          <p:cNvSpPr/>
          <p:nvPr/>
        </p:nvSpPr>
        <p:spPr bwMode="auto">
          <a:xfrm>
            <a:off x="82587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28" name="Rectangle 164">
            <a:extLst>
              <a:ext uri="{FF2B5EF4-FFF2-40B4-BE49-F238E27FC236}">
                <a16:creationId xmlns:a16="http://schemas.microsoft.com/office/drawing/2014/main" id="{A0BF860E-3534-4E51-9861-925F0B3DC191}"/>
              </a:ext>
            </a:extLst>
          </p:cNvPr>
          <p:cNvSpPr/>
          <p:nvPr/>
        </p:nvSpPr>
        <p:spPr bwMode="auto">
          <a:xfrm>
            <a:off x="576178"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9" name="Rectangle 159">
            <a:extLst>
              <a:ext uri="{FF2B5EF4-FFF2-40B4-BE49-F238E27FC236}">
                <a16:creationId xmlns:a16="http://schemas.microsoft.com/office/drawing/2014/main" id="{B2572164-818D-460A-8BA0-D85C85E1AA9E}"/>
              </a:ext>
            </a:extLst>
          </p:cNvPr>
          <p:cNvSpPr/>
          <p:nvPr/>
        </p:nvSpPr>
        <p:spPr bwMode="auto">
          <a:xfrm>
            <a:off x="1158006"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1</a:t>
            </a:r>
          </a:p>
        </p:txBody>
      </p:sp>
      <p:sp>
        <p:nvSpPr>
          <p:cNvPr id="130" name="Rectangle 160">
            <a:extLst>
              <a:ext uri="{FF2B5EF4-FFF2-40B4-BE49-F238E27FC236}">
                <a16:creationId xmlns:a16="http://schemas.microsoft.com/office/drawing/2014/main" id="{3120A20C-2259-4035-9716-ED93D3DDC40A}"/>
              </a:ext>
            </a:extLst>
          </p:cNvPr>
          <p:cNvSpPr/>
          <p:nvPr/>
        </p:nvSpPr>
        <p:spPr bwMode="auto">
          <a:xfrm>
            <a:off x="1885038" y="2248137"/>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11</a:t>
            </a:r>
            <a:r>
              <a:rPr lang="en-US" sz="1600" dirty="0">
                <a:latin typeface="Calibri" pitchFamily="34" charset="0"/>
              </a:rPr>
              <a:t>0</a:t>
            </a:r>
          </a:p>
        </p:txBody>
      </p:sp>
      <p:sp>
        <p:nvSpPr>
          <p:cNvPr id="131" name="Rectangle 159">
            <a:extLst>
              <a:ext uri="{FF2B5EF4-FFF2-40B4-BE49-F238E27FC236}">
                <a16:creationId xmlns:a16="http://schemas.microsoft.com/office/drawing/2014/main" id="{EFED675D-D45F-4330-98D7-E59A24F06763}"/>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34" name="Rectangle 159">
            <a:extLst>
              <a:ext uri="{FF2B5EF4-FFF2-40B4-BE49-F238E27FC236}">
                <a16:creationId xmlns:a16="http://schemas.microsoft.com/office/drawing/2014/main" id="{CE9E1332-FC9B-4834-B4E7-232659E82278}"/>
              </a:ext>
            </a:extLst>
          </p:cNvPr>
          <p:cNvSpPr/>
          <p:nvPr/>
        </p:nvSpPr>
        <p:spPr bwMode="auto">
          <a:xfrm>
            <a:off x="69497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a:t>
            </a:r>
          </a:p>
        </p:txBody>
      </p:sp>
      <p:sp>
        <p:nvSpPr>
          <p:cNvPr id="135" name="Rectangle 159">
            <a:extLst>
              <a:ext uri="{FF2B5EF4-FFF2-40B4-BE49-F238E27FC236}">
                <a16:creationId xmlns:a16="http://schemas.microsoft.com/office/drawing/2014/main" id="{4039FA9F-4E42-49E3-9484-EDF2E1847780}"/>
              </a:ext>
            </a:extLst>
          </p:cNvPr>
          <p:cNvSpPr/>
          <p:nvPr/>
        </p:nvSpPr>
        <p:spPr bwMode="auto">
          <a:xfrm>
            <a:off x="7964980" y="39709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[0]</a:t>
            </a:r>
            <a:endParaRPr lang="en-US" sz="1600" dirty="0">
              <a:latin typeface="Times New Roman" panose="02020603050405020304" pitchFamily="18" charset="0"/>
              <a:cs typeface="Times New Roman" panose="02020603050405020304" pitchFamily="18" charset="0"/>
            </a:endParaRPr>
          </a:p>
        </p:txBody>
      </p:sp>
      <p:sp>
        <p:nvSpPr>
          <p:cNvPr id="136" name="Rectangle 159">
            <a:extLst>
              <a:ext uri="{FF2B5EF4-FFF2-40B4-BE49-F238E27FC236}">
                <a16:creationId xmlns:a16="http://schemas.microsoft.com/office/drawing/2014/main" id="{AF2B0140-2BD8-497A-BAED-38E553E64E6A}"/>
              </a:ext>
            </a:extLst>
          </p:cNvPr>
          <p:cNvSpPr/>
          <p:nvPr/>
        </p:nvSpPr>
        <p:spPr bwMode="auto">
          <a:xfrm>
            <a:off x="48062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[3]</a:t>
            </a:r>
          </a:p>
        </p:txBody>
      </p:sp>
      <p:sp>
        <p:nvSpPr>
          <p:cNvPr id="137" name="Rectangle 159">
            <a:extLst>
              <a:ext uri="{FF2B5EF4-FFF2-40B4-BE49-F238E27FC236}">
                <a16:creationId xmlns:a16="http://schemas.microsoft.com/office/drawing/2014/main" id="{4236EA9D-5BFF-44D3-9F28-1A0CC1959688}"/>
              </a:ext>
            </a:extLst>
          </p:cNvPr>
          <p:cNvSpPr/>
          <p:nvPr/>
        </p:nvSpPr>
        <p:spPr bwMode="auto">
          <a:xfrm>
            <a:off x="582140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[2]</a:t>
            </a:r>
          </a:p>
        </p:txBody>
      </p:sp>
      <p:sp>
        <p:nvSpPr>
          <p:cNvPr id="138" name="Rectangle 159">
            <a:extLst>
              <a:ext uri="{FF2B5EF4-FFF2-40B4-BE49-F238E27FC236}">
                <a16:creationId xmlns:a16="http://schemas.microsoft.com/office/drawing/2014/main" id="{E0F3C2CD-C5BA-4B8B-89A9-F8AA3E573808}"/>
              </a:ext>
            </a:extLst>
          </p:cNvPr>
          <p:cNvSpPr/>
          <p:nvPr/>
        </p:nvSpPr>
        <p:spPr bwMode="auto">
          <a:xfrm>
            <a:off x="26790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[5]</a:t>
            </a:r>
          </a:p>
        </p:txBody>
      </p:sp>
      <p:sp>
        <p:nvSpPr>
          <p:cNvPr id="139" name="Rectangle 159">
            <a:extLst>
              <a:ext uri="{FF2B5EF4-FFF2-40B4-BE49-F238E27FC236}">
                <a16:creationId xmlns:a16="http://schemas.microsoft.com/office/drawing/2014/main" id="{C8D91034-FF2D-49B3-9CCF-7A7AB77F6F11}"/>
              </a:ext>
            </a:extLst>
          </p:cNvPr>
          <p:cNvSpPr/>
          <p:nvPr/>
        </p:nvSpPr>
        <p:spPr bwMode="auto">
          <a:xfrm>
            <a:off x="3694225"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[4]</a:t>
            </a:r>
          </a:p>
        </p:txBody>
      </p:sp>
      <p:sp>
        <p:nvSpPr>
          <p:cNvPr id="140" name="Rectangle 159">
            <a:extLst>
              <a:ext uri="{FF2B5EF4-FFF2-40B4-BE49-F238E27FC236}">
                <a16:creationId xmlns:a16="http://schemas.microsoft.com/office/drawing/2014/main" id="{1BA46390-A114-40AC-B696-61ED439FDD3F}"/>
              </a:ext>
            </a:extLst>
          </p:cNvPr>
          <p:cNvSpPr/>
          <p:nvPr/>
        </p:nvSpPr>
        <p:spPr bwMode="auto">
          <a:xfrm>
            <a:off x="5460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[7]</a:t>
            </a:r>
          </a:p>
        </p:txBody>
      </p:sp>
      <p:sp>
        <p:nvSpPr>
          <p:cNvPr id="141" name="Rectangle 159">
            <a:extLst>
              <a:ext uri="{FF2B5EF4-FFF2-40B4-BE49-F238E27FC236}">
                <a16:creationId xmlns:a16="http://schemas.microsoft.com/office/drawing/2014/main" id="{EA1A7003-F976-4114-A52D-346C3E8F0D56}"/>
              </a:ext>
            </a:extLst>
          </p:cNvPr>
          <p:cNvSpPr/>
          <p:nvPr/>
        </p:nvSpPr>
        <p:spPr bwMode="auto">
          <a:xfrm>
            <a:off x="1561224" y="3979192"/>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[6]</a:t>
            </a:r>
          </a:p>
        </p:txBody>
      </p:sp>
      <p:sp>
        <p:nvSpPr>
          <p:cNvPr id="142" name="Rectangle 159">
            <a:extLst>
              <a:ext uri="{FF2B5EF4-FFF2-40B4-BE49-F238E27FC236}">
                <a16:creationId xmlns:a16="http://schemas.microsoft.com/office/drawing/2014/main" id="{5087EFB5-B666-4C1A-A362-3799879EAC5B}"/>
              </a:ext>
            </a:extLst>
          </p:cNvPr>
          <p:cNvSpPr/>
          <p:nvPr/>
        </p:nvSpPr>
        <p:spPr bwMode="auto">
          <a:xfrm>
            <a:off x="69521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[9]</a:t>
            </a:r>
          </a:p>
        </p:txBody>
      </p:sp>
      <p:sp>
        <p:nvSpPr>
          <p:cNvPr id="143" name="Rectangle 159">
            <a:extLst>
              <a:ext uri="{FF2B5EF4-FFF2-40B4-BE49-F238E27FC236}">
                <a16:creationId xmlns:a16="http://schemas.microsoft.com/office/drawing/2014/main" id="{2E76F7BA-0E60-4C65-BD3F-43ECE839FD50}"/>
              </a:ext>
            </a:extLst>
          </p:cNvPr>
          <p:cNvSpPr/>
          <p:nvPr/>
        </p:nvSpPr>
        <p:spPr bwMode="auto">
          <a:xfrm>
            <a:off x="7967346" y="4932129"/>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[8]</a:t>
            </a:r>
          </a:p>
        </p:txBody>
      </p:sp>
      <p:sp>
        <p:nvSpPr>
          <p:cNvPr id="144" name="Rectangle 159">
            <a:extLst>
              <a:ext uri="{FF2B5EF4-FFF2-40B4-BE49-F238E27FC236}">
                <a16:creationId xmlns:a16="http://schemas.microsoft.com/office/drawing/2014/main" id="{BB87DA40-C131-4A28-95E2-00AC3B08778D}"/>
              </a:ext>
            </a:extLst>
          </p:cNvPr>
          <p:cNvSpPr/>
          <p:nvPr/>
        </p:nvSpPr>
        <p:spPr bwMode="auto">
          <a:xfrm>
            <a:off x="48085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[11]</a:t>
            </a:r>
          </a:p>
        </p:txBody>
      </p:sp>
      <p:sp>
        <p:nvSpPr>
          <p:cNvPr id="145" name="Rectangle 159">
            <a:extLst>
              <a:ext uri="{FF2B5EF4-FFF2-40B4-BE49-F238E27FC236}">
                <a16:creationId xmlns:a16="http://schemas.microsoft.com/office/drawing/2014/main" id="{8EE4987A-0714-4ADD-85DF-88FFB0000120}"/>
              </a:ext>
            </a:extLst>
          </p:cNvPr>
          <p:cNvSpPr/>
          <p:nvPr/>
        </p:nvSpPr>
        <p:spPr bwMode="auto">
          <a:xfrm>
            <a:off x="582377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[10]</a:t>
            </a:r>
          </a:p>
        </p:txBody>
      </p:sp>
      <p:sp>
        <p:nvSpPr>
          <p:cNvPr id="146" name="Rectangle 159">
            <a:extLst>
              <a:ext uri="{FF2B5EF4-FFF2-40B4-BE49-F238E27FC236}">
                <a16:creationId xmlns:a16="http://schemas.microsoft.com/office/drawing/2014/main" id="{E7D16B76-685A-4C5A-B1D2-453D6520FF0B}"/>
              </a:ext>
            </a:extLst>
          </p:cNvPr>
          <p:cNvSpPr/>
          <p:nvPr/>
        </p:nvSpPr>
        <p:spPr bwMode="auto">
          <a:xfrm>
            <a:off x="26813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[13]</a:t>
            </a:r>
          </a:p>
        </p:txBody>
      </p:sp>
      <p:sp>
        <p:nvSpPr>
          <p:cNvPr id="147" name="Rectangle 159">
            <a:extLst>
              <a:ext uri="{FF2B5EF4-FFF2-40B4-BE49-F238E27FC236}">
                <a16:creationId xmlns:a16="http://schemas.microsoft.com/office/drawing/2014/main" id="{F9F69849-6139-41D8-BE95-C5A360BE2489}"/>
              </a:ext>
            </a:extLst>
          </p:cNvPr>
          <p:cNvSpPr/>
          <p:nvPr/>
        </p:nvSpPr>
        <p:spPr bwMode="auto">
          <a:xfrm>
            <a:off x="3696591"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[12]</a:t>
            </a:r>
          </a:p>
        </p:txBody>
      </p:sp>
      <p:sp>
        <p:nvSpPr>
          <p:cNvPr id="148" name="Rectangle 159">
            <a:extLst>
              <a:ext uri="{FF2B5EF4-FFF2-40B4-BE49-F238E27FC236}">
                <a16:creationId xmlns:a16="http://schemas.microsoft.com/office/drawing/2014/main" id="{70EBDF84-BE5E-45F4-B527-F032E41B653A}"/>
              </a:ext>
            </a:extLst>
          </p:cNvPr>
          <p:cNvSpPr/>
          <p:nvPr/>
        </p:nvSpPr>
        <p:spPr bwMode="auto">
          <a:xfrm>
            <a:off x="5483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[15]</a:t>
            </a:r>
          </a:p>
        </p:txBody>
      </p:sp>
      <p:sp>
        <p:nvSpPr>
          <p:cNvPr id="149" name="Rectangle 159">
            <a:extLst>
              <a:ext uri="{FF2B5EF4-FFF2-40B4-BE49-F238E27FC236}">
                <a16:creationId xmlns:a16="http://schemas.microsoft.com/office/drawing/2014/main" id="{8728EF9F-82BB-49DF-8DFF-1043F2142ED5}"/>
              </a:ext>
            </a:extLst>
          </p:cNvPr>
          <p:cNvSpPr/>
          <p:nvPr/>
        </p:nvSpPr>
        <p:spPr bwMode="auto">
          <a:xfrm>
            <a:off x="1563590" y="4940396"/>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latin typeface="Times New Roman" panose="02020603050405020304" pitchFamily="18" charset="0"/>
                <a:cs typeface="Times New Roman" panose="02020603050405020304" pitchFamily="18" charset="0"/>
              </a:rPr>
              <a:t>m</a:t>
            </a:r>
            <a:r>
              <a:rPr lang="en-US" altLang="zh-CN" sz="1600" dirty="0">
                <a:latin typeface="Times New Roman" panose="02020603050405020304" pitchFamily="18" charset="0"/>
                <a:cs typeface="Times New Roman" panose="02020603050405020304" pitchFamily="18" charset="0"/>
              </a:rPr>
              <a:t>[14]</a:t>
            </a:r>
          </a:p>
        </p:txBody>
      </p:sp>
      <p:sp>
        <p:nvSpPr>
          <p:cNvPr id="150" name="矩形 149">
            <a:extLst>
              <a:ext uri="{FF2B5EF4-FFF2-40B4-BE49-F238E27FC236}">
                <a16:creationId xmlns:a16="http://schemas.microsoft.com/office/drawing/2014/main" id="{5C332DD3-9A7C-4FDE-A573-7AFE1875FD02}"/>
              </a:ext>
            </a:extLst>
          </p:cNvPr>
          <p:cNvSpPr/>
          <p:nvPr/>
        </p:nvSpPr>
        <p:spPr>
          <a:xfrm>
            <a:off x="766759" y="840386"/>
            <a:ext cx="1795684" cy="400110"/>
          </a:xfrm>
          <a:prstGeom prst="rect">
            <a:avLst/>
          </a:prstGeom>
        </p:spPr>
        <p:txBody>
          <a:bodyPr wrap="none">
            <a:spAutoFit/>
          </a:bodyPr>
          <a:lstStyle/>
          <a:p>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5.</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读地址</a:t>
            </a:r>
            <a:r>
              <a:rPr lang="en-US" altLang="zh-C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zh-CN" alt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的字</a:t>
            </a:r>
          </a:p>
        </p:txBody>
      </p:sp>
      <p:sp>
        <p:nvSpPr>
          <p:cNvPr id="105" name="矩形 104">
            <a:extLst>
              <a:ext uri="{FF2B5EF4-FFF2-40B4-BE49-F238E27FC236}">
                <a16:creationId xmlns:a16="http://schemas.microsoft.com/office/drawing/2014/main" id="{1771BE24-C2D4-4CD1-A293-55557F3E7A94}"/>
              </a:ext>
            </a:extLst>
          </p:cNvPr>
          <p:cNvSpPr/>
          <p:nvPr/>
        </p:nvSpPr>
        <p:spPr>
          <a:xfrm>
            <a:off x="6949780" y="2633960"/>
            <a:ext cx="2026152" cy="313065"/>
          </a:xfrm>
          <a:prstGeom prst="rect">
            <a:avLst/>
          </a:prstGeom>
          <a:noFill/>
          <a:ln>
            <a:solidFill>
              <a:srgbClr val="2F5EB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077488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wheel(1)">
                                      <p:cBhvr>
                                        <p:cTn id="7" dur="20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Direct Mapped Cache (E = 1)</a:t>
            </a:r>
          </a:p>
        </p:txBody>
      </p:sp>
      <p:sp>
        <p:nvSpPr>
          <p:cNvPr id="54" name="AutoShape 16"/>
          <p:cNvSpPr>
            <a:spLocks/>
          </p:cNvSpPr>
          <p:nvPr/>
        </p:nvSpPr>
        <p:spPr bwMode="auto">
          <a:xfrm>
            <a:off x="1172867" y="2448735"/>
            <a:ext cx="228600" cy="2961465"/>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400" dirty="0">
              <a:latin typeface="Calibri" pitchFamily="34" charset="0"/>
            </a:endParaRPr>
          </a:p>
        </p:txBody>
      </p:sp>
      <p:sp>
        <p:nvSpPr>
          <p:cNvPr id="57" name="TextBox 56"/>
          <p:cNvSpPr txBox="1"/>
          <p:nvPr/>
        </p:nvSpPr>
        <p:spPr>
          <a:xfrm>
            <a:off x="76200" y="3625405"/>
            <a:ext cx="1122423" cy="369332"/>
          </a:xfrm>
          <a:prstGeom prst="rect">
            <a:avLst/>
          </a:prstGeom>
          <a:noFill/>
        </p:spPr>
        <p:txBody>
          <a:bodyPr wrap="none" rtlCol="0">
            <a:spAutoFit/>
          </a:bodyPr>
          <a:lstStyle/>
          <a:p>
            <a:r>
              <a:rPr lang="en-US" sz="1800" dirty="0">
                <a:latin typeface="Calibri" pitchFamily="34" charset="0"/>
              </a:rPr>
              <a:t>S = 2</a:t>
            </a:r>
            <a:r>
              <a:rPr lang="en-US" sz="1800" baseline="30000" dirty="0">
                <a:latin typeface="Calibri" pitchFamily="34" charset="0"/>
              </a:rPr>
              <a:t>s</a:t>
            </a:r>
            <a:r>
              <a:rPr lang="en-US" sz="1800" dirty="0">
                <a:latin typeface="Calibri" pitchFamily="34" charset="0"/>
              </a:rPr>
              <a:t> sets</a:t>
            </a:r>
          </a:p>
        </p:txBody>
      </p:sp>
      <p:cxnSp>
        <p:nvCxnSpPr>
          <p:cNvPr id="125" name="Straight Connector 124"/>
          <p:cNvCxnSpPr/>
          <p:nvPr/>
        </p:nvCxnSpPr>
        <p:spPr bwMode="auto">
          <a:xfrm>
            <a:off x="1905001" y="4640062"/>
            <a:ext cx="3124199" cy="8138"/>
          </a:xfrm>
          <a:prstGeom prst="line">
            <a:avLst/>
          </a:prstGeom>
          <a:noFill/>
          <a:ln w="76200" cap="rnd" cmpd="sng" algn="ctr">
            <a:solidFill>
              <a:schemeClr val="tx1"/>
            </a:solidFill>
            <a:prstDash val="sysDot"/>
            <a:round/>
            <a:headEnd type="none" w="med" len="med"/>
            <a:tailEnd type="none" w="med" len="med"/>
          </a:ln>
          <a:effectLst/>
        </p:spPr>
      </p:cxnSp>
      <p:sp>
        <p:nvSpPr>
          <p:cNvPr id="127" name="TextBox 126"/>
          <p:cNvSpPr txBox="1"/>
          <p:nvPr/>
        </p:nvSpPr>
        <p:spPr>
          <a:xfrm>
            <a:off x="381000" y="1154668"/>
            <a:ext cx="3298788" cy="646331"/>
          </a:xfrm>
          <a:prstGeom prst="rect">
            <a:avLst/>
          </a:prstGeom>
          <a:noFill/>
        </p:spPr>
        <p:txBody>
          <a:bodyPr wrap="none" rtlCol="0">
            <a:spAutoFit/>
          </a:bodyPr>
          <a:lstStyle/>
          <a:p>
            <a:r>
              <a:rPr lang="en-US" sz="1800" dirty="0">
                <a:latin typeface="Calibri" pitchFamily="34" charset="0"/>
              </a:rPr>
              <a:t>Direct mapped: One line per set</a:t>
            </a:r>
          </a:p>
          <a:p>
            <a:r>
              <a:rPr lang="en-US" sz="1800" dirty="0">
                <a:latin typeface="Calibri" pitchFamily="34" charset="0"/>
              </a:rPr>
              <a:t>Assume: cache block size 8 bytes</a:t>
            </a:r>
          </a:p>
        </p:txBody>
      </p:sp>
      <p:sp>
        <p:nvSpPr>
          <p:cNvPr id="128" name="Rectangle 127"/>
          <p:cNvSpPr/>
          <p:nvPr/>
        </p:nvSpPr>
        <p:spPr bwMode="auto">
          <a:xfrm>
            <a:off x="6261278" y="2702162"/>
            <a:ext cx="990600" cy="270848"/>
          </a:xfrm>
          <a:prstGeom prst="rect">
            <a:avLst/>
          </a:prstGeom>
          <a:solidFill>
            <a:srgbClr val="FF9999"/>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 bits</a:t>
            </a:r>
          </a:p>
        </p:txBody>
      </p:sp>
      <p:sp>
        <p:nvSpPr>
          <p:cNvPr id="129" name="Rectangle 128"/>
          <p:cNvSpPr/>
          <p:nvPr/>
        </p:nvSpPr>
        <p:spPr bwMode="auto">
          <a:xfrm>
            <a:off x="7251878" y="2702162"/>
            <a:ext cx="762000"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0…01</a:t>
            </a:r>
          </a:p>
        </p:txBody>
      </p:sp>
      <p:sp>
        <p:nvSpPr>
          <p:cNvPr id="130" name="Rectangle 129"/>
          <p:cNvSpPr/>
          <p:nvPr/>
        </p:nvSpPr>
        <p:spPr bwMode="auto">
          <a:xfrm>
            <a:off x="8013878" y="2702162"/>
            <a:ext cx="520522"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Calibri" pitchFamily="34" charset="0"/>
              </a:rPr>
              <a:t>100</a:t>
            </a:r>
          </a:p>
        </p:txBody>
      </p:sp>
      <p:sp>
        <p:nvSpPr>
          <p:cNvPr id="131" name="TextBox 130"/>
          <p:cNvSpPr txBox="1"/>
          <p:nvPr/>
        </p:nvSpPr>
        <p:spPr>
          <a:xfrm>
            <a:off x="6172200" y="2362200"/>
            <a:ext cx="1572995" cy="369332"/>
          </a:xfrm>
          <a:prstGeom prst="rect">
            <a:avLst/>
          </a:prstGeom>
          <a:noFill/>
        </p:spPr>
        <p:txBody>
          <a:bodyPr wrap="none" rtlCol="0">
            <a:spAutoFit/>
          </a:bodyPr>
          <a:lstStyle/>
          <a:p>
            <a:r>
              <a:rPr lang="en-US" sz="1800" dirty="0">
                <a:latin typeface="Calibri" pitchFamily="34" charset="0"/>
              </a:rPr>
              <a:t>Address of </a:t>
            </a:r>
            <a:r>
              <a:rPr lang="en-US" sz="1800" dirty="0" err="1">
                <a:latin typeface="Calibri" pitchFamily="34" charset="0"/>
              </a:rPr>
              <a:t>int</a:t>
            </a:r>
            <a:r>
              <a:rPr lang="en-US" sz="1800" dirty="0">
                <a:latin typeface="Calibri" pitchFamily="34" charset="0"/>
              </a:rPr>
              <a:t>:</a:t>
            </a:r>
          </a:p>
        </p:txBody>
      </p:sp>
      <p:sp>
        <p:nvSpPr>
          <p:cNvPr id="132" name="Rectangle 131"/>
          <p:cNvSpPr/>
          <p:nvPr/>
        </p:nvSpPr>
        <p:spPr bwMode="auto">
          <a:xfrm>
            <a:off x="1524000" y="3810000"/>
            <a:ext cx="3848288"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33" name="Rectangle 132"/>
          <p:cNvSpPr/>
          <p:nvPr/>
        </p:nvSpPr>
        <p:spPr bwMode="auto">
          <a:xfrm>
            <a:off x="3022243" y="39243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34" name="Rectangle 133"/>
          <p:cNvSpPr/>
          <p:nvPr/>
        </p:nvSpPr>
        <p:spPr bwMode="auto">
          <a:xfrm>
            <a:off x="3294848" y="39243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35" name="Rectangle 134"/>
          <p:cNvSpPr/>
          <p:nvPr/>
        </p:nvSpPr>
        <p:spPr bwMode="auto">
          <a:xfrm>
            <a:off x="3555643" y="39243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36" name="Rectangle 135"/>
          <p:cNvSpPr/>
          <p:nvPr/>
        </p:nvSpPr>
        <p:spPr bwMode="auto">
          <a:xfrm>
            <a:off x="4977688" y="39243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39" name="Rectangle 138"/>
          <p:cNvSpPr/>
          <p:nvPr/>
        </p:nvSpPr>
        <p:spPr bwMode="auto">
          <a:xfrm>
            <a:off x="2119653" y="3924300"/>
            <a:ext cx="717995" cy="30480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40" name="Rectangle 139"/>
          <p:cNvSpPr/>
          <p:nvPr/>
        </p:nvSpPr>
        <p:spPr bwMode="auto">
          <a:xfrm>
            <a:off x="1650643" y="39243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41" name="Rectangle 140"/>
          <p:cNvSpPr/>
          <p:nvPr/>
        </p:nvSpPr>
        <p:spPr bwMode="auto">
          <a:xfrm>
            <a:off x="3828971" y="39243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42" name="Rectangle 141"/>
          <p:cNvSpPr/>
          <p:nvPr/>
        </p:nvSpPr>
        <p:spPr bwMode="auto">
          <a:xfrm>
            <a:off x="4686488" y="39243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43" name="Rectangle 142"/>
          <p:cNvSpPr/>
          <p:nvPr/>
        </p:nvSpPr>
        <p:spPr bwMode="auto">
          <a:xfrm>
            <a:off x="4394566" y="39243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44" name="Rectangle 143"/>
          <p:cNvSpPr/>
          <p:nvPr/>
        </p:nvSpPr>
        <p:spPr bwMode="auto">
          <a:xfrm>
            <a:off x="4102644" y="39243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47" name="Rectangle 146"/>
          <p:cNvSpPr/>
          <p:nvPr/>
        </p:nvSpPr>
        <p:spPr bwMode="auto">
          <a:xfrm>
            <a:off x="1524000" y="3124200"/>
            <a:ext cx="3848288"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48" name="Rectangle 147"/>
          <p:cNvSpPr/>
          <p:nvPr/>
        </p:nvSpPr>
        <p:spPr bwMode="auto">
          <a:xfrm>
            <a:off x="3022243"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49" name="Rectangle 148"/>
          <p:cNvSpPr/>
          <p:nvPr/>
        </p:nvSpPr>
        <p:spPr bwMode="auto">
          <a:xfrm>
            <a:off x="3294848"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50" name="Rectangle 149"/>
          <p:cNvSpPr/>
          <p:nvPr/>
        </p:nvSpPr>
        <p:spPr bwMode="auto">
          <a:xfrm>
            <a:off x="3555643"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51" name="Rectangle 150"/>
          <p:cNvSpPr/>
          <p:nvPr/>
        </p:nvSpPr>
        <p:spPr bwMode="auto">
          <a:xfrm>
            <a:off x="4977688"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52" name="Rectangle 151"/>
          <p:cNvSpPr/>
          <p:nvPr/>
        </p:nvSpPr>
        <p:spPr bwMode="auto">
          <a:xfrm>
            <a:off x="2119653" y="3238500"/>
            <a:ext cx="717995" cy="30480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53" name="Rectangle 152"/>
          <p:cNvSpPr/>
          <p:nvPr/>
        </p:nvSpPr>
        <p:spPr bwMode="auto">
          <a:xfrm>
            <a:off x="1650643"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0"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54" name="Rectangle 153"/>
          <p:cNvSpPr/>
          <p:nvPr/>
        </p:nvSpPr>
        <p:spPr bwMode="auto">
          <a:xfrm>
            <a:off x="3828971"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55" name="Rectangle 154"/>
          <p:cNvSpPr/>
          <p:nvPr/>
        </p:nvSpPr>
        <p:spPr bwMode="auto">
          <a:xfrm>
            <a:off x="4686488"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56" name="Rectangle 155"/>
          <p:cNvSpPr/>
          <p:nvPr/>
        </p:nvSpPr>
        <p:spPr bwMode="auto">
          <a:xfrm>
            <a:off x="4394566"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57" name="Rectangle 156"/>
          <p:cNvSpPr/>
          <p:nvPr/>
        </p:nvSpPr>
        <p:spPr bwMode="auto">
          <a:xfrm>
            <a:off x="4102644"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59" name="Rectangle 158"/>
          <p:cNvSpPr/>
          <p:nvPr/>
        </p:nvSpPr>
        <p:spPr bwMode="auto">
          <a:xfrm>
            <a:off x="1524000" y="2438400"/>
            <a:ext cx="3848288"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60" name="Rectangle 159"/>
          <p:cNvSpPr/>
          <p:nvPr/>
        </p:nvSpPr>
        <p:spPr bwMode="auto">
          <a:xfrm>
            <a:off x="3022243" y="25527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61" name="Rectangle 160"/>
          <p:cNvSpPr/>
          <p:nvPr/>
        </p:nvSpPr>
        <p:spPr bwMode="auto">
          <a:xfrm>
            <a:off x="3294848" y="25527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62" name="Rectangle 161"/>
          <p:cNvSpPr/>
          <p:nvPr/>
        </p:nvSpPr>
        <p:spPr bwMode="auto">
          <a:xfrm>
            <a:off x="3555643" y="25527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63" name="Rectangle 162"/>
          <p:cNvSpPr/>
          <p:nvPr/>
        </p:nvSpPr>
        <p:spPr bwMode="auto">
          <a:xfrm>
            <a:off x="4977688" y="25527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64" name="Rectangle 163"/>
          <p:cNvSpPr/>
          <p:nvPr/>
        </p:nvSpPr>
        <p:spPr bwMode="auto">
          <a:xfrm>
            <a:off x="2119653" y="2552700"/>
            <a:ext cx="717995" cy="30480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65" name="Rectangle 164"/>
          <p:cNvSpPr/>
          <p:nvPr/>
        </p:nvSpPr>
        <p:spPr bwMode="auto">
          <a:xfrm>
            <a:off x="1650643" y="25527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66" name="Rectangle 165"/>
          <p:cNvSpPr/>
          <p:nvPr/>
        </p:nvSpPr>
        <p:spPr bwMode="auto">
          <a:xfrm>
            <a:off x="3828971" y="25527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67" name="Rectangle 166"/>
          <p:cNvSpPr/>
          <p:nvPr/>
        </p:nvSpPr>
        <p:spPr bwMode="auto">
          <a:xfrm>
            <a:off x="4686488" y="25527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68" name="Rectangle 167"/>
          <p:cNvSpPr/>
          <p:nvPr/>
        </p:nvSpPr>
        <p:spPr bwMode="auto">
          <a:xfrm>
            <a:off x="4394566" y="25527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69" name="Rectangle 168"/>
          <p:cNvSpPr/>
          <p:nvPr/>
        </p:nvSpPr>
        <p:spPr bwMode="auto">
          <a:xfrm>
            <a:off x="4102644" y="25527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71" name="Rectangle 170"/>
          <p:cNvSpPr/>
          <p:nvPr/>
        </p:nvSpPr>
        <p:spPr bwMode="auto">
          <a:xfrm>
            <a:off x="1524000" y="4876800"/>
            <a:ext cx="3848288"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72" name="Rectangle 171"/>
          <p:cNvSpPr/>
          <p:nvPr/>
        </p:nvSpPr>
        <p:spPr bwMode="auto">
          <a:xfrm>
            <a:off x="3022243" y="49911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73" name="Rectangle 172"/>
          <p:cNvSpPr/>
          <p:nvPr/>
        </p:nvSpPr>
        <p:spPr bwMode="auto">
          <a:xfrm>
            <a:off x="3294848" y="49911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74" name="Rectangle 173"/>
          <p:cNvSpPr/>
          <p:nvPr/>
        </p:nvSpPr>
        <p:spPr bwMode="auto">
          <a:xfrm>
            <a:off x="3555643" y="49911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75" name="Rectangle 174"/>
          <p:cNvSpPr/>
          <p:nvPr/>
        </p:nvSpPr>
        <p:spPr bwMode="auto">
          <a:xfrm>
            <a:off x="4977688" y="49911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76" name="Rectangle 175"/>
          <p:cNvSpPr/>
          <p:nvPr/>
        </p:nvSpPr>
        <p:spPr bwMode="auto">
          <a:xfrm>
            <a:off x="2119653" y="4991100"/>
            <a:ext cx="717995" cy="30480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rmAutofit fontScale="92500" lnSpcReduction="10000"/>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77" name="Rectangle 176"/>
          <p:cNvSpPr/>
          <p:nvPr/>
        </p:nvSpPr>
        <p:spPr bwMode="auto">
          <a:xfrm>
            <a:off x="1650643" y="49911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78" name="Rectangle 177"/>
          <p:cNvSpPr/>
          <p:nvPr/>
        </p:nvSpPr>
        <p:spPr bwMode="auto">
          <a:xfrm>
            <a:off x="3828971" y="49911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79" name="Rectangle 178"/>
          <p:cNvSpPr/>
          <p:nvPr/>
        </p:nvSpPr>
        <p:spPr bwMode="auto">
          <a:xfrm>
            <a:off x="4686488" y="49911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80" name="Rectangle 179"/>
          <p:cNvSpPr/>
          <p:nvPr/>
        </p:nvSpPr>
        <p:spPr bwMode="auto">
          <a:xfrm>
            <a:off x="4394566" y="49911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81" name="Rectangle 180"/>
          <p:cNvSpPr/>
          <p:nvPr/>
        </p:nvSpPr>
        <p:spPr bwMode="auto">
          <a:xfrm>
            <a:off x="4102644" y="49911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cxnSp>
        <p:nvCxnSpPr>
          <p:cNvPr id="183" name="Shape 182"/>
          <p:cNvCxnSpPr>
            <a:stCxn id="129" idx="2"/>
          </p:cNvCxnSpPr>
          <p:nvPr/>
        </p:nvCxnSpPr>
        <p:spPr bwMode="auto">
          <a:xfrm rot="5400000">
            <a:off x="6293638" y="2051660"/>
            <a:ext cx="417890" cy="2260590"/>
          </a:xfrm>
          <a:prstGeom prst="bentConnector2">
            <a:avLst/>
          </a:prstGeom>
          <a:noFill/>
          <a:ln w="25400" cap="flat" cmpd="sng" algn="ctr">
            <a:solidFill>
              <a:schemeClr val="tx1"/>
            </a:solidFill>
            <a:prstDash val="solid"/>
            <a:round/>
            <a:headEnd type="none" w="med" len="med"/>
            <a:tailEnd type="none" w="med" len="med"/>
          </a:ln>
          <a:effectLst/>
        </p:spPr>
      </p:cxnSp>
      <p:sp>
        <p:nvSpPr>
          <p:cNvPr id="60" name="TextBox 59"/>
          <p:cNvSpPr txBox="1"/>
          <p:nvPr/>
        </p:nvSpPr>
        <p:spPr>
          <a:xfrm>
            <a:off x="6875252" y="3344174"/>
            <a:ext cx="899605" cy="369332"/>
          </a:xfrm>
          <a:prstGeom prst="rect">
            <a:avLst/>
          </a:prstGeom>
          <a:noFill/>
        </p:spPr>
        <p:txBody>
          <a:bodyPr wrap="none" rtlCol="0">
            <a:spAutoFit/>
          </a:bodyPr>
          <a:lstStyle/>
          <a:p>
            <a:r>
              <a:rPr lang="en-US" sz="1800" dirty="0">
                <a:latin typeface="Calibri" pitchFamily="34" charset="0"/>
              </a:rPr>
              <a:t>find set</a:t>
            </a:r>
          </a:p>
        </p:txBody>
      </p:sp>
      <p:sp>
        <p:nvSpPr>
          <p:cNvPr id="3" name="内容占位符 2">
            <a:extLst>
              <a:ext uri="{FF2B5EF4-FFF2-40B4-BE49-F238E27FC236}">
                <a16:creationId xmlns:a16="http://schemas.microsoft.com/office/drawing/2014/main" id="{B229EAFA-9EBA-737A-ED97-13E094C38549}"/>
              </a:ext>
            </a:extLst>
          </p:cNvPr>
          <p:cNvSpPr txBox="1">
            <a:spLocks/>
          </p:cNvSpPr>
          <p:nvPr/>
        </p:nvSpPr>
        <p:spPr>
          <a:xfrm>
            <a:off x="446453" y="5690612"/>
            <a:ext cx="7896225" cy="4972050"/>
          </a:xfrm>
          <a:prstGeom prst="rect">
            <a:avLst/>
          </a:prstGeom>
        </p:spPr>
        <p:txBody>
          <a:bodyPr/>
          <a:lstStyle>
            <a:lvl1pPr marL="342900" indent="-342900" algn="l" rtl="0" eaLnBrk="1" fontAlgn="base" hangingPunct="1">
              <a:spcBef>
                <a:spcPct val="20000"/>
              </a:spcBef>
              <a:spcAft>
                <a:spcPct val="0"/>
              </a:spcAft>
              <a:buClr>
                <a:srgbClr val="99000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99000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r>
              <a:rPr lang="en-US" altLang="zh-CN" kern="0" dirty="0"/>
              <a:t>1.</a:t>
            </a:r>
            <a:r>
              <a:rPr lang="zh-CN" altLang="en-US" kern="0" dirty="0"/>
              <a:t>直接映射高速缓存中的组选择</a:t>
            </a:r>
            <a:endParaRPr lang="en-US" altLang="zh-CN" kern="0" dirty="0"/>
          </a:p>
          <a:p>
            <a:pPr lvl="1"/>
            <a:r>
              <a:rPr lang="zh-CN" altLang="en-US" b="0" kern="0" dirty="0"/>
              <a:t>通过组索引位</a:t>
            </a:r>
            <a:r>
              <a:rPr lang="en-US" altLang="zh-CN" b="0" kern="0" dirty="0"/>
              <a:t>(0…01)</a:t>
            </a:r>
            <a:r>
              <a:rPr lang="zh-CN" altLang="en-US" b="0" kern="0" dirty="0"/>
              <a:t>选择高速缓存中的组</a:t>
            </a:r>
            <a:endParaRPr lang="en-US" altLang="zh-CN" b="0" kern="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Direct Mapped Cache (E = 1)</a:t>
            </a:r>
          </a:p>
        </p:txBody>
      </p:sp>
      <p:sp>
        <p:nvSpPr>
          <p:cNvPr id="127" name="TextBox 126"/>
          <p:cNvSpPr txBox="1"/>
          <p:nvPr/>
        </p:nvSpPr>
        <p:spPr>
          <a:xfrm>
            <a:off x="381000" y="1154668"/>
            <a:ext cx="3298788" cy="646331"/>
          </a:xfrm>
          <a:prstGeom prst="rect">
            <a:avLst/>
          </a:prstGeom>
          <a:noFill/>
        </p:spPr>
        <p:txBody>
          <a:bodyPr wrap="none" rtlCol="0">
            <a:spAutoFit/>
          </a:bodyPr>
          <a:lstStyle/>
          <a:p>
            <a:r>
              <a:rPr lang="en-US" sz="1800" dirty="0">
                <a:latin typeface="Calibri" pitchFamily="34" charset="0"/>
              </a:rPr>
              <a:t>Direct mapped: One line per set</a:t>
            </a:r>
          </a:p>
          <a:p>
            <a:r>
              <a:rPr lang="en-US" sz="1800" dirty="0">
                <a:latin typeface="Calibri" pitchFamily="34" charset="0"/>
              </a:rPr>
              <a:t>Assume: cache block size 8 bytes</a:t>
            </a:r>
          </a:p>
        </p:txBody>
      </p:sp>
      <p:sp>
        <p:nvSpPr>
          <p:cNvPr id="128" name="Rectangle 127"/>
          <p:cNvSpPr/>
          <p:nvPr/>
        </p:nvSpPr>
        <p:spPr bwMode="auto">
          <a:xfrm>
            <a:off x="6261278" y="2702162"/>
            <a:ext cx="990600" cy="270848"/>
          </a:xfrm>
          <a:prstGeom prst="rect">
            <a:avLst/>
          </a:prstGeom>
          <a:solidFill>
            <a:srgbClr val="FF9999"/>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 bits</a:t>
            </a:r>
          </a:p>
        </p:txBody>
      </p:sp>
      <p:sp>
        <p:nvSpPr>
          <p:cNvPr id="129" name="Rectangle 128"/>
          <p:cNvSpPr/>
          <p:nvPr/>
        </p:nvSpPr>
        <p:spPr bwMode="auto">
          <a:xfrm>
            <a:off x="7251878" y="2702162"/>
            <a:ext cx="762000"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0…01</a:t>
            </a:r>
          </a:p>
        </p:txBody>
      </p:sp>
      <p:sp>
        <p:nvSpPr>
          <p:cNvPr id="130" name="Rectangle 129"/>
          <p:cNvSpPr/>
          <p:nvPr/>
        </p:nvSpPr>
        <p:spPr bwMode="auto">
          <a:xfrm>
            <a:off x="8013878" y="2702162"/>
            <a:ext cx="520522"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Calibri" pitchFamily="34" charset="0"/>
              </a:rPr>
              <a:t>100</a:t>
            </a:r>
          </a:p>
        </p:txBody>
      </p:sp>
      <p:sp>
        <p:nvSpPr>
          <p:cNvPr id="131" name="TextBox 130"/>
          <p:cNvSpPr txBox="1"/>
          <p:nvPr/>
        </p:nvSpPr>
        <p:spPr>
          <a:xfrm>
            <a:off x="6172200" y="2362200"/>
            <a:ext cx="1572995" cy="369332"/>
          </a:xfrm>
          <a:prstGeom prst="rect">
            <a:avLst/>
          </a:prstGeom>
          <a:noFill/>
        </p:spPr>
        <p:txBody>
          <a:bodyPr wrap="none" rtlCol="0">
            <a:spAutoFit/>
          </a:bodyPr>
          <a:lstStyle/>
          <a:p>
            <a:r>
              <a:rPr lang="en-US" sz="1800" dirty="0">
                <a:latin typeface="Calibri" pitchFamily="34" charset="0"/>
              </a:rPr>
              <a:t>Address of </a:t>
            </a:r>
            <a:r>
              <a:rPr lang="en-US" sz="1800" dirty="0" err="1">
                <a:latin typeface="Calibri" pitchFamily="34" charset="0"/>
              </a:rPr>
              <a:t>int</a:t>
            </a:r>
            <a:r>
              <a:rPr lang="en-US" sz="1800" dirty="0">
                <a:latin typeface="Calibri" pitchFamily="34" charset="0"/>
              </a:rPr>
              <a:t>:</a:t>
            </a:r>
          </a:p>
        </p:txBody>
      </p:sp>
      <p:sp>
        <p:nvSpPr>
          <p:cNvPr id="147" name="Rectangle 146"/>
          <p:cNvSpPr/>
          <p:nvPr/>
        </p:nvSpPr>
        <p:spPr bwMode="auto">
          <a:xfrm>
            <a:off x="1524000" y="3124200"/>
            <a:ext cx="3848288"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48" name="Rectangle 147"/>
          <p:cNvSpPr/>
          <p:nvPr/>
        </p:nvSpPr>
        <p:spPr bwMode="auto">
          <a:xfrm>
            <a:off x="3022243"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49" name="Rectangle 148"/>
          <p:cNvSpPr/>
          <p:nvPr/>
        </p:nvSpPr>
        <p:spPr bwMode="auto">
          <a:xfrm>
            <a:off x="3294848"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50" name="Rectangle 149"/>
          <p:cNvSpPr/>
          <p:nvPr/>
        </p:nvSpPr>
        <p:spPr bwMode="auto">
          <a:xfrm>
            <a:off x="3555643"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51" name="Rectangle 150"/>
          <p:cNvSpPr/>
          <p:nvPr/>
        </p:nvSpPr>
        <p:spPr bwMode="auto">
          <a:xfrm>
            <a:off x="4977688"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52" name="Rectangle 151"/>
          <p:cNvSpPr/>
          <p:nvPr/>
        </p:nvSpPr>
        <p:spPr bwMode="auto">
          <a:xfrm>
            <a:off x="2119653" y="3238500"/>
            <a:ext cx="71799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53" name="Rectangle 152"/>
          <p:cNvSpPr/>
          <p:nvPr/>
        </p:nvSpPr>
        <p:spPr bwMode="auto">
          <a:xfrm>
            <a:off x="1650643"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54" name="Rectangle 153"/>
          <p:cNvSpPr/>
          <p:nvPr/>
        </p:nvSpPr>
        <p:spPr bwMode="auto">
          <a:xfrm>
            <a:off x="3828971"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55" name="Rectangle 154"/>
          <p:cNvSpPr/>
          <p:nvPr/>
        </p:nvSpPr>
        <p:spPr bwMode="auto">
          <a:xfrm>
            <a:off x="4686488"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56" name="Rectangle 155"/>
          <p:cNvSpPr/>
          <p:nvPr/>
        </p:nvSpPr>
        <p:spPr bwMode="auto">
          <a:xfrm>
            <a:off x="4394566"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57" name="Rectangle 156"/>
          <p:cNvSpPr/>
          <p:nvPr/>
        </p:nvSpPr>
        <p:spPr bwMode="auto">
          <a:xfrm>
            <a:off x="4102644"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cxnSp>
        <p:nvCxnSpPr>
          <p:cNvPr id="183" name="Shape 182"/>
          <p:cNvCxnSpPr>
            <a:stCxn id="129" idx="2"/>
          </p:cNvCxnSpPr>
          <p:nvPr/>
        </p:nvCxnSpPr>
        <p:spPr bwMode="auto">
          <a:xfrm rot="5400000">
            <a:off x="6293638" y="2051660"/>
            <a:ext cx="417890" cy="2260590"/>
          </a:xfrm>
          <a:prstGeom prst="bentConnector2">
            <a:avLst/>
          </a:prstGeom>
          <a:noFill/>
          <a:ln w="25400" cap="flat" cmpd="sng" algn="ctr">
            <a:solidFill>
              <a:schemeClr val="tx1"/>
            </a:solidFill>
            <a:prstDash val="solid"/>
            <a:round/>
            <a:headEnd type="none" w="med" len="med"/>
            <a:tailEnd type="none" w="med" len="med"/>
          </a:ln>
          <a:effectLst/>
        </p:spPr>
      </p:cxnSp>
      <p:cxnSp>
        <p:nvCxnSpPr>
          <p:cNvPr id="61" name="Shape 60"/>
          <p:cNvCxnSpPr>
            <a:stCxn id="128" idx="1"/>
          </p:cNvCxnSpPr>
          <p:nvPr/>
        </p:nvCxnSpPr>
        <p:spPr bwMode="auto">
          <a:xfrm rot="10800000" flipV="1">
            <a:off x="2478652" y="2837586"/>
            <a:ext cx="3782627" cy="400914"/>
          </a:xfrm>
          <a:prstGeom prst="bentConnector2">
            <a:avLst/>
          </a:prstGeom>
          <a:noFill/>
          <a:ln w="25400" cap="flat" cmpd="sng" algn="ctr">
            <a:solidFill>
              <a:schemeClr val="tx1"/>
            </a:solidFill>
            <a:prstDash val="solid"/>
            <a:round/>
            <a:headEnd type="none" w="med" len="med"/>
            <a:tailEnd type="none" w="med" len="med"/>
          </a:ln>
          <a:effectLst/>
        </p:spPr>
      </p:cxnSp>
      <p:sp>
        <p:nvSpPr>
          <p:cNvPr id="62" name="TextBox 61"/>
          <p:cNvSpPr txBox="1"/>
          <p:nvPr/>
        </p:nvSpPr>
        <p:spPr>
          <a:xfrm>
            <a:off x="2368639" y="2514600"/>
            <a:ext cx="2467663" cy="369332"/>
          </a:xfrm>
          <a:prstGeom prst="rect">
            <a:avLst/>
          </a:prstGeom>
          <a:noFill/>
        </p:spPr>
        <p:txBody>
          <a:bodyPr wrap="none" rtlCol="0">
            <a:spAutoFit/>
          </a:bodyPr>
          <a:lstStyle/>
          <a:p>
            <a:r>
              <a:rPr lang="en-US" sz="1800" dirty="0">
                <a:latin typeface="Calibri" pitchFamily="34" charset="0"/>
              </a:rPr>
              <a:t>match: assume yes = hit</a:t>
            </a:r>
          </a:p>
        </p:txBody>
      </p:sp>
      <p:cxnSp>
        <p:nvCxnSpPr>
          <p:cNvPr id="68" name="Straight Connector 67"/>
          <p:cNvCxnSpPr/>
          <p:nvPr/>
        </p:nvCxnSpPr>
        <p:spPr bwMode="auto">
          <a:xfrm rot="5400000">
            <a:off x="1582476" y="3038043"/>
            <a:ext cx="400914" cy="1588"/>
          </a:xfrm>
          <a:prstGeom prst="line">
            <a:avLst/>
          </a:prstGeom>
          <a:noFill/>
          <a:ln w="25400" cap="flat" cmpd="sng" algn="ctr">
            <a:solidFill>
              <a:schemeClr val="tx1"/>
            </a:solidFill>
            <a:prstDash val="solid"/>
            <a:round/>
            <a:headEnd type="none" w="med" len="med"/>
            <a:tailEnd type="none" w="med" len="med"/>
          </a:ln>
          <a:effectLst/>
        </p:spPr>
      </p:cxnSp>
      <p:sp>
        <p:nvSpPr>
          <p:cNvPr id="69" name="TextBox 68"/>
          <p:cNvSpPr txBox="1"/>
          <p:nvPr/>
        </p:nvSpPr>
        <p:spPr>
          <a:xfrm>
            <a:off x="1402727" y="2514600"/>
            <a:ext cx="1021242" cy="369332"/>
          </a:xfrm>
          <a:prstGeom prst="rect">
            <a:avLst/>
          </a:prstGeom>
          <a:noFill/>
        </p:spPr>
        <p:txBody>
          <a:bodyPr wrap="none" rtlCol="0">
            <a:spAutoFit/>
          </a:bodyPr>
          <a:lstStyle/>
          <a:p>
            <a:r>
              <a:rPr lang="en-US" sz="1800" dirty="0">
                <a:latin typeface="Calibri" pitchFamily="34" charset="0"/>
              </a:rPr>
              <a:t>valid?   +</a:t>
            </a:r>
          </a:p>
        </p:txBody>
      </p:sp>
      <p:cxnSp>
        <p:nvCxnSpPr>
          <p:cNvPr id="71" name="Elbow Connector 70"/>
          <p:cNvCxnSpPr>
            <a:stCxn id="130" idx="2"/>
          </p:cNvCxnSpPr>
          <p:nvPr/>
        </p:nvCxnSpPr>
        <p:spPr bwMode="auto">
          <a:xfrm rot="5400000">
            <a:off x="5976408" y="1245569"/>
            <a:ext cx="570290" cy="4025173"/>
          </a:xfrm>
          <a:prstGeom prst="bentConnector3">
            <a:avLst>
              <a:gd name="adj1" fmla="val 175089"/>
            </a:avLst>
          </a:prstGeom>
          <a:noFill/>
          <a:ln w="25400" cap="flat" cmpd="sng" algn="ctr">
            <a:solidFill>
              <a:schemeClr val="tx1"/>
            </a:solidFill>
            <a:prstDash val="solid"/>
            <a:round/>
            <a:headEnd type="none" w="med" len="med"/>
            <a:tailEnd type="none" w="med" len="med"/>
          </a:ln>
          <a:effectLst/>
        </p:spPr>
      </p:cxnSp>
      <p:sp>
        <p:nvSpPr>
          <p:cNvPr id="26" name="TextBox 25"/>
          <p:cNvSpPr txBox="1"/>
          <p:nvPr/>
        </p:nvSpPr>
        <p:spPr>
          <a:xfrm>
            <a:off x="5715000" y="3962400"/>
            <a:ext cx="1301318" cy="369332"/>
          </a:xfrm>
          <a:prstGeom prst="rect">
            <a:avLst/>
          </a:prstGeom>
          <a:noFill/>
        </p:spPr>
        <p:txBody>
          <a:bodyPr wrap="none" rtlCol="0">
            <a:spAutoFit/>
          </a:bodyPr>
          <a:lstStyle/>
          <a:p>
            <a:r>
              <a:rPr lang="en-US" sz="1800" dirty="0">
                <a:latin typeface="Calibri" pitchFamily="34" charset="0"/>
              </a:rPr>
              <a:t>block offset</a:t>
            </a:r>
          </a:p>
        </p:txBody>
      </p:sp>
      <p:sp>
        <p:nvSpPr>
          <p:cNvPr id="27" name="Rectangle 26"/>
          <p:cNvSpPr/>
          <p:nvPr/>
        </p:nvSpPr>
        <p:spPr bwMode="auto">
          <a:xfrm>
            <a:off x="2124974" y="3242096"/>
            <a:ext cx="717995"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3" name="内容占位符 2">
            <a:extLst>
              <a:ext uri="{FF2B5EF4-FFF2-40B4-BE49-F238E27FC236}">
                <a16:creationId xmlns:a16="http://schemas.microsoft.com/office/drawing/2014/main" id="{274D0A6F-5DDC-19D0-DC31-80476F9A49BB}"/>
              </a:ext>
            </a:extLst>
          </p:cNvPr>
          <p:cNvSpPr txBox="1">
            <a:spLocks/>
          </p:cNvSpPr>
          <p:nvPr/>
        </p:nvSpPr>
        <p:spPr>
          <a:xfrm>
            <a:off x="592775" y="4076699"/>
            <a:ext cx="7896225" cy="4972050"/>
          </a:xfrm>
          <a:prstGeom prst="rect">
            <a:avLst/>
          </a:prstGeom>
        </p:spPr>
        <p:txBody>
          <a:bodyPr/>
          <a:lstStyle>
            <a:lvl1pPr marL="342900" indent="-342900" algn="l" rtl="0" eaLnBrk="1" fontAlgn="base" hangingPunct="1">
              <a:spcBef>
                <a:spcPct val="20000"/>
              </a:spcBef>
              <a:spcAft>
                <a:spcPct val="0"/>
              </a:spcAft>
              <a:buClr>
                <a:srgbClr val="99000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99000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r>
              <a:rPr lang="en-US" altLang="zh-CN" kern="0" dirty="0"/>
              <a:t>1.</a:t>
            </a:r>
            <a:r>
              <a:rPr lang="zh-CN" altLang="en-US" kern="0" dirty="0"/>
              <a:t>直接映射高速缓存中的组选择</a:t>
            </a:r>
            <a:endParaRPr lang="en-US" altLang="zh-CN" kern="0" dirty="0"/>
          </a:p>
          <a:p>
            <a:pPr lvl="1"/>
            <a:r>
              <a:rPr lang="zh-CN" altLang="en-US" b="0" kern="0" dirty="0"/>
              <a:t>通过组索引位</a:t>
            </a:r>
            <a:r>
              <a:rPr lang="en-US" altLang="zh-CN" b="0" kern="0" dirty="0"/>
              <a:t>(0…01)</a:t>
            </a:r>
            <a:r>
              <a:rPr lang="zh-CN" altLang="en-US" b="0" kern="0" dirty="0"/>
              <a:t>选择高速缓存中的组</a:t>
            </a:r>
            <a:endParaRPr lang="en-US" altLang="zh-CN" b="0" kern="0" dirty="0"/>
          </a:p>
          <a:p>
            <a:r>
              <a:rPr lang="en-US" altLang="zh-CN" kern="0" dirty="0"/>
              <a:t>2.</a:t>
            </a:r>
            <a:r>
              <a:rPr lang="zh-CN" altLang="en-US" kern="0" dirty="0"/>
              <a:t>直接映射高速缓存中的行匹配</a:t>
            </a:r>
            <a:endParaRPr lang="en-US" altLang="zh-CN" kern="0" dirty="0"/>
          </a:p>
          <a:p>
            <a:pPr lvl="1"/>
            <a:r>
              <a:rPr lang="zh-CN" altLang="en-US" b="0" kern="0" dirty="0"/>
              <a:t>标记位为</a:t>
            </a:r>
            <a:r>
              <a:rPr lang="en-US" altLang="zh-CN" b="0" kern="0" dirty="0"/>
              <a:t>1</a:t>
            </a:r>
            <a:r>
              <a:rPr lang="zh-CN" altLang="en-US" b="0" kern="0" dirty="0"/>
              <a:t>，并且</a:t>
            </a:r>
            <a:r>
              <a:rPr lang="en-US" altLang="zh-CN" b="0" kern="0" dirty="0"/>
              <a:t>tag</a:t>
            </a:r>
            <a:r>
              <a:rPr lang="zh-CN" altLang="en-US" b="0" kern="0" dirty="0"/>
              <a:t>标记位与地址中的标记位相匹配</a:t>
            </a:r>
            <a:endParaRPr lang="en-US" altLang="zh-CN" b="0" kern="0" dirty="0"/>
          </a:p>
          <a:p>
            <a:r>
              <a:rPr lang="en-US" altLang="zh-CN" kern="0" dirty="0"/>
              <a:t>3.</a:t>
            </a:r>
            <a:r>
              <a:rPr lang="zh-CN" altLang="en-US" kern="0" dirty="0"/>
              <a:t>直接映射高速缓存中的字选择</a:t>
            </a:r>
            <a:endParaRPr lang="en-US" altLang="zh-CN" kern="0" dirty="0"/>
          </a:p>
          <a:p>
            <a:pPr lvl="2"/>
            <a:r>
              <a:rPr lang="zh-CN" altLang="en-US" b="0" kern="0" dirty="0"/>
              <a:t>块偏移位</a:t>
            </a:r>
            <a:r>
              <a:rPr lang="en-US" altLang="zh-CN" b="0" kern="0" dirty="0"/>
              <a:t>(100)</a:t>
            </a:r>
            <a:r>
              <a:rPr lang="zh-CN" altLang="en-US" b="0" kern="0" dirty="0"/>
              <a:t>提供了所需要的字的第一个字节在</a:t>
            </a:r>
            <a:r>
              <a:rPr lang="en-US" altLang="zh-CN" b="0" kern="0" dirty="0"/>
              <a:t>cache block</a:t>
            </a:r>
            <a:r>
              <a:rPr lang="zh-CN" altLang="en-US" b="0" kern="0" dirty="0"/>
              <a:t>中的偏移地址</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69" grpId="0"/>
      <p:bldP spid="26" grpId="0"/>
      <p:bldP spid="2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Direct Mapped Cache (E = 1)</a:t>
            </a:r>
          </a:p>
        </p:txBody>
      </p:sp>
      <p:sp>
        <p:nvSpPr>
          <p:cNvPr id="127" name="TextBox 126"/>
          <p:cNvSpPr txBox="1"/>
          <p:nvPr/>
        </p:nvSpPr>
        <p:spPr>
          <a:xfrm>
            <a:off x="381000" y="1154668"/>
            <a:ext cx="3298788" cy="646331"/>
          </a:xfrm>
          <a:prstGeom prst="rect">
            <a:avLst/>
          </a:prstGeom>
          <a:noFill/>
        </p:spPr>
        <p:txBody>
          <a:bodyPr wrap="none" rtlCol="0">
            <a:spAutoFit/>
          </a:bodyPr>
          <a:lstStyle/>
          <a:p>
            <a:r>
              <a:rPr lang="en-US" sz="1800" dirty="0">
                <a:latin typeface="Calibri" pitchFamily="34" charset="0"/>
              </a:rPr>
              <a:t>Direct mapped: One line per set</a:t>
            </a:r>
          </a:p>
          <a:p>
            <a:r>
              <a:rPr lang="en-US" sz="1800" dirty="0">
                <a:latin typeface="Calibri" pitchFamily="34" charset="0"/>
              </a:rPr>
              <a:t>Assume: cache block size 8 bytes</a:t>
            </a:r>
          </a:p>
        </p:txBody>
      </p:sp>
      <p:sp>
        <p:nvSpPr>
          <p:cNvPr id="128" name="Rectangle 127"/>
          <p:cNvSpPr/>
          <p:nvPr/>
        </p:nvSpPr>
        <p:spPr bwMode="auto">
          <a:xfrm>
            <a:off x="6261278" y="3386233"/>
            <a:ext cx="990600" cy="270848"/>
          </a:xfrm>
          <a:prstGeom prst="rect">
            <a:avLst/>
          </a:prstGeom>
          <a:solidFill>
            <a:srgbClr val="FF9999"/>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 bits</a:t>
            </a:r>
          </a:p>
        </p:txBody>
      </p:sp>
      <p:sp>
        <p:nvSpPr>
          <p:cNvPr id="129" name="Rectangle 128"/>
          <p:cNvSpPr/>
          <p:nvPr/>
        </p:nvSpPr>
        <p:spPr bwMode="auto">
          <a:xfrm>
            <a:off x="7251878" y="3386233"/>
            <a:ext cx="762000"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0…01</a:t>
            </a:r>
          </a:p>
        </p:txBody>
      </p:sp>
      <p:sp>
        <p:nvSpPr>
          <p:cNvPr id="130" name="Rectangle 129"/>
          <p:cNvSpPr/>
          <p:nvPr/>
        </p:nvSpPr>
        <p:spPr bwMode="auto">
          <a:xfrm>
            <a:off x="8013878" y="3386233"/>
            <a:ext cx="520522"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Calibri" pitchFamily="34" charset="0"/>
              </a:rPr>
              <a:t>100</a:t>
            </a:r>
          </a:p>
        </p:txBody>
      </p:sp>
      <p:sp>
        <p:nvSpPr>
          <p:cNvPr id="131" name="TextBox 130"/>
          <p:cNvSpPr txBox="1"/>
          <p:nvPr/>
        </p:nvSpPr>
        <p:spPr>
          <a:xfrm>
            <a:off x="6172200" y="3046271"/>
            <a:ext cx="1572995" cy="369332"/>
          </a:xfrm>
          <a:prstGeom prst="rect">
            <a:avLst/>
          </a:prstGeom>
          <a:noFill/>
        </p:spPr>
        <p:txBody>
          <a:bodyPr wrap="none" rtlCol="0">
            <a:spAutoFit/>
          </a:bodyPr>
          <a:lstStyle/>
          <a:p>
            <a:r>
              <a:rPr lang="en-US" sz="1800" dirty="0">
                <a:latin typeface="Calibri" pitchFamily="34" charset="0"/>
              </a:rPr>
              <a:t>Address of </a:t>
            </a:r>
            <a:r>
              <a:rPr lang="en-US" sz="1800" dirty="0" err="1">
                <a:latin typeface="Calibri" pitchFamily="34" charset="0"/>
              </a:rPr>
              <a:t>int</a:t>
            </a:r>
            <a:r>
              <a:rPr lang="en-US" sz="1800" dirty="0">
                <a:latin typeface="Calibri" pitchFamily="34" charset="0"/>
              </a:rPr>
              <a:t>:</a:t>
            </a:r>
          </a:p>
        </p:txBody>
      </p:sp>
      <p:sp>
        <p:nvSpPr>
          <p:cNvPr id="147" name="Rectangle 146"/>
          <p:cNvSpPr/>
          <p:nvPr/>
        </p:nvSpPr>
        <p:spPr bwMode="auto">
          <a:xfrm>
            <a:off x="1524000" y="3808271"/>
            <a:ext cx="3848288"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48" name="Rectangle 147"/>
          <p:cNvSpPr/>
          <p:nvPr/>
        </p:nvSpPr>
        <p:spPr bwMode="auto">
          <a:xfrm>
            <a:off x="3022243" y="3922571"/>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49" name="Rectangle 148"/>
          <p:cNvSpPr/>
          <p:nvPr/>
        </p:nvSpPr>
        <p:spPr bwMode="auto">
          <a:xfrm>
            <a:off x="3294848" y="3922571"/>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50" name="Rectangle 149"/>
          <p:cNvSpPr/>
          <p:nvPr/>
        </p:nvSpPr>
        <p:spPr bwMode="auto">
          <a:xfrm>
            <a:off x="3555643" y="3922571"/>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51" name="Rectangle 150"/>
          <p:cNvSpPr/>
          <p:nvPr/>
        </p:nvSpPr>
        <p:spPr bwMode="auto">
          <a:xfrm>
            <a:off x="4977688" y="3922571"/>
            <a:ext cx="292644" cy="304800"/>
          </a:xfrm>
          <a:prstGeom prst="rect">
            <a:avLst/>
          </a:prstGeom>
          <a:solidFill>
            <a:srgbClr val="A9E39D"/>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52" name="Rectangle 151"/>
          <p:cNvSpPr/>
          <p:nvPr/>
        </p:nvSpPr>
        <p:spPr bwMode="auto">
          <a:xfrm>
            <a:off x="2119653" y="3922571"/>
            <a:ext cx="717995"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53" name="Rectangle 152"/>
          <p:cNvSpPr/>
          <p:nvPr/>
        </p:nvSpPr>
        <p:spPr bwMode="auto">
          <a:xfrm>
            <a:off x="1650643" y="3922571"/>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54" name="Rectangle 153"/>
          <p:cNvSpPr/>
          <p:nvPr/>
        </p:nvSpPr>
        <p:spPr bwMode="auto">
          <a:xfrm>
            <a:off x="3828971" y="3922571"/>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55" name="Rectangle 154"/>
          <p:cNvSpPr/>
          <p:nvPr/>
        </p:nvSpPr>
        <p:spPr bwMode="auto">
          <a:xfrm>
            <a:off x="4686488" y="3922571"/>
            <a:ext cx="292644" cy="304800"/>
          </a:xfrm>
          <a:prstGeom prst="rect">
            <a:avLst/>
          </a:prstGeom>
          <a:solidFill>
            <a:srgbClr val="A9E39D"/>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56" name="Rectangle 155"/>
          <p:cNvSpPr/>
          <p:nvPr/>
        </p:nvSpPr>
        <p:spPr bwMode="auto">
          <a:xfrm>
            <a:off x="4394566" y="3922571"/>
            <a:ext cx="292644" cy="304800"/>
          </a:xfrm>
          <a:prstGeom prst="rect">
            <a:avLst/>
          </a:prstGeom>
          <a:solidFill>
            <a:srgbClr val="A9E39D"/>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57" name="Rectangle 156"/>
          <p:cNvSpPr/>
          <p:nvPr/>
        </p:nvSpPr>
        <p:spPr bwMode="auto">
          <a:xfrm>
            <a:off x="4102644" y="3922571"/>
            <a:ext cx="292644" cy="304800"/>
          </a:xfrm>
          <a:prstGeom prst="rect">
            <a:avLst/>
          </a:prstGeom>
          <a:solidFill>
            <a:srgbClr val="A9E39D"/>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cxnSp>
        <p:nvCxnSpPr>
          <p:cNvPr id="183" name="Shape 182"/>
          <p:cNvCxnSpPr>
            <a:stCxn id="129" idx="2"/>
          </p:cNvCxnSpPr>
          <p:nvPr/>
        </p:nvCxnSpPr>
        <p:spPr bwMode="auto">
          <a:xfrm rot="5400000">
            <a:off x="6293638" y="2735731"/>
            <a:ext cx="417890" cy="2260590"/>
          </a:xfrm>
          <a:prstGeom prst="bentConnector2">
            <a:avLst/>
          </a:prstGeom>
          <a:noFill/>
          <a:ln w="25400" cap="flat" cmpd="sng" algn="ctr">
            <a:solidFill>
              <a:schemeClr val="tx1"/>
            </a:solidFill>
            <a:prstDash val="solid"/>
            <a:round/>
            <a:headEnd type="none" w="med" len="med"/>
            <a:tailEnd type="none" w="med" len="med"/>
          </a:ln>
          <a:effectLst/>
        </p:spPr>
      </p:cxnSp>
      <p:cxnSp>
        <p:nvCxnSpPr>
          <p:cNvPr id="61" name="Shape 60"/>
          <p:cNvCxnSpPr>
            <a:stCxn id="128" idx="1"/>
          </p:cNvCxnSpPr>
          <p:nvPr/>
        </p:nvCxnSpPr>
        <p:spPr bwMode="auto">
          <a:xfrm rot="10800000" flipV="1">
            <a:off x="2478652" y="3521657"/>
            <a:ext cx="3782627" cy="400914"/>
          </a:xfrm>
          <a:prstGeom prst="bentConnector2">
            <a:avLst/>
          </a:prstGeom>
          <a:noFill/>
          <a:ln w="25400" cap="flat" cmpd="sng" algn="ctr">
            <a:solidFill>
              <a:schemeClr val="tx1"/>
            </a:solidFill>
            <a:prstDash val="solid"/>
            <a:round/>
            <a:headEnd type="none" w="med" len="med"/>
            <a:tailEnd type="none" w="med" len="med"/>
          </a:ln>
          <a:effectLst/>
        </p:spPr>
      </p:cxnSp>
      <p:sp>
        <p:nvSpPr>
          <p:cNvPr id="62" name="TextBox 61"/>
          <p:cNvSpPr txBox="1"/>
          <p:nvPr/>
        </p:nvSpPr>
        <p:spPr>
          <a:xfrm>
            <a:off x="2368639" y="3198671"/>
            <a:ext cx="2467663" cy="369332"/>
          </a:xfrm>
          <a:prstGeom prst="rect">
            <a:avLst/>
          </a:prstGeom>
          <a:noFill/>
        </p:spPr>
        <p:txBody>
          <a:bodyPr wrap="none" rtlCol="0">
            <a:spAutoFit/>
          </a:bodyPr>
          <a:lstStyle/>
          <a:p>
            <a:r>
              <a:rPr lang="en-US" sz="1800" dirty="0">
                <a:latin typeface="Calibri" pitchFamily="34" charset="0"/>
              </a:rPr>
              <a:t>match: assume yes = hit</a:t>
            </a:r>
          </a:p>
        </p:txBody>
      </p:sp>
      <p:cxnSp>
        <p:nvCxnSpPr>
          <p:cNvPr id="68" name="Straight Connector 67"/>
          <p:cNvCxnSpPr/>
          <p:nvPr/>
        </p:nvCxnSpPr>
        <p:spPr bwMode="auto">
          <a:xfrm rot="5400000">
            <a:off x="1582476" y="3722114"/>
            <a:ext cx="400914" cy="1588"/>
          </a:xfrm>
          <a:prstGeom prst="line">
            <a:avLst/>
          </a:prstGeom>
          <a:noFill/>
          <a:ln w="25400" cap="flat" cmpd="sng" algn="ctr">
            <a:solidFill>
              <a:schemeClr val="tx1"/>
            </a:solidFill>
            <a:prstDash val="solid"/>
            <a:round/>
            <a:headEnd type="none" w="med" len="med"/>
            <a:tailEnd type="none" w="med" len="med"/>
          </a:ln>
          <a:effectLst/>
        </p:spPr>
      </p:cxnSp>
      <p:sp>
        <p:nvSpPr>
          <p:cNvPr id="69" name="TextBox 68"/>
          <p:cNvSpPr txBox="1"/>
          <p:nvPr/>
        </p:nvSpPr>
        <p:spPr>
          <a:xfrm>
            <a:off x="1402727" y="3198671"/>
            <a:ext cx="1021242" cy="369332"/>
          </a:xfrm>
          <a:prstGeom prst="rect">
            <a:avLst/>
          </a:prstGeom>
          <a:noFill/>
        </p:spPr>
        <p:txBody>
          <a:bodyPr wrap="none" rtlCol="0">
            <a:spAutoFit/>
          </a:bodyPr>
          <a:lstStyle/>
          <a:p>
            <a:r>
              <a:rPr lang="en-US" sz="1800" dirty="0">
                <a:latin typeface="Calibri" pitchFamily="34" charset="0"/>
              </a:rPr>
              <a:t>valid?   +</a:t>
            </a:r>
          </a:p>
        </p:txBody>
      </p:sp>
      <p:cxnSp>
        <p:nvCxnSpPr>
          <p:cNvPr id="71" name="Elbow Connector 70"/>
          <p:cNvCxnSpPr>
            <a:stCxn id="130" idx="2"/>
          </p:cNvCxnSpPr>
          <p:nvPr/>
        </p:nvCxnSpPr>
        <p:spPr bwMode="auto">
          <a:xfrm rot="5400000">
            <a:off x="5976408" y="1929640"/>
            <a:ext cx="570290" cy="4025173"/>
          </a:xfrm>
          <a:prstGeom prst="bentConnector3">
            <a:avLst>
              <a:gd name="adj1" fmla="val 175089"/>
            </a:avLst>
          </a:prstGeom>
          <a:noFill/>
          <a:ln w="25400" cap="flat" cmpd="sng" algn="ctr">
            <a:solidFill>
              <a:schemeClr val="tx1"/>
            </a:solidFill>
            <a:prstDash val="solid"/>
            <a:round/>
            <a:headEnd type="none" w="med" len="med"/>
            <a:tailEnd type="none" w="med" len="med"/>
          </a:ln>
          <a:effectLst/>
        </p:spPr>
      </p:cxnSp>
      <p:sp>
        <p:nvSpPr>
          <p:cNvPr id="26" name="Down Arrow 25"/>
          <p:cNvSpPr/>
          <p:nvPr/>
        </p:nvSpPr>
        <p:spPr bwMode="auto">
          <a:xfrm flipV="1">
            <a:off x="4330522" y="4265471"/>
            <a:ext cx="733658" cy="1066800"/>
          </a:xfrm>
          <a:prstGeom prst="downArrow">
            <a:avLst/>
          </a:prstGeom>
          <a:solidFill>
            <a:schemeClr val="bg1">
              <a:lumMod val="65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7" name="TextBox 26"/>
          <p:cNvSpPr txBox="1"/>
          <p:nvPr/>
        </p:nvSpPr>
        <p:spPr>
          <a:xfrm>
            <a:off x="3540656" y="5343939"/>
            <a:ext cx="2017925" cy="369332"/>
          </a:xfrm>
          <a:prstGeom prst="rect">
            <a:avLst/>
          </a:prstGeom>
          <a:noFill/>
        </p:spPr>
        <p:txBody>
          <a:bodyPr wrap="none" rtlCol="0">
            <a:spAutoFit/>
          </a:bodyPr>
          <a:lstStyle/>
          <a:p>
            <a:r>
              <a:rPr lang="en-US" sz="1800" dirty="0" err="1">
                <a:latin typeface="Calibri" pitchFamily="34" charset="0"/>
              </a:rPr>
              <a:t>int</a:t>
            </a:r>
            <a:r>
              <a:rPr lang="en-US" sz="1800" dirty="0">
                <a:latin typeface="Calibri" pitchFamily="34" charset="0"/>
              </a:rPr>
              <a:t> (4 Bytes) is here</a:t>
            </a:r>
          </a:p>
        </p:txBody>
      </p:sp>
      <p:sp>
        <p:nvSpPr>
          <p:cNvPr id="28" name="TextBox 27"/>
          <p:cNvSpPr txBox="1"/>
          <p:nvPr/>
        </p:nvSpPr>
        <p:spPr>
          <a:xfrm>
            <a:off x="5715000" y="4646471"/>
            <a:ext cx="1301318" cy="369332"/>
          </a:xfrm>
          <a:prstGeom prst="rect">
            <a:avLst/>
          </a:prstGeom>
          <a:noFill/>
        </p:spPr>
        <p:txBody>
          <a:bodyPr wrap="none" rtlCol="0">
            <a:spAutoFit/>
          </a:bodyPr>
          <a:lstStyle/>
          <a:p>
            <a:r>
              <a:rPr lang="en-US" sz="1800" dirty="0">
                <a:latin typeface="Calibri" pitchFamily="34" charset="0"/>
              </a:rPr>
              <a:t>block offset</a:t>
            </a:r>
          </a:p>
        </p:txBody>
      </p:sp>
      <p:sp>
        <p:nvSpPr>
          <p:cNvPr id="29" name="TextBox 28"/>
          <p:cNvSpPr txBox="1"/>
          <p:nvPr/>
        </p:nvSpPr>
        <p:spPr>
          <a:xfrm>
            <a:off x="457200" y="5715000"/>
            <a:ext cx="6819445" cy="461665"/>
          </a:xfrm>
          <a:prstGeom prst="rect">
            <a:avLst/>
          </a:prstGeom>
          <a:noFill/>
        </p:spPr>
        <p:txBody>
          <a:bodyPr wrap="none" rtlCol="0">
            <a:spAutoFit/>
          </a:bodyPr>
          <a:lstStyle/>
          <a:p>
            <a:r>
              <a:rPr lang="en-US" dirty="0">
                <a:solidFill>
                  <a:srgbClr val="C00000"/>
                </a:solidFill>
                <a:latin typeface="Calibri" pitchFamily="34" charset="0"/>
              </a:rPr>
              <a:t>If tag doesn’t match: </a:t>
            </a:r>
            <a:r>
              <a:rPr lang="en-US" dirty="0">
                <a:latin typeface="Calibri" pitchFamily="34" charset="0"/>
              </a:rPr>
              <a:t>old line is evicted and replaced</a:t>
            </a:r>
          </a:p>
        </p:txBody>
      </p:sp>
      <p:sp>
        <p:nvSpPr>
          <p:cNvPr id="6" name="文本框 5">
            <a:extLst>
              <a:ext uri="{FF2B5EF4-FFF2-40B4-BE49-F238E27FC236}">
                <a16:creationId xmlns:a16="http://schemas.microsoft.com/office/drawing/2014/main" id="{0D76DC4F-D925-A82F-1192-C7231E7B4372}"/>
              </a:ext>
            </a:extLst>
          </p:cNvPr>
          <p:cNvSpPr txBox="1"/>
          <p:nvPr/>
        </p:nvSpPr>
        <p:spPr>
          <a:xfrm>
            <a:off x="306496" y="1945477"/>
            <a:ext cx="8972737" cy="830997"/>
          </a:xfrm>
          <a:prstGeom prst="rect">
            <a:avLst/>
          </a:prstGeom>
          <a:noFill/>
        </p:spPr>
        <p:txBody>
          <a:bodyPr wrap="square">
            <a:spAutoFit/>
          </a:bodyPr>
          <a:lstStyle/>
          <a:p>
            <a:pPr marL="342900" lvl="1" indent="-342900" eaLnBrk="1" hangingPunct="1">
              <a:spcBef>
                <a:spcPct val="20000"/>
              </a:spcBef>
              <a:buClr>
                <a:srgbClr val="990000"/>
              </a:buClr>
              <a:buSzPct val="60000"/>
              <a:buFont typeface="Wingdings 2" pitchFamily="18" charset="2"/>
              <a:buChar char="¢"/>
            </a:pPr>
            <a:r>
              <a:rPr lang="en-US" altLang="zh-CN" dirty="0"/>
              <a:t>4.</a:t>
            </a:r>
            <a:r>
              <a:rPr lang="zh-CN" altLang="en-US" kern="0" dirty="0">
                <a:latin typeface="Calibri" pitchFamily="34" charset="0"/>
              </a:rPr>
              <a:t>直接映射高速缓存不命中时的行替换</a:t>
            </a:r>
            <a:endParaRPr lang="en-US" altLang="zh-CN" kern="0" dirty="0">
              <a:latin typeface="Calibri" pitchFamily="34" charset="0"/>
            </a:endParaRPr>
          </a:p>
          <a:p>
            <a:pPr marL="1143000" lvl="2" indent="-228600" eaLnBrk="1" hangingPunct="1">
              <a:spcBef>
                <a:spcPct val="20000"/>
              </a:spcBef>
              <a:buSzPct val="80000"/>
              <a:buFont typeface="Wingdings" pitchFamily="2" charset="2"/>
              <a:buChar char="§"/>
            </a:pPr>
            <a:r>
              <a:rPr lang="zh-CN" altLang="en-US" sz="2000" b="0" kern="0" dirty="0">
                <a:latin typeface="Calibri" pitchFamily="34" charset="0"/>
              </a:rPr>
              <a:t>如果不命中，从下一级存储器中取出请求的块，替换当前行</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3B445C23-2F97-57BF-BDA0-745DC861D456}"/>
              </a:ext>
            </a:extLst>
          </p:cNvPr>
          <p:cNvSpPr txBox="1"/>
          <p:nvPr>
            <p:custDataLst>
              <p:tags r:id="rId2"/>
            </p:custDataLst>
          </p:nvPr>
        </p:nvSpPr>
        <p:spPr>
          <a:xfrm>
            <a:off x="6288138" y="2676689"/>
            <a:ext cx="1585853" cy="2143125"/>
          </a:xfrm>
          <a:prstGeom prst="rect">
            <a:avLst/>
          </a:prstGeom>
          <a:noFill/>
        </p:spPr>
        <p:txBody>
          <a:bodyPr vert="horz" wrap="square" rtlCol="0" anchor="ctr" anchorCtr="0">
            <a:noAutofit/>
          </a:bodyPr>
          <a:lstStyle/>
          <a:p>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填空</a:t>
            </a:r>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en-US" altLang="zh-CN" sz="20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 </a:t>
            </a:r>
            <a:endPar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endParaRPr>
          </a:p>
          <a:p>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填空</a:t>
            </a:r>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2]</a:t>
            </a:r>
          </a:p>
          <a:p>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填空</a:t>
            </a:r>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3]</a:t>
            </a:r>
            <a:r>
              <a:rPr lang="en-US" altLang="zh-CN" sz="20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 </a:t>
            </a:r>
            <a:endPar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endParaRPr>
          </a:p>
          <a:p>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填空</a:t>
            </a:r>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4]</a:t>
            </a:r>
            <a:r>
              <a:rPr lang="en-US" altLang="zh-CN" sz="20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 </a:t>
            </a:r>
            <a:endPar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endParaRPr>
          </a:p>
          <a:p>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填空</a:t>
            </a:r>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5]</a:t>
            </a:r>
            <a:r>
              <a:rPr lang="en-US" altLang="zh-CN" sz="20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endParaRPr lang="zh-CN" altLang="en-US" sz="20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矩形: 圆角 5">
            <a:extLst>
              <a:ext uri="{FF2B5EF4-FFF2-40B4-BE49-F238E27FC236}">
                <a16:creationId xmlns:a16="http://schemas.microsoft.com/office/drawing/2014/main" id="{9F37710B-F328-0488-31AA-443AA9581352}"/>
              </a:ext>
            </a:extLst>
          </p:cNvPr>
          <p:cNvSpPr/>
          <p:nvPr>
            <p:custDataLst>
              <p:tags r:id="rId3"/>
            </p:custDataLst>
          </p:nvPr>
        </p:nvSpPr>
        <p:spPr bwMode="auto">
          <a:xfrm>
            <a:off x="6172200" y="6215063"/>
            <a:ext cx="1543050" cy="411480"/>
          </a:xfrm>
          <a:prstGeom prst="roundRect">
            <a:avLst/>
          </a:prstGeom>
          <a:solidFill>
            <a:srgbClr val="808080"/>
          </a:solidFill>
          <a:ln w="38100"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zh-CN" altLang="en-US" sz="1600" b="1" i="0" u="none" strike="noStrike" cap="none" normalizeH="0" baseline="0">
                <a:ln>
                  <a:noFill/>
                </a:ln>
                <a:solidFill>
                  <a:srgbClr val="FFFFFF"/>
                </a:solidFill>
                <a:effectLst/>
                <a:latin typeface="Microsoft Yahei" panose="020B0503020204020204" pitchFamily="34" charset="-122"/>
                <a:ea typeface="Microsoft Yahei" panose="020B0503020204020204" pitchFamily="34" charset="-122"/>
                <a:sym typeface="Microsoft Yahei" panose="020B0503020204020204" pitchFamily="34" charset="-122"/>
              </a:rPr>
              <a:t>作答</a:t>
            </a:r>
          </a:p>
        </p:txBody>
      </p:sp>
      <p:sp>
        <p:nvSpPr>
          <p:cNvPr id="13" name="Rectangle 136">
            <a:extLst>
              <a:ext uri="{FF2B5EF4-FFF2-40B4-BE49-F238E27FC236}">
                <a16:creationId xmlns:a16="http://schemas.microsoft.com/office/drawing/2014/main" id="{BCB66D38-EE48-8749-971B-1BA838A49CD5}"/>
              </a:ext>
            </a:extLst>
          </p:cNvPr>
          <p:cNvSpPr txBox="1">
            <a:spLocks noChangeArrowheads="1"/>
          </p:cNvSpPr>
          <p:nvPr/>
        </p:nvSpPr>
        <p:spPr>
          <a:xfrm>
            <a:off x="357018" y="728545"/>
            <a:ext cx="7592093" cy="762000"/>
          </a:xfrm>
          <a:prstGeom prst="rect">
            <a:avLst/>
          </a:prstGeom>
        </p:spPr>
        <p:txBody>
          <a:bodyPr/>
          <a:lst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r>
              <a:rPr lang="zh-CN" altLang="en-US" kern="0" dirty="0"/>
              <a:t>下面的访问如果命中填</a:t>
            </a:r>
            <a:r>
              <a:rPr lang="en-US" altLang="zh-CN" kern="0" dirty="0"/>
              <a:t>H</a:t>
            </a:r>
            <a:r>
              <a:rPr lang="zh-CN" altLang="en-US" kern="0" dirty="0"/>
              <a:t>，缺失填</a:t>
            </a:r>
            <a:r>
              <a:rPr lang="en-US" altLang="zh-CN" kern="0" dirty="0"/>
              <a:t>M</a:t>
            </a:r>
            <a:endParaRPr lang="en-US" kern="0" dirty="0"/>
          </a:p>
        </p:txBody>
      </p:sp>
      <p:sp>
        <p:nvSpPr>
          <p:cNvPr id="14" name="Rectangle 3">
            <a:extLst>
              <a:ext uri="{FF2B5EF4-FFF2-40B4-BE49-F238E27FC236}">
                <a16:creationId xmlns:a16="http://schemas.microsoft.com/office/drawing/2014/main" id="{43CF3957-A58A-FBBA-FC47-DB0A0E832B21}"/>
              </a:ext>
            </a:extLst>
          </p:cNvPr>
          <p:cNvSpPr>
            <a:spLocks noChangeArrowheads="1"/>
          </p:cNvSpPr>
          <p:nvPr/>
        </p:nvSpPr>
        <p:spPr bwMode="auto">
          <a:xfrm>
            <a:off x="3211513" y="1371600"/>
            <a:ext cx="5856287" cy="3167534"/>
          </a:xfrm>
          <a:prstGeom prst="rect">
            <a:avLst/>
          </a:prstGeom>
          <a:noFill/>
          <a:ln w="12700">
            <a:noFill/>
            <a:miter lim="800000"/>
            <a:headEnd/>
            <a:tailEnd/>
          </a:ln>
          <a:effectLst/>
        </p:spPr>
        <p:txBody>
          <a:bodyPr wrap="square" lIns="90487" tIns="44450" rIns="90487" bIns="44450">
            <a:prstTxWarp prst="textNoShape">
              <a:avLst/>
            </a:prstTxWarp>
            <a:spAutoFit/>
          </a:bodyPr>
          <a:lstStyle/>
          <a:p>
            <a:pPr algn="l">
              <a:lnSpc>
                <a:spcPct val="100000"/>
              </a:lnSpc>
            </a:pPr>
            <a:r>
              <a:rPr lang="en-US" sz="2000" b="0" dirty="0">
                <a:latin typeface="Calibri"/>
                <a:cs typeface="Calibri"/>
              </a:rPr>
              <a:t>4-bit addresses (address space size M=16 bytes) </a:t>
            </a:r>
          </a:p>
          <a:p>
            <a:r>
              <a:rPr lang="en-US" sz="2000" b="0" dirty="0">
                <a:latin typeface="Calibri"/>
                <a:cs typeface="Calibri"/>
              </a:rPr>
              <a:t>S=4 sets, E=1 Blocks/set, B=2 bytes/block</a:t>
            </a:r>
          </a:p>
          <a:p>
            <a:pPr algn="l">
              <a:lnSpc>
                <a:spcPct val="100000"/>
              </a:lnSpc>
            </a:pPr>
            <a:endParaRPr lang="en-US" sz="2000" b="0" dirty="0">
              <a:latin typeface="Calibri"/>
              <a:cs typeface="Calibri"/>
            </a:endParaRPr>
          </a:p>
          <a:p>
            <a:pPr algn="l">
              <a:lnSpc>
                <a:spcPct val="100000"/>
              </a:lnSpc>
            </a:pPr>
            <a:endParaRPr lang="en-US" sz="2000" b="0" dirty="0">
              <a:latin typeface="Calibri"/>
              <a:cs typeface="Calibri"/>
            </a:endParaRPr>
          </a:p>
          <a:p>
            <a:pPr algn="l">
              <a:lnSpc>
                <a:spcPct val="100000"/>
              </a:lnSpc>
            </a:pPr>
            <a:r>
              <a:rPr lang="en-US" sz="2000" b="0" dirty="0">
                <a:latin typeface="Calibri"/>
                <a:cs typeface="Calibri"/>
              </a:rPr>
              <a:t>Address trace (reads, one byte per read):</a:t>
            </a:r>
          </a:p>
          <a:p>
            <a:pPr algn="l">
              <a:lnSpc>
                <a:spcPct val="100000"/>
              </a:lnSpc>
            </a:pPr>
            <a:r>
              <a:rPr lang="en-US" sz="2000" b="0" dirty="0">
                <a:latin typeface="Calibri"/>
                <a:cs typeface="Calibri"/>
              </a:rPr>
              <a:t>	</a:t>
            </a:r>
            <a:r>
              <a:rPr lang="en-US" sz="2000" dirty="0">
                <a:latin typeface="Calibri"/>
                <a:cs typeface="Calibri"/>
              </a:rPr>
              <a:t>0	[</a:t>
            </a:r>
            <a:r>
              <a:rPr lang="en-US" sz="2000" dirty="0">
                <a:solidFill>
                  <a:srgbClr val="C00000"/>
                </a:solidFill>
                <a:latin typeface="Calibri"/>
                <a:cs typeface="Calibri"/>
              </a:rPr>
              <a:t>0</a:t>
            </a:r>
            <a:r>
              <a:rPr lang="en-US" sz="2000" u="sng" dirty="0">
                <a:solidFill>
                  <a:srgbClr val="0070C0"/>
                </a:solidFill>
                <a:latin typeface="Calibri"/>
                <a:cs typeface="Calibri"/>
              </a:rPr>
              <a:t>00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1	[</a:t>
            </a:r>
            <a:r>
              <a:rPr lang="en-US" sz="2000" dirty="0">
                <a:solidFill>
                  <a:srgbClr val="C00000"/>
                </a:solidFill>
                <a:latin typeface="Calibri"/>
                <a:cs typeface="Calibri"/>
              </a:rPr>
              <a:t>0</a:t>
            </a:r>
            <a:r>
              <a:rPr lang="en-US" sz="2000" u="sng" dirty="0">
                <a:solidFill>
                  <a:srgbClr val="0070C0"/>
                </a:solidFill>
                <a:latin typeface="Calibri"/>
                <a:cs typeface="Calibri"/>
              </a:rPr>
              <a:t>00</a:t>
            </a:r>
            <a:r>
              <a:rPr lang="en-US" sz="2000" dirty="0">
                <a:solidFill>
                  <a:srgbClr val="008000"/>
                </a:solidFill>
                <a:latin typeface="Calibri"/>
                <a:cs typeface="Calibri"/>
              </a:rPr>
              <a:t>1</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7	[</a:t>
            </a:r>
            <a:r>
              <a:rPr lang="en-US" sz="2000" dirty="0">
                <a:solidFill>
                  <a:srgbClr val="C00000"/>
                </a:solidFill>
                <a:latin typeface="Calibri"/>
                <a:cs typeface="Calibri"/>
              </a:rPr>
              <a:t>0</a:t>
            </a:r>
            <a:r>
              <a:rPr lang="en-US" sz="2000" u="sng" dirty="0">
                <a:solidFill>
                  <a:srgbClr val="0070C0"/>
                </a:solidFill>
                <a:latin typeface="Calibri"/>
                <a:cs typeface="Calibri"/>
              </a:rPr>
              <a:t>11</a:t>
            </a:r>
            <a:r>
              <a:rPr lang="en-US" sz="2000" dirty="0">
                <a:solidFill>
                  <a:srgbClr val="008000"/>
                </a:solidFill>
                <a:latin typeface="Calibri"/>
                <a:cs typeface="Calibri"/>
              </a:rPr>
              <a:t>1</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8	[</a:t>
            </a:r>
            <a:r>
              <a:rPr lang="en-US" sz="2000" dirty="0">
                <a:solidFill>
                  <a:srgbClr val="C00000"/>
                </a:solidFill>
                <a:latin typeface="Calibri"/>
                <a:cs typeface="Calibri"/>
              </a:rPr>
              <a:t>1</a:t>
            </a:r>
            <a:r>
              <a:rPr lang="en-US" sz="2000" u="sng" dirty="0">
                <a:solidFill>
                  <a:srgbClr val="0070C0"/>
                </a:solidFill>
                <a:latin typeface="Calibri"/>
                <a:cs typeface="Calibri"/>
              </a:rPr>
              <a:t>00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0	[</a:t>
            </a:r>
            <a:r>
              <a:rPr lang="en-US" sz="2000" dirty="0">
                <a:solidFill>
                  <a:srgbClr val="C00000"/>
                </a:solidFill>
                <a:latin typeface="Calibri"/>
                <a:cs typeface="Calibri"/>
              </a:rPr>
              <a:t>0</a:t>
            </a:r>
            <a:r>
              <a:rPr lang="en-US" sz="2000" u="sng" dirty="0">
                <a:solidFill>
                  <a:srgbClr val="0070C0"/>
                </a:solidFill>
                <a:latin typeface="Calibri"/>
                <a:cs typeface="Calibri"/>
              </a:rPr>
              <a:t>00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a:t>
            </a:r>
          </a:p>
        </p:txBody>
      </p:sp>
      <p:sp>
        <p:nvSpPr>
          <p:cNvPr id="15" name="Rectangle 5">
            <a:extLst>
              <a:ext uri="{FF2B5EF4-FFF2-40B4-BE49-F238E27FC236}">
                <a16:creationId xmlns:a16="http://schemas.microsoft.com/office/drawing/2014/main" id="{76EDAE34-2688-CBFF-8335-C7C592152959}"/>
              </a:ext>
            </a:extLst>
          </p:cNvPr>
          <p:cNvSpPr>
            <a:spLocks noChangeArrowheads="1"/>
          </p:cNvSpPr>
          <p:nvPr/>
        </p:nvSpPr>
        <p:spPr bwMode="auto">
          <a:xfrm>
            <a:off x="465138" y="1633736"/>
            <a:ext cx="703262"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err="1">
                <a:solidFill>
                  <a:srgbClr val="C00000"/>
                </a:solidFill>
                <a:latin typeface="Calibri"/>
                <a:cs typeface="Calibri"/>
              </a:rPr>
              <a:t>x</a:t>
            </a:r>
            <a:endParaRPr lang="en-US" sz="2000" dirty="0">
              <a:solidFill>
                <a:srgbClr val="C00000"/>
              </a:solidFill>
              <a:latin typeface="Calibri"/>
              <a:cs typeface="Calibri"/>
            </a:endParaRPr>
          </a:p>
        </p:txBody>
      </p:sp>
      <p:sp>
        <p:nvSpPr>
          <p:cNvPr id="16" name="Rectangle 6">
            <a:extLst>
              <a:ext uri="{FF2B5EF4-FFF2-40B4-BE49-F238E27FC236}">
                <a16:creationId xmlns:a16="http://schemas.microsoft.com/office/drawing/2014/main" id="{E3B09D6D-5665-AB99-48B9-389ECFA5B757}"/>
              </a:ext>
            </a:extLst>
          </p:cNvPr>
          <p:cNvSpPr>
            <a:spLocks noChangeArrowheads="1"/>
          </p:cNvSpPr>
          <p:nvPr/>
        </p:nvSpPr>
        <p:spPr bwMode="auto">
          <a:xfrm>
            <a:off x="584200" y="1295400"/>
            <a:ext cx="528990"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err="1">
                <a:latin typeface="Calibri"/>
                <a:cs typeface="Calibri"/>
              </a:rPr>
              <a:t>t</a:t>
            </a:r>
            <a:r>
              <a:rPr lang="en-US" sz="2000" b="0" dirty="0">
                <a:latin typeface="Calibri"/>
                <a:cs typeface="Calibri"/>
              </a:rPr>
              <a:t>=1</a:t>
            </a:r>
          </a:p>
        </p:txBody>
      </p:sp>
      <p:sp>
        <p:nvSpPr>
          <p:cNvPr id="17" name="Rectangle 7">
            <a:extLst>
              <a:ext uri="{FF2B5EF4-FFF2-40B4-BE49-F238E27FC236}">
                <a16:creationId xmlns:a16="http://schemas.microsoft.com/office/drawing/2014/main" id="{D6D02590-9292-4A41-0291-C036FD180A88}"/>
              </a:ext>
            </a:extLst>
          </p:cNvPr>
          <p:cNvSpPr>
            <a:spLocks noChangeArrowheads="1"/>
          </p:cNvSpPr>
          <p:nvPr/>
        </p:nvSpPr>
        <p:spPr bwMode="auto">
          <a:xfrm>
            <a:off x="1212850" y="1295400"/>
            <a:ext cx="540787"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err="1">
                <a:latin typeface="Calibri"/>
                <a:cs typeface="Calibri"/>
              </a:rPr>
              <a:t>s</a:t>
            </a:r>
            <a:r>
              <a:rPr lang="en-US" sz="2000" b="0" dirty="0">
                <a:latin typeface="Calibri"/>
                <a:cs typeface="Calibri"/>
              </a:rPr>
              <a:t>=2</a:t>
            </a:r>
          </a:p>
        </p:txBody>
      </p:sp>
      <p:sp>
        <p:nvSpPr>
          <p:cNvPr id="18" name="Rectangle 8">
            <a:extLst>
              <a:ext uri="{FF2B5EF4-FFF2-40B4-BE49-F238E27FC236}">
                <a16:creationId xmlns:a16="http://schemas.microsoft.com/office/drawing/2014/main" id="{3655C25A-B051-6AFA-9F08-F43CD4B78298}"/>
              </a:ext>
            </a:extLst>
          </p:cNvPr>
          <p:cNvSpPr>
            <a:spLocks noChangeArrowheads="1"/>
          </p:cNvSpPr>
          <p:nvPr/>
        </p:nvSpPr>
        <p:spPr bwMode="auto">
          <a:xfrm>
            <a:off x="1952625" y="1295400"/>
            <a:ext cx="575227"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b=1</a:t>
            </a:r>
          </a:p>
        </p:txBody>
      </p:sp>
      <p:sp>
        <p:nvSpPr>
          <p:cNvPr id="19" name="Rectangle 9">
            <a:extLst>
              <a:ext uri="{FF2B5EF4-FFF2-40B4-BE49-F238E27FC236}">
                <a16:creationId xmlns:a16="http://schemas.microsoft.com/office/drawing/2014/main" id="{5A56A747-9AD0-B572-D550-A9413DA312F0}"/>
              </a:ext>
            </a:extLst>
          </p:cNvPr>
          <p:cNvSpPr>
            <a:spLocks noChangeArrowheads="1"/>
          </p:cNvSpPr>
          <p:nvPr/>
        </p:nvSpPr>
        <p:spPr bwMode="auto">
          <a:xfrm>
            <a:off x="1182688" y="1633736"/>
            <a:ext cx="703262"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a:solidFill>
                  <a:srgbClr val="0070C0"/>
                </a:solidFill>
                <a:latin typeface="Calibri"/>
                <a:cs typeface="Calibri"/>
              </a:rPr>
              <a:t>xx</a:t>
            </a:r>
          </a:p>
        </p:txBody>
      </p:sp>
      <p:sp>
        <p:nvSpPr>
          <p:cNvPr id="20" name="Rectangle 10">
            <a:extLst>
              <a:ext uri="{FF2B5EF4-FFF2-40B4-BE49-F238E27FC236}">
                <a16:creationId xmlns:a16="http://schemas.microsoft.com/office/drawing/2014/main" id="{1F027120-071C-98F1-C76F-6DBB00726B47}"/>
              </a:ext>
            </a:extLst>
          </p:cNvPr>
          <p:cNvSpPr>
            <a:spLocks noChangeArrowheads="1"/>
          </p:cNvSpPr>
          <p:nvPr/>
        </p:nvSpPr>
        <p:spPr bwMode="auto">
          <a:xfrm>
            <a:off x="1898650" y="1633736"/>
            <a:ext cx="703263"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a:solidFill>
                  <a:srgbClr val="008000"/>
                </a:solidFill>
                <a:latin typeface="Calibri"/>
                <a:cs typeface="Calibri"/>
              </a:rPr>
              <a:t>x</a:t>
            </a:r>
          </a:p>
        </p:txBody>
      </p:sp>
      <p:grpSp>
        <p:nvGrpSpPr>
          <p:cNvPr id="21" name="Group 175">
            <a:extLst>
              <a:ext uri="{FF2B5EF4-FFF2-40B4-BE49-F238E27FC236}">
                <a16:creationId xmlns:a16="http://schemas.microsoft.com/office/drawing/2014/main" id="{75A83BBF-807E-AB91-61AE-0DC620BAD58E}"/>
              </a:ext>
            </a:extLst>
          </p:cNvPr>
          <p:cNvGrpSpPr>
            <a:grpSpLocks/>
          </p:cNvGrpSpPr>
          <p:nvPr/>
        </p:nvGrpSpPr>
        <p:grpSpPr bwMode="auto">
          <a:xfrm>
            <a:off x="3352800" y="5137150"/>
            <a:ext cx="2662237" cy="306388"/>
            <a:chOff x="2027" y="3244"/>
            <a:chExt cx="1677" cy="193"/>
          </a:xfrm>
          <a:solidFill>
            <a:srgbClr val="DEDFF5"/>
          </a:solidFill>
        </p:grpSpPr>
        <p:sp>
          <p:nvSpPr>
            <p:cNvPr id="22" name="Rectangle 12">
              <a:extLst>
                <a:ext uri="{FF2B5EF4-FFF2-40B4-BE49-F238E27FC236}">
                  <a16:creationId xmlns:a16="http://schemas.microsoft.com/office/drawing/2014/main" id="{32F61252-DE43-6504-DCE5-DC2662D3111F}"/>
                </a:ext>
              </a:extLst>
            </p:cNvPr>
            <p:cNvSpPr>
              <a:spLocks noChangeArrowheads="1"/>
            </p:cNvSpPr>
            <p:nvPr/>
          </p:nvSpPr>
          <p:spPr bwMode="auto">
            <a:xfrm>
              <a:off x="2027" y="3244"/>
              <a:ext cx="35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a:latin typeface="Calibri"/>
                  <a:cs typeface="Calibri"/>
                </a:rPr>
                <a:t>0</a:t>
              </a:r>
            </a:p>
          </p:txBody>
        </p:sp>
        <p:sp>
          <p:nvSpPr>
            <p:cNvPr id="23" name="Rectangle 13">
              <a:extLst>
                <a:ext uri="{FF2B5EF4-FFF2-40B4-BE49-F238E27FC236}">
                  <a16:creationId xmlns:a16="http://schemas.microsoft.com/office/drawing/2014/main" id="{DF754219-3C53-B606-8ABE-AEC19F4955E1}"/>
                </a:ext>
              </a:extLst>
            </p:cNvPr>
            <p:cNvSpPr>
              <a:spLocks noChangeArrowheads="1"/>
            </p:cNvSpPr>
            <p:nvPr/>
          </p:nvSpPr>
          <p:spPr bwMode="auto">
            <a:xfrm>
              <a:off x="2389" y="3244"/>
              <a:ext cx="41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endParaRPr lang="en-US" sz="2000" b="0" dirty="0">
                <a:latin typeface="Calibri"/>
                <a:cs typeface="Calibri"/>
              </a:endParaRPr>
            </a:p>
          </p:txBody>
        </p:sp>
        <p:sp>
          <p:nvSpPr>
            <p:cNvPr id="24" name="Rectangle 14">
              <a:extLst>
                <a:ext uri="{FF2B5EF4-FFF2-40B4-BE49-F238E27FC236}">
                  <a16:creationId xmlns:a16="http://schemas.microsoft.com/office/drawing/2014/main" id="{8DE98E0A-21FC-BFDC-5BA6-3156B569BCF4}"/>
                </a:ext>
              </a:extLst>
            </p:cNvPr>
            <p:cNvSpPr>
              <a:spLocks noChangeArrowheads="1"/>
            </p:cNvSpPr>
            <p:nvPr/>
          </p:nvSpPr>
          <p:spPr bwMode="auto">
            <a:xfrm>
              <a:off x="2810" y="3244"/>
              <a:ext cx="894"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endParaRPr lang="en-US" sz="2000" b="0" dirty="0">
                <a:latin typeface="Calibri"/>
                <a:cs typeface="Calibri"/>
              </a:endParaRPr>
            </a:p>
          </p:txBody>
        </p:sp>
      </p:grpSp>
      <p:sp>
        <p:nvSpPr>
          <p:cNvPr id="25" name="Rectangle 15">
            <a:extLst>
              <a:ext uri="{FF2B5EF4-FFF2-40B4-BE49-F238E27FC236}">
                <a16:creationId xmlns:a16="http://schemas.microsoft.com/office/drawing/2014/main" id="{F441A43A-8F0B-3050-666A-44A2AA5B9E8A}"/>
              </a:ext>
            </a:extLst>
          </p:cNvPr>
          <p:cNvSpPr>
            <a:spLocks noChangeArrowheads="1"/>
          </p:cNvSpPr>
          <p:nvPr/>
        </p:nvSpPr>
        <p:spPr bwMode="auto">
          <a:xfrm>
            <a:off x="3502025" y="4724400"/>
            <a:ext cx="310982"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v</a:t>
            </a:r>
          </a:p>
        </p:txBody>
      </p:sp>
      <p:sp>
        <p:nvSpPr>
          <p:cNvPr id="26" name="Rectangle 16">
            <a:extLst>
              <a:ext uri="{FF2B5EF4-FFF2-40B4-BE49-F238E27FC236}">
                <a16:creationId xmlns:a16="http://schemas.microsoft.com/office/drawing/2014/main" id="{A64B6458-3411-4352-1A49-68C58398AC5B}"/>
              </a:ext>
            </a:extLst>
          </p:cNvPr>
          <p:cNvSpPr>
            <a:spLocks noChangeArrowheads="1"/>
          </p:cNvSpPr>
          <p:nvPr/>
        </p:nvSpPr>
        <p:spPr bwMode="auto">
          <a:xfrm>
            <a:off x="3979862" y="4724400"/>
            <a:ext cx="531269"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solidFill>
                  <a:srgbClr val="C00000"/>
                </a:solidFill>
                <a:latin typeface="Calibri"/>
                <a:cs typeface="Calibri"/>
              </a:rPr>
              <a:t>Tag</a:t>
            </a:r>
          </a:p>
        </p:txBody>
      </p:sp>
      <p:sp>
        <p:nvSpPr>
          <p:cNvPr id="27" name="Rectangle 17">
            <a:extLst>
              <a:ext uri="{FF2B5EF4-FFF2-40B4-BE49-F238E27FC236}">
                <a16:creationId xmlns:a16="http://schemas.microsoft.com/office/drawing/2014/main" id="{2BBD1B4D-6A74-F5D6-65F6-8EF1777E0CA3}"/>
              </a:ext>
            </a:extLst>
          </p:cNvPr>
          <p:cNvSpPr>
            <a:spLocks noChangeArrowheads="1"/>
          </p:cNvSpPr>
          <p:nvPr/>
        </p:nvSpPr>
        <p:spPr bwMode="auto">
          <a:xfrm>
            <a:off x="4937125" y="4724400"/>
            <a:ext cx="741413"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Block</a:t>
            </a:r>
          </a:p>
        </p:txBody>
      </p:sp>
      <p:sp>
        <p:nvSpPr>
          <p:cNvPr id="28" name="Rectangle 18">
            <a:extLst>
              <a:ext uri="{FF2B5EF4-FFF2-40B4-BE49-F238E27FC236}">
                <a16:creationId xmlns:a16="http://schemas.microsoft.com/office/drawing/2014/main" id="{C29666FD-BB8A-F4EB-F73A-CB6145D4D4AC}"/>
              </a:ext>
            </a:extLst>
          </p:cNvPr>
          <p:cNvSpPr>
            <a:spLocks noChangeArrowheads="1"/>
          </p:cNvSpPr>
          <p:nvPr/>
        </p:nvSpPr>
        <p:spPr bwMode="auto">
          <a:xfrm>
            <a:off x="3352800" y="5446713"/>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r>
              <a:rPr lang="en-US" sz="2000" b="0" dirty="0">
                <a:latin typeface="Calibri"/>
                <a:cs typeface="Calibri"/>
              </a:rPr>
              <a:t>0</a:t>
            </a:r>
          </a:p>
        </p:txBody>
      </p:sp>
      <p:sp>
        <p:nvSpPr>
          <p:cNvPr id="29" name="Rectangle 19">
            <a:extLst>
              <a:ext uri="{FF2B5EF4-FFF2-40B4-BE49-F238E27FC236}">
                <a16:creationId xmlns:a16="http://schemas.microsoft.com/office/drawing/2014/main" id="{4464C67B-E5A7-AC72-407F-F149BF1DB7C0}"/>
              </a:ext>
            </a:extLst>
          </p:cNvPr>
          <p:cNvSpPr>
            <a:spLocks noChangeArrowheads="1"/>
          </p:cNvSpPr>
          <p:nvPr/>
        </p:nvSpPr>
        <p:spPr bwMode="auto">
          <a:xfrm>
            <a:off x="3927475" y="5446713"/>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30" name="Rectangle 20">
            <a:extLst>
              <a:ext uri="{FF2B5EF4-FFF2-40B4-BE49-F238E27FC236}">
                <a16:creationId xmlns:a16="http://schemas.microsoft.com/office/drawing/2014/main" id="{C938B477-B4B6-85C4-B950-1ED14E4F1E21}"/>
              </a:ext>
            </a:extLst>
          </p:cNvPr>
          <p:cNvSpPr>
            <a:spLocks noChangeArrowheads="1"/>
          </p:cNvSpPr>
          <p:nvPr/>
        </p:nvSpPr>
        <p:spPr bwMode="auto">
          <a:xfrm>
            <a:off x="4595812" y="5446713"/>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31" name="Rectangle 21">
            <a:extLst>
              <a:ext uri="{FF2B5EF4-FFF2-40B4-BE49-F238E27FC236}">
                <a16:creationId xmlns:a16="http://schemas.microsoft.com/office/drawing/2014/main" id="{60A2328D-AEFB-A108-370D-75B39D6D4C52}"/>
              </a:ext>
            </a:extLst>
          </p:cNvPr>
          <p:cNvSpPr>
            <a:spLocks noChangeArrowheads="1"/>
          </p:cNvSpPr>
          <p:nvPr/>
        </p:nvSpPr>
        <p:spPr bwMode="auto">
          <a:xfrm>
            <a:off x="3352800" y="5770563"/>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r>
              <a:rPr lang="en-US" sz="2000" b="0" dirty="0">
                <a:latin typeface="Calibri"/>
                <a:cs typeface="Calibri"/>
              </a:rPr>
              <a:t>0</a:t>
            </a:r>
          </a:p>
        </p:txBody>
      </p:sp>
      <p:sp>
        <p:nvSpPr>
          <p:cNvPr id="32" name="Rectangle 22">
            <a:extLst>
              <a:ext uri="{FF2B5EF4-FFF2-40B4-BE49-F238E27FC236}">
                <a16:creationId xmlns:a16="http://schemas.microsoft.com/office/drawing/2014/main" id="{FDAEC17C-D194-5F71-7D2B-003CE6F33C29}"/>
              </a:ext>
            </a:extLst>
          </p:cNvPr>
          <p:cNvSpPr>
            <a:spLocks noChangeArrowheads="1"/>
          </p:cNvSpPr>
          <p:nvPr/>
        </p:nvSpPr>
        <p:spPr bwMode="auto">
          <a:xfrm>
            <a:off x="3927475" y="5770563"/>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33" name="Rectangle 23">
            <a:extLst>
              <a:ext uri="{FF2B5EF4-FFF2-40B4-BE49-F238E27FC236}">
                <a16:creationId xmlns:a16="http://schemas.microsoft.com/office/drawing/2014/main" id="{7BBDB414-AEA8-0501-0F12-43CE716311E2}"/>
              </a:ext>
            </a:extLst>
          </p:cNvPr>
          <p:cNvSpPr>
            <a:spLocks noChangeArrowheads="1"/>
          </p:cNvSpPr>
          <p:nvPr/>
        </p:nvSpPr>
        <p:spPr bwMode="auto">
          <a:xfrm>
            <a:off x="4595812" y="5770563"/>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34" name="Rectangle 24">
            <a:extLst>
              <a:ext uri="{FF2B5EF4-FFF2-40B4-BE49-F238E27FC236}">
                <a16:creationId xmlns:a16="http://schemas.microsoft.com/office/drawing/2014/main" id="{6BD491FB-651B-4191-0AF7-E4DD9A1EDB33}"/>
              </a:ext>
            </a:extLst>
          </p:cNvPr>
          <p:cNvSpPr>
            <a:spLocks noChangeArrowheads="1"/>
          </p:cNvSpPr>
          <p:nvPr/>
        </p:nvSpPr>
        <p:spPr bwMode="auto">
          <a:xfrm>
            <a:off x="3352800" y="6094413"/>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r>
              <a:rPr lang="en-US" sz="2000" b="0" dirty="0">
                <a:latin typeface="Calibri"/>
                <a:cs typeface="Calibri"/>
              </a:rPr>
              <a:t>0</a:t>
            </a:r>
          </a:p>
        </p:txBody>
      </p:sp>
      <p:sp>
        <p:nvSpPr>
          <p:cNvPr id="35" name="Rectangle 25">
            <a:extLst>
              <a:ext uri="{FF2B5EF4-FFF2-40B4-BE49-F238E27FC236}">
                <a16:creationId xmlns:a16="http://schemas.microsoft.com/office/drawing/2014/main" id="{83942D59-7864-2D21-7F98-68AA26609CC8}"/>
              </a:ext>
            </a:extLst>
          </p:cNvPr>
          <p:cNvSpPr>
            <a:spLocks noChangeArrowheads="1"/>
          </p:cNvSpPr>
          <p:nvPr/>
        </p:nvSpPr>
        <p:spPr bwMode="auto">
          <a:xfrm>
            <a:off x="3927475" y="6094413"/>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36" name="Rectangle 26">
            <a:extLst>
              <a:ext uri="{FF2B5EF4-FFF2-40B4-BE49-F238E27FC236}">
                <a16:creationId xmlns:a16="http://schemas.microsoft.com/office/drawing/2014/main" id="{EAB19EDF-0512-239D-B289-36525678A76D}"/>
              </a:ext>
            </a:extLst>
          </p:cNvPr>
          <p:cNvSpPr>
            <a:spLocks noChangeArrowheads="1"/>
          </p:cNvSpPr>
          <p:nvPr/>
        </p:nvSpPr>
        <p:spPr bwMode="auto">
          <a:xfrm>
            <a:off x="4595812" y="6094413"/>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57" name="TextBox 49">
            <a:extLst>
              <a:ext uri="{FF2B5EF4-FFF2-40B4-BE49-F238E27FC236}">
                <a16:creationId xmlns:a16="http://schemas.microsoft.com/office/drawing/2014/main" id="{C3ABCCBC-BE8B-3FF4-DB62-5B6110DCBA78}"/>
              </a:ext>
            </a:extLst>
          </p:cNvPr>
          <p:cNvSpPr txBox="1"/>
          <p:nvPr/>
        </p:nvSpPr>
        <p:spPr>
          <a:xfrm>
            <a:off x="2667000" y="5117068"/>
            <a:ext cx="659155" cy="369332"/>
          </a:xfrm>
          <a:prstGeom prst="rect">
            <a:avLst/>
          </a:prstGeom>
          <a:noFill/>
        </p:spPr>
        <p:txBody>
          <a:bodyPr wrap="none" rtlCol="0">
            <a:spAutoFit/>
          </a:bodyPr>
          <a:lstStyle/>
          <a:p>
            <a:r>
              <a:rPr lang="en-US" sz="1800" dirty="0">
                <a:solidFill>
                  <a:srgbClr val="0070C0"/>
                </a:solidFill>
                <a:latin typeface="Calibri" pitchFamily="34" charset="0"/>
              </a:rPr>
              <a:t>Set 0</a:t>
            </a:r>
          </a:p>
        </p:txBody>
      </p:sp>
      <p:sp>
        <p:nvSpPr>
          <p:cNvPr id="58" name="TextBox 50">
            <a:extLst>
              <a:ext uri="{FF2B5EF4-FFF2-40B4-BE49-F238E27FC236}">
                <a16:creationId xmlns:a16="http://schemas.microsoft.com/office/drawing/2014/main" id="{D7CE9F3D-FD07-AB23-A104-6FE1D296B0B3}"/>
              </a:ext>
            </a:extLst>
          </p:cNvPr>
          <p:cNvSpPr txBox="1"/>
          <p:nvPr/>
        </p:nvSpPr>
        <p:spPr>
          <a:xfrm>
            <a:off x="2667000" y="5422397"/>
            <a:ext cx="659155" cy="369332"/>
          </a:xfrm>
          <a:prstGeom prst="rect">
            <a:avLst/>
          </a:prstGeom>
          <a:noFill/>
        </p:spPr>
        <p:txBody>
          <a:bodyPr wrap="none" rtlCol="0">
            <a:spAutoFit/>
          </a:bodyPr>
          <a:lstStyle/>
          <a:p>
            <a:r>
              <a:rPr lang="en-US" sz="1800" dirty="0">
                <a:solidFill>
                  <a:srgbClr val="0070C0"/>
                </a:solidFill>
                <a:latin typeface="Calibri" pitchFamily="34" charset="0"/>
              </a:rPr>
              <a:t>Set 1</a:t>
            </a:r>
          </a:p>
        </p:txBody>
      </p:sp>
      <p:sp>
        <p:nvSpPr>
          <p:cNvPr id="59" name="TextBox 51">
            <a:extLst>
              <a:ext uri="{FF2B5EF4-FFF2-40B4-BE49-F238E27FC236}">
                <a16:creationId xmlns:a16="http://schemas.microsoft.com/office/drawing/2014/main" id="{CBCABD7B-A90C-56B0-39A8-44E36298ED31}"/>
              </a:ext>
            </a:extLst>
          </p:cNvPr>
          <p:cNvSpPr txBox="1"/>
          <p:nvPr/>
        </p:nvSpPr>
        <p:spPr>
          <a:xfrm>
            <a:off x="2667000" y="5727726"/>
            <a:ext cx="659155" cy="369332"/>
          </a:xfrm>
          <a:prstGeom prst="rect">
            <a:avLst/>
          </a:prstGeom>
          <a:noFill/>
        </p:spPr>
        <p:txBody>
          <a:bodyPr wrap="none" rtlCol="0">
            <a:spAutoFit/>
          </a:bodyPr>
          <a:lstStyle/>
          <a:p>
            <a:r>
              <a:rPr lang="en-US" sz="1800" dirty="0">
                <a:solidFill>
                  <a:srgbClr val="0070C0"/>
                </a:solidFill>
                <a:latin typeface="Calibri" pitchFamily="34" charset="0"/>
              </a:rPr>
              <a:t>Set 2</a:t>
            </a:r>
          </a:p>
        </p:txBody>
      </p:sp>
      <p:sp>
        <p:nvSpPr>
          <p:cNvPr id="60" name="TextBox 52">
            <a:extLst>
              <a:ext uri="{FF2B5EF4-FFF2-40B4-BE49-F238E27FC236}">
                <a16:creationId xmlns:a16="http://schemas.microsoft.com/office/drawing/2014/main" id="{C15A3660-DBB4-3946-4814-5FBC9C622D67}"/>
              </a:ext>
            </a:extLst>
          </p:cNvPr>
          <p:cNvSpPr txBox="1"/>
          <p:nvPr/>
        </p:nvSpPr>
        <p:spPr>
          <a:xfrm>
            <a:off x="2667000" y="6033055"/>
            <a:ext cx="659155" cy="369332"/>
          </a:xfrm>
          <a:prstGeom prst="rect">
            <a:avLst/>
          </a:prstGeom>
          <a:noFill/>
        </p:spPr>
        <p:txBody>
          <a:bodyPr wrap="none" rtlCol="0">
            <a:spAutoFit/>
          </a:bodyPr>
          <a:lstStyle/>
          <a:p>
            <a:r>
              <a:rPr lang="en-US" sz="1800" dirty="0">
                <a:solidFill>
                  <a:srgbClr val="0070C0"/>
                </a:solidFill>
                <a:latin typeface="Calibri" pitchFamily="34" charset="0"/>
              </a:rPr>
              <a:t>Set 3</a:t>
            </a:r>
          </a:p>
        </p:txBody>
      </p:sp>
      <p:grpSp>
        <p:nvGrpSpPr>
          <p:cNvPr id="11" name="组合 10">
            <a:extLst>
              <a:ext uri="{FF2B5EF4-FFF2-40B4-BE49-F238E27FC236}">
                <a16:creationId xmlns:a16="http://schemas.microsoft.com/office/drawing/2014/main" id="{EA23F79C-1C83-1058-B039-718250E72AFE}"/>
              </a:ext>
            </a:extLst>
          </p:cNvPr>
          <p:cNvGrpSpPr/>
          <p:nvPr>
            <p:custDataLst>
              <p:tags r:id="rId4"/>
            </p:custDataLst>
          </p:nvPr>
        </p:nvGrpSpPr>
        <p:grpSpPr>
          <a:xfrm>
            <a:off x="0" y="0"/>
            <a:ext cx="9144000" cy="635000"/>
            <a:chOff x="0" y="0"/>
            <a:chExt cx="9144000" cy="635000"/>
          </a:xfrm>
        </p:grpSpPr>
        <p:sp>
          <p:nvSpPr>
            <p:cNvPr id="7" name="TitleBackground">
              <a:extLst>
                <a:ext uri="{FF2B5EF4-FFF2-40B4-BE49-F238E27FC236}">
                  <a16:creationId xmlns:a16="http://schemas.microsoft.com/office/drawing/2014/main" id="{4B343A76-7E0F-442F-B0DB-7C5CD1A7A20A}"/>
                </a:ext>
              </a:extLst>
            </p:cNvPr>
            <p:cNvSpPr/>
            <p:nvPr>
              <p:custDataLst>
                <p:tags r:id="rId6"/>
              </p:custDataLst>
            </p:nvPr>
          </p:nvSpPr>
          <p:spPr bwMode="auto">
            <a:xfrm>
              <a:off x="0" y="0"/>
              <a:ext cx="9144000" cy="635000"/>
            </a:xfrm>
            <a:prstGeom prst="rect">
              <a:avLst/>
            </a:prstGeom>
            <a:solidFill>
              <a:srgbClr val="F6F7F8"/>
            </a:solidFill>
            <a:ln w="25400" cap="flat" cmpd="sng" algn="ctr">
              <a:noFill/>
              <a:prstDash val="solid"/>
              <a:round/>
              <a:headEnd type="none" w="med" len="med"/>
              <a:tailEnd type="triangle" w="med" len="med"/>
            </a:ln>
            <a:effectLst/>
            <a:extLst>
              <a:ext uri="{91240B29-F687-4F45-9708-019B960494DF}">
                <a14:hiddenLine xmlns:a14="http://schemas.microsoft.com/office/drawing/2010/main" w="25400" cap="flat" cmpd="sng" algn="ctr">
                  <a:solidFill>
                    <a:srgbClr val="CC0000"/>
                  </a:solidFill>
                  <a:prstDash val="solid"/>
                  <a:round/>
                  <a:headEnd type="none" w="med" len="med"/>
                  <a:tailEnd type="triangle" w="med" len="med"/>
                </a14:hiddenLine>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Arial Narrow" pitchFamily="34" charset="0"/>
              </a:endParaRPr>
            </a:p>
          </p:txBody>
        </p:sp>
        <p:sp>
          <p:nvSpPr>
            <p:cNvPr id="8" name="ColorBlock">
              <a:extLst>
                <a:ext uri="{FF2B5EF4-FFF2-40B4-BE49-F238E27FC236}">
                  <a16:creationId xmlns:a16="http://schemas.microsoft.com/office/drawing/2014/main" id="{E713D79E-B7E3-3BDE-8A7E-58E15F58B745}"/>
                </a:ext>
              </a:extLst>
            </p:cNvPr>
            <p:cNvSpPr/>
            <p:nvPr>
              <p:custDataLst>
                <p:tags r:id="rId7"/>
              </p:custDataLst>
            </p:nvPr>
          </p:nvSpPr>
          <p:spPr bwMode="auto">
            <a:xfrm>
              <a:off x="0" y="0"/>
              <a:ext cx="190500" cy="635000"/>
            </a:xfrm>
            <a:prstGeom prst="rect">
              <a:avLst/>
            </a:prstGeom>
            <a:solidFill>
              <a:srgbClr val="639EF4"/>
            </a:solidFill>
            <a:ln w="25400" cap="flat" cmpd="sng" algn="ctr">
              <a:noFill/>
              <a:prstDash val="solid"/>
              <a:round/>
              <a:headEnd type="none" w="med" len="med"/>
              <a:tailEnd type="triangle" w="med" len="med"/>
            </a:ln>
            <a:effectLst/>
            <a:extLst>
              <a:ext uri="{91240B29-F687-4F45-9708-019B960494DF}">
                <a14:hiddenLine xmlns:a14="http://schemas.microsoft.com/office/drawing/2010/main" w="25400" cap="flat" cmpd="sng" algn="ctr">
                  <a:solidFill>
                    <a:srgbClr val="CC0000"/>
                  </a:solidFill>
                  <a:prstDash val="solid"/>
                  <a:round/>
                  <a:headEnd type="none" w="med" len="med"/>
                  <a:tailEnd type="triangle" w="med" len="med"/>
                </a14:hiddenLine>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Arial Narrow" pitchFamily="34" charset="0"/>
              </a:endParaRPr>
            </a:p>
          </p:txBody>
        </p:sp>
        <p:sp>
          <p:nvSpPr>
            <p:cNvPr id="9" name="TypeText">
              <a:extLst>
                <a:ext uri="{FF2B5EF4-FFF2-40B4-BE49-F238E27FC236}">
                  <a16:creationId xmlns:a16="http://schemas.microsoft.com/office/drawing/2014/main" id="{2A94FB9D-EC06-AA9D-3B0E-39F3EDEA6933}"/>
                </a:ext>
              </a:extLst>
            </p:cNvPr>
            <p:cNvSpPr txBox="1"/>
            <p:nvPr>
              <p:custDataLst>
                <p:tags r:id="rId8"/>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填空题</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TipText">
              <a:extLst>
                <a:ext uri="{FF2B5EF4-FFF2-40B4-BE49-F238E27FC236}">
                  <a16:creationId xmlns:a16="http://schemas.microsoft.com/office/drawing/2014/main" id="{56CCF502-CF69-AD8B-1164-A7490A4D484B}"/>
                </a:ext>
              </a:extLst>
            </p:cNvPr>
            <p:cNvSpPr txBox="1"/>
            <p:nvPr>
              <p:custDataLst>
                <p:tags r:id="rId9"/>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5</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endParaRPr lang="zh-CN" altLang="en-US" sz="2000" dirty="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pic>
        <p:nvPicPr>
          <p:cNvPr id="4" name="图片 3">
            <a:extLst>
              <a:ext uri="{FF2B5EF4-FFF2-40B4-BE49-F238E27FC236}">
                <a16:creationId xmlns:a16="http://schemas.microsoft.com/office/drawing/2014/main" id="{E0B2C54D-C858-6149-ACBB-CBBCB4B753B6}"/>
              </a:ext>
            </a:extLst>
          </p:cNvPr>
          <p:cNvPicPr>
            <a:picLocks/>
          </p:cNvPicPr>
          <p:nvPr>
            <p:custDataLst>
              <p:tags r:id="rId5"/>
            </p:custDataLst>
          </p:nvPr>
        </p:nvPicPr>
        <p:blipFill>
          <a:blip r:embed="rId11">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5319615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640" name="Rectangle 136"/>
          <p:cNvSpPr>
            <a:spLocks noGrp="1" noChangeArrowheads="1"/>
          </p:cNvSpPr>
          <p:nvPr>
            <p:ph type="title"/>
          </p:nvPr>
        </p:nvSpPr>
        <p:spPr/>
        <p:txBody>
          <a:bodyPr/>
          <a:lstStyle/>
          <a:p>
            <a:r>
              <a:rPr lang="en-US"/>
              <a:t>Direct-Mapped Cache Simulation</a:t>
            </a:r>
          </a:p>
        </p:txBody>
      </p:sp>
      <p:sp>
        <p:nvSpPr>
          <p:cNvPr id="149507" name="Rectangle 3"/>
          <p:cNvSpPr>
            <a:spLocks noChangeArrowheads="1"/>
          </p:cNvSpPr>
          <p:nvPr/>
        </p:nvSpPr>
        <p:spPr bwMode="auto">
          <a:xfrm>
            <a:off x="3211513" y="1371600"/>
            <a:ext cx="5856287" cy="3167534"/>
          </a:xfrm>
          <a:prstGeom prst="rect">
            <a:avLst/>
          </a:prstGeom>
          <a:noFill/>
          <a:ln w="12700">
            <a:noFill/>
            <a:miter lim="800000"/>
            <a:headEnd/>
            <a:tailEnd/>
          </a:ln>
          <a:effectLst/>
        </p:spPr>
        <p:txBody>
          <a:bodyPr wrap="square" lIns="90487" tIns="44450" rIns="90487" bIns="44450">
            <a:prstTxWarp prst="textNoShape">
              <a:avLst/>
            </a:prstTxWarp>
            <a:spAutoFit/>
          </a:bodyPr>
          <a:lstStyle/>
          <a:p>
            <a:pPr algn="l">
              <a:lnSpc>
                <a:spcPct val="100000"/>
              </a:lnSpc>
            </a:pPr>
            <a:r>
              <a:rPr lang="en-US" sz="2000" b="0" dirty="0">
                <a:latin typeface="Calibri"/>
                <a:cs typeface="Calibri"/>
              </a:rPr>
              <a:t>4-bit addresses (address space size M=16 bytes) </a:t>
            </a:r>
          </a:p>
          <a:p>
            <a:r>
              <a:rPr lang="en-US" sz="2000" b="0" dirty="0">
                <a:latin typeface="Calibri"/>
                <a:cs typeface="Calibri"/>
              </a:rPr>
              <a:t>S=4 sets, E=1 Blocks/set, B=2 bytes/block</a:t>
            </a:r>
          </a:p>
          <a:p>
            <a:pPr algn="l">
              <a:lnSpc>
                <a:spcPct val="100000"/>
              </a:lnSpc>
            </a:pPr>
            <a:endParaRPr lang="en-US" sz="2000" b="0" dirty="0">
              <a:latin typeface="Calibri"/>
              <a:cs typeface="Calibri"/>
            </a:endParaRPr>
          </a:p>
          <a:p>
            <a:pPr algn="l">
              <a:lnSpc>
                <a:spcPct val="100000"/>
              </a:lnSpc>
            </a:pPr>
            <a:endParaRPr lang="en-US" sz="2000" b="0" dirty="0">
              <a:latin typeface="Calibri"/>
              <a:cs typeface="Calibri"/>
            </a:endParaRPr>
          </a:p>
          <a:p>
            <a:pPr algn="l">
              <a:lnSpc>
                <a:spcPct val="100000"/>
              </a:lnSpc>
            </a:pPr>
            <a:r>
              <a:rPr lang="en-US" sz="2000" b="0" dirty="0">
                <a:latin typeface="Calibri"/>
                <a:cs typeface="Calibri"/>
              </a:rPr>
              <a:t>Address trace (reads, one byte per read):</a:t>
            </a:r>
          </a:p>
          <a:p>
            <a:pPr algn="l">
              <a:lnSpc>
                <a:spcPct val="100000"/>
              </a:lnSpc>
            </a:pPr>
            <a:r>
              <a:rPr lang="en-US" sz="2000" b="0" dirty="0">
                <a:latin typeface="Calibri"/>
                <a:cs typeface="Calibri"/>
              </a:rPr>
              <a:t>	</a:t>
            </a:r>
            <a:r>
              <a:rPr lang="en-US" sz="2000" dirty="0">
                <a:latin typeface="Calibri"/>
                <a:cs typeface="Calibri"/>
              </a:rPr>
              <a:t>0	[</a:t>
            </a:r>
            <a:r>
              <a:rPr lang="en-US" sz="2000" dirty="0">
                <a:solidFill>
                  <a:srgbClr val="C00000"/>
                </a:solidFill>
                <a:latin typeface="Calibri"/>
                <a:cs typeface="Calibri"/>
              </a:rPr>
              <a:t>0</a:t>
            </a:r>
            <a:r>
              <a:rPr lang="en-US" sz="2000" u="sng" dirty="0">
                <a:solidFill>
                  <a:srgbClr val="0070C0"/>
                </a:solidFill>
                <a:latin typeface="Calibri"/>
                <a:cs typeface="Calibri"/>
              </a:rPr>
              <a:t>00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1	[</a:t>
            </a:r>
            <a:r>
              <a:rPr lang="en-US" sz="2000" dirty="0">
                <a:solidFill>
                  <a:srgbClr val="C00000"/>
                </a:solidFill>
                <a:latin typeface="Calibri"/>
                <a:cs typeface="Calibri"/>
              </a:rPr>
              <a:t>0</a:t>
            </a:r>
            <a:r>
              <a:rPr lang="en-US" sz="2000" u="sng" dirty="0">
                <a:solidFill>
                  <a:srgbClr val="0070C0"/>
                </a:solidFill>
                <a:latin typeface="Calibri"/>
                <a:cs typeface="Calibri"/>
              </a:rPr>
              <a:t>00</a:t>
            </a:r>
            <a:r>
              <a:rPr lang="en-US" sz="2000" dirty="0">
                <a:solidFill>
                  <a:srgbClr val="008000"/>
                </a:solidFill>
                <a:latin typeface="Calibri"/>
                <a:cs typeface="Calibri"/>
              </a:rPr>
              <a:t>1</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7	[</a:t>
            </a:r>
            <a:r>
              <a:rPr lang="en-US" sz="2000" dirty="0">
                <a:solidFill>
                  <a:srgbClr val="C00000"/>
                </a:solidFill>
                <a:latin typeface="Calibri"/>
                <a:cs typeface="Calibri"/>
              </a:rPr>
              <a:t>0</a:t>
            </a:r>
            <a:r>
              <a:rPr lang="en-US" sz="2000" u="sng" dirty="0">
                <a:solidFill>
                  <a:srgbClr val="0070C0"/>
                </a:solidFill>
                <a:latin typeface="Calibri"/>
                <a:cs typeface="Calibri"/>
              </a:rPr>
              <a:t>11</a:t>
            </a:r>
            <a:r>
              <a:rPr lang="en-US" sz="2000" dirty="0">
                <a:solidFill>
                  <a:srgbClr val="008000"/>
                </a:solidFill>
                <a:latin typeface="Calibri"/>
                <a:cs typeface="Calibri"/>
              </a:rPr>
              <a:t>1</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8	[</a:t>
            </a:r>
            <a:r>
              <a:rPr lang="en-US" sz="2000" dirty="0">
                <a:solidFill>
                  <a:srgbClr val="C00000"/>
                </a:solidFill>
                <a:latin typeface="Calibri"/>
                <a:cs typeface="Calibri"/>
              </a:rPr>
              <a:t>1</a:t>
            </a:r>
            <a:r>
              <a:rPr lang="en-US" sz="2000" u="sng" dirty="0">
                <a:solidFill>
                  <a:srgbClr val="0070C0"/>
                </a:solidFill>
                <a:latin typeface="Calibri"/>
                <a:cs typeface="Calibri"/>
              </a:rPr>
              <a:t>00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0	[</a:t>
            </a:r>
            <a:r>
              <a:rPr lang="en-US" sz="2000" dirty="0">
                <a:solidFill>
                  <a:srgbClr val="C00000"/>
                </a:solidFill>
                <a:latin typeface="Calibri"/>
                <a:cs typeface="Calibri"/>
              </a:rPr>
              <a:t>0</a:t>
            </a:r>
            <a:r>
              <a:rPr lang="en-US" sz="2000" u="sng" dirty="0">
                <a:solidFill>
                  <a:srgbClr val="0070C0"/>
                </a:solidFill>
                <a:latin typeface="Calibri"/>
                <a:cs typeface="Calibri"/>
              </a:rPr>
              <a:t>00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a:t>
            </a:r>
          </a:p>
        </p:txBody>
      </p:sp>
      <p:sp>
        <p:nvSpPr>
          <p:cNvPr id="149509" name="Rectangle 5"/>
          <p:cNvSpPr>
            <a:spLocks noChangeArrowheads="1"/>
          </p:cNvSpPr>
          <p:nvPr/>
        </p:nvSpPr>
        <p:spPr bwMode="auto">
          <a:xfrm>
            <a:off x="465138" y="1633736"/>
            <a:ext cx="703262"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err="1">
                <a:solidFill>
                  <a:srgbClr val="C00000"/>
                </a:solidFill>
                <a:latin typeface="Calibri"/>
                <a:cs typeface="Calibri"/>
              </a:rPr>
              <a:t>x</a:t>
            </a:r>
            <a:endParaRPr lang="en-US" sz="2000" dirty="0">
              <a:solidFill>
                <a:srgbClr val="C00000"/>
              </a:solidFill>
              <a:latin typeface="Calibri"/>
              <a:cs typeface="Calibri"/>
            </a:endParaRPr>
          </a:p>
        </p:txBody>
      </p:sp>
      <p:sp>
        <p:nvSpPr>
          <p:cNvPr id="149510" name="Rectangle 6"/>
          <p:cNvSpPr>
            <a:spLocks noChangeArrowheads="1"/>
          </p:cNvSpPr>
          <p:nvPr/>
        </p:nvSpPr>
        <p:spPr bwMode="auto">
          <a:xfrm>
            <a:off x="584200" y="1295400"/>
            <a:ext cx="528990"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err="1">
                <a:latin typeface="Calibri"/>
                <a:cs typeface="Calibri"/>
              </a:rPr>
              <a:t>t</a:t>
            </a:r>
            <a:r>
              <a:rPr lang="en-US" sz="2000" b="0" dirty="0">
                <a:latin typeface="Calibri"/>
                <a:cs typeface="Calibri"/>
              </a:rPr>
              <a:t>=1</a:t>
            </a:r>
          </a:p>
        </p:txBody>
      </p:sp>
      <p:sp>
        <p:nvSpPr>
          <p:cNvPr id="149511" name="Rectangle 7"/>
          <p:cNvSpPr>
            <a:spLocks noChangeArrowheads="1"/>
          </p:cNvSpPr>
          <p:nvPr/>
        </p:nvSpPr>
        <p:spPr bwMode="auto">
          <a:xfrm>
            <a:off x="1212850" y="1295400"/>
            <a:ext cx="540787"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err="1">
                <a:latin typeface="Calibri"/>
                <a:cs typeface="Calibri"/>
              </a:rPr>
              <a:t>s</a:t>
            </a:r>
            <a:r>
              <a:rPr lang="en-US" sz="2000" b="0" dirty="0">
                <a:latin typeface="Calibri"/>
                <a:cs typeface="Calibri"/>
              </a:rPr>
              <a:t>=2</a:t>
            </a:r>
          </a:p>
        </p:txBody>
      </p:sp>
      <p:sp>
        <p:nvSpPr>
          <p:cNvPr id="149512" name="Rectangle 8"/>
          <p:cNvSpPr>
            <a:spLocks noChangeArrowheads="1"/>
          </p:cNvSpPr>
          <p:nvPr/>
        </p:nvSpPr>
        <p:spPr bwMode="auto">
          <a:xfrm>
            <a:off x="1952625" y="1295400"/>
            <a:ext cx="575227"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b=1</a:t>
            </a:r>
          </a:p>
        </p:txBody>
      </p:sp>
      <p:sp>
        <p:nvSpPr>
          <p:cNvPr id="149513" name="Rectangle 9"/>
          <p:cNvSpPr>
            <a:spLocks noChangeArrowheads="1"/>
          </p:cNvSpPr>
          <p:nvPr/>
        </p:nvSpPr>
        <p:spPr bwMode="auto">
          <a:xfrm>
            <a:off x="1182688" y="1633736"/>
            <a:ext cx="703262"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a:solidFill>
                  <a:srgbClr val="0070C0"/>
                </a:solidFill>
                <a:latin typeface="Calibri"/>
                <a:cs typeface="Calibri"/>
              </a:rPr>
              <a:t>xx</a:t>
            </a:r>
          </a:p>
        </p:txBody>
      </p:sp>
      <p:sp>
        <p:nvSpPr>
          <p:cNvPr id="149514" name="Rectangle 10"/>
          <p:cNvSpPr>
            <a:spLocks noChangeArrowheads="1"/>
          </p:cNvSpPr>
          <p:nvPr/>
        </p:nvSpPr>
        <p:spPr bwMode="auto">
          <a:xfrm>
            <a:off x="1898650" y="1633736"/>
            <a:ext cx="703263"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a:solidFill>
                  <a:srgbClr val="008000"/>
                </a:solidFill>
                <a:latin typeface="Calibri"/>
                <a:cs typeface="Calibri"/>
              </a:rPr>
              <a:t>x</a:t>
            </a:r>
          </a:p>
        </p:txBody>
      </p:sp>
      <p:grpSp>
        <p:nvGrpSpPr>
          <p:cNvPr id="2" name="Group 175"/>
          <p:cNvGrpSpPr>
            <a:grpSpLocks/>
          </p:cNvGrpSpPr>
          <p:nvPr/>
        </p:nvGrpSpPr>
        <p:grpSpPr bwMode="auto">
          <a:xfrm>
            <a:off x="3352800" y="5137150"/>
            <a:ext cx="2662237" cy="306388"/>
            <a:chOff x="2027" y="3244"/>
            <a:chExt cx="1677" cy="193"/>
          </a:xfrm>
          <a:solidFill>
            <a:srgbClr val="DEDFF5"/>
          </a:solidFill>
        </p:grpSpPr>
        <p:sp>
          <p:nvSpPr>
            <p:cNvPr id="149516" name="Rectangle 12"/>
            <p:cNvSpPr>
              <a:spLocks noChangeArrowheads="1"/>
            </p:cNvSpPr>
            <p:nvPr/>
          </p:nvSpPr>
          <p:spPr bwMode="auto">
            <a:xfrm>
              <a:off x="2027" y="3244"/>
              <a:ext cx="35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a:latin typeface="Calibri"/>
                  <a:cs typeface="Calibri"/>
                </a:rPr>
                <a:t>0</a:t>
              </a:r>
            </a:p>
          </p:txBody>
        </p:sp>
        <p:sp>
          <p:nvSpPr>
            <p:cNvPr id="149517" name="Rectangle 13"/>
            <p:cNvSpPr>
              <a:spLocks noChangeArrowheads="1"/>
            </p:cNvSpPr>
            <p:nvPr/>
          </p:nvSpPr>
          <p:spPr bwMode="auto">
            <a:xfrm>
              <a:off x="2389" y="3244"/>
              <a:ext cx="41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endParaRPr lang="en-US" sz="2000" b="0" dirty="0">
                <a:latin typeface="Calibri"/>
                <a:cs typeface="Calibri"/>
              </a:endParaRPr>
            </a:p>
          </p:txBody>
        </p:sp>
        <p:sp>
          <p:nvSpPr>
            <p:cNvPr id="149518" name="Rectangle 14"/>
            <p:cNvSpPr>
              <a:spLocks noChangeArrowheads="1"/>
            </p:cNvSpPr>
            <p:nvPr/>
          </p:nvSpPr>
          <p:spPr bwMode="auto">
            <a:xfrm>
              <a:off x="2810" y="3244"/>
              <a:ext cx="894"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endParaRPr lang="en-US" sz="2000" b="0" dirty="0">
                <a:latin typeface="Calibri"/>
                <a:cs typeface="Calibri"/>
              </a:endParaRPr>
            </a:p>
          </p:txBody>
        </p:sp>
      </p:grpSp>
      <p:sp>
        <p:nvSpPr>
          <p:cNvPr id="149519" name="Rectangle 15"/>
          <p:cNvSpPr>
            <a:spLocks noChangeArrowheads="1"/>
          </p:cNvSpPr>
          <p:nvPr/>
        </p:nvSpPr>
        <p:spPr bwMode="auto">
          <a:xfrm>
            <a:off x="3502025" y="4724400"/>
            <a:ext cx="310982"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v</a:t>
            </a:r>
          </a:p>
        </p:txBody>
      </p:sp>
      <p:sp>
        <p:nvSpPr>
          <p:cNvPr id="149520" name="Rectangle 16"/>
          <p:cNvSpPr>
            <a:spLocks noChangeArrowheads="1"/>
          </p:cNvSpPr>
          <p:nvPr/>
        </p:nvSpPr>
        <p:spPr bwMode="auto">
          <a:xfrm>
            <a:off x="3979862" y="4724400"/>
            <a:ext cx="531269"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solidFill>
                  <a:srgbClr val="C00000"/>
                </a:solidFill>
                <a:latin typeface="Calibri"/>
                <a:cs typeface="Calibri"/>
              </a:rPr>
              <a:t>Tag</a:t>
            </a:r>
          </a:p>
        </p:txBody>
      </p:sp>
      <p:sp>
        <p:nvSpPr>
          <p:cNvPr id="149521" name="Rectangle 17"/>
          <p:cNvSpPr>
            <a:spLocks noChangeArrowheads="1"/>
          </p:cNvSpPr>
          <p:nvPr/>
        </p:nvSpPr>
        <p:spPr bwMode="auto">
          <a:xfrm>
            <a:off x="4937125" y="4724400"/>
            <a:ext cx="741413"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Block</a:t>
            </a:r>
          </a:p>
        </p:txBody>
      </p:sp>
      <p:sp>
        <p:nvSpPr>
          <p:cNvPr id="149522" name="Rectangle 18"/>
          <p:cNvSpPr>
            <a:spLocks noChangeArrowheads="1"/>
          </p:cNvSpPr>
          <p:nvPr/>
        </p:nvSpPr>
        <p:spPr bwMode="auto">
          <a:xfrm>
            <a:off x="3352800" y="5446713"/>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r>
              <a:rPr lang="en-US" sz="2000" b="0" dirty="0">
                <a:latin typeface="Calibri"/>
                <a:cs typeface="Calibri"/>
              </a:rPr>
              <a:t>0</a:t>
            </a:r>
          </a:p>
        </p:txBody>
      </p:sp>
      <p:sp>
        <p:nvSpPr>
          <p:cNvPr id="149523" name="Rectangle 19"/>
          <p:cNvSpPr>
            <a:spLocks noChangeArrowheads="1"/>
          </p:cNvSpPr>
          <p:nvPr/>
        </p:nvSpPr>
        <p:spPr bwMode="auto">
          <a:xfrm>
            <a:off x="3927475" y="5446713"/>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149524" name="Rectangle 20"/>
          <p:cNvSpPr>
            <a:spLocks noChangeArrowheads="1"/>
          </p:cNvSpPr>
          <p:nvPr/>
        </p:nvSpPr>
        <p:spPr bwMode="auto">
          <a:xfrm>
            <a:off x="4595812" y="5446713"/>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149525" name="Rectangle 21"/>
          <p:cNvSpPr>
            <a:spLocks noChangeArrowheads="1"/>
          </p:cNvSpPr>
          <p:nvPr/>
        </p:nvSpPr>
        <p:spPr bwMode="auto">
          <a:xfrm>
            <a:off x="3352800" y="5770563"/>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r>
              <a:rPr lang="en-US" sz="2000" b="0" dirty="0">
                <a:latin typeface="Calibri"/>
                <a:cs typeface="Calibri"/>
              </a:rPr>
              <a:t>0</a:t>
            </a:r>
          </a:p>
        </p:txBody>
      </p:sp>
      <p:sp>
        <p:nvSpPr>
          <p:cNvPr id="149526" name="Rectangle 22"/>
          <p:cNvSpPr>
            <a:spLocks noChangeArrowheads="1"/>
          </p:cNvSpPr>
          <p:nvPr/>
        </p:nvSpPr>
        <p:spPr bwMode="auto">
          <a:xfrm>
            <a:off x="3927475" y="5770563"/>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149527" name="Rectangle 23"/>
          <p:cNvSpPr>
            <a:spLocks noChangeArrowheads="1"/>
          </p:cNvSpPr>
          <p:nvPr/>
        </p:nvSpPr>
        <p:spPr bwMode="auto">
          <a:xfrm>
            <a:off x="4595812" y="5770563"/>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149528" name="Rectangle 24"/>
          <p:cNvSpPr>
            <a:spLocks noChangeArrowheads="1"/>
          </p:cNvSpPr>
          <p:nvPr/>
        </p:nvSpPr>
        <p:spPr bwMode="auto">
          <a:xfrm>
            <a:off x="3352800" y="6094413"/>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r>
              <a:rPr lang="en-US" sz="2000" b="0" dirty="0">
                <a:latin typeface="Calibri"/>
                <a:cs typeface="Calibri"/>
              </a:rPr>
              <a:t>0</a:t>
            </a:r>
          </a:p>
        </p:txBody>
      </p:sp>
      <p:sp>
        <p:nvSpPr>
          <p:cNvPr id="149529" name="Rectangle 25"/>
          <p:cNvSpPr>
            <a:spLocks noChangeArrowheads="1"/>
          </p:cNvSpPr>
          <p:nvPr/>
        </p:nvSpPr>
        <p:spPr bwMode="auto">
          <a:xfrm>
            <a:off x="3927475" y="6094413"/>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149530" name="Rectangle 26"/>
          <p:cNvSpPr>
            <a:spLocks noChangeArrowheads="1"/>
          </p:cNvSpPr>
          <p:nvPr/>
        </p:nvSpPr>
        <p:spPr bwMode="auto">
          <a:xfrm>
            <a:off x="4595812" y="6094413"/>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endParaRPr lang="en-US" sz="2000">
              <a:latin typeface="Calibri"/>
              <a:cs typeface="Calibri"/>
            </a:endParaRPr>
          </a:p>
        </p:txBody>
      </p:sp>
      <p:sp>
        <p:nvSpPr>
          <p:cNvPr id="149678" name="Text Box 174"/>
          <p:cNvSpPr txBox="1">
            <a:spLocks noChangeArrowheads="1"/>
          </p:cNvSpPr>
          <p:nvPr/>
        </p:nvSpPr>
        <p:spPr bwMode="auto">
          <a:xfrm>
            <a:off x="6657975" y="2968823"/>
            <a:ext cx="647111" cy="307777"/>
          </a:xfrm>
          <a:prstGeom prst="rect">
            <a:avLst/>
          </a:prstGeom>
          <a:noFill/>
          <a:ln w="28575">
            <a:noFill/>
            <a:miter lim="800000"/>
            <a:headEnd/>
            <a:tailEnd/>
          </a:ln>
          <a:effectLst/>
        </p:spPr>
        <p:txBody>
          <a:bodyPr wrap="none" lIns="90487" tIns="44450" rIns="90487" bIns="44450">
            <a:prstTxWarp prst="textNoShape">
              <a:avLst/>
            </a:prstTxWarp>
            <a:spAutoFit/>
          </a:bodyPr>
          <a:lstStyle/>
          <a:p>
            <a:pPr>
              <a:lnSpc>
                <a:spcPct val="65000"/>
              </a:lnSpc>
              <a:spcBef>
                <a:spcPct val="50000"/>
              </a:spcBef>
            </a:pPr>
            <a:r>
              <a:rPr lang="en-US" sz="2000" b="0" dirty="0">
                <a:solidFill>
                  <a:srgbClr val="C00000"/>
                </a:solidFill>
                <a:latin typeface="Calibri"/>
                <a:cs typeface="Calibri"/>
              </a:rPr>
              <a:t>miss</a:t>
            </a:r>
          </a:p>
        </p:txBody>
      </p:sp>
      <p:grpSp>
        <p:nvGrpSpPr>
          <p:cNvPr id="3" name="Group 176"/>
          <p:cNvGrpSpPr>
            <a:grpSpLocks/>
          </p:cNvGrpSpPr>
          <p:nvPr/>
        </p:nvGrpSpPr>
        <p:grpSpPr bwMode="auto">
          <a:xfrm>
            <a:off x="3352800" y="5132900"/>
            <a:ext cx="2662237" cy="306388"/>
            <a:chOff x="2027" y="3244"/>
            <a:chExt cx="1677" cy="193"/>
          </a:xfrm>
          <a:solidFill>
            <a:srgbClr val="DEDFF5"/>
          </a:solidFill>
        </p:grpSpPr>
        <p:sp>
          <p:nvSpPr>
            <p:cNvPr id="149681" name="Rectangle 177"/>
            <p:cNvSpPr>
              <a:spLocks noChangeArrowheads="1"/>
            </p:cNvSpPr>
            <p:nvPr/>
          </p:nvSpPr>
          <p:spPr bwMode="auto">
            <a:xfrm>
              <a:off x="2027" y="3244"/>
              <a:ext cx="35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a:latin typeface="Calibri"/>
                  <a:cs typeface="Calibri"/>
                </a:rPr>
                <a:t>1</a:t>
              </a:r>
            </a:p>
          </p:txBody>
        </p:sp>
        <p:sp>
          <p:nvSpPr>
            <p:cNvPr id="149682" name="Rectangle 178"/>
            <p:cNvSpPr>
              <a:spLocks noChangeArrowheads="1"/>
            </p:cNvSpPr>
            <p:nvPr/>
          </p:nvSpPr>
          <p:spPr bwMode="auto">
            <a:xfrm>
              <a:off x="2389" y="3244"/>
              <a:ext cx="41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a:latin typeface="Calibri"/>
                  <a:cs typeface="Calibri"/>
                </a:rPr>
                <a:t>0</a:t>
              </a:r>
            </a:p>
          </p:txBody>
        </p:sp>
        <p:sp>
          <p:nvSpPr>
            <p:cNvPr id="149683" name="Rectangle 179"/>
            <p:cNvSpPr>
              <a:spLocks noChangeArrowheads="1"/>
            </p:cNvSpPr>
            <p:nvPr/>
          </p:nvSpPr>
          <p:spPr bwMode="auto">
            <a:xfrm>
              <a:off x="2810" y="3244"/>
              <a:ext cx="894"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a:latin typeface="Calibri"/>
                  <a:cs typeface="Calibri"/>
                </a:rPr>
                <a:t>M[0-1]</a:t>
              </a:r>
            </a:p>
          </p:txBody>
        </p:sp>
      </p:grpSp>
      <p:sp>
        <p:nvSpPr>
          <p:cNvPr id="149684" name="Text Box 180"/>
          <p:cNvSpPr txBox="1">
            <a:spLocks noChangeArrowheads="1"/>
          </p:cNvSpPr>
          <p:nvPr/>
        </p:nvSpPr>
        <p:spPr bwMode="auto">
          <a:xfrm>
            <a:off x="6748463" y="3273623"/>
            <a:ext cx="462265" cy="307777"/>
          </a:xfrm>
          <a:prstGeom prst="rect">
            <a:avLst/>
          </a:prstGeom>
          <a:noFill/>
          <a:ln w="28575">
            <a:noFill/>
            <a:miter lim="800000"/>
            <a:headEnd/>
            <a:tailEnd/>
          </a:ln>
          <a:effectLst/>
        </p:spPr>
        <p:txBody>
          <a:bodyPr wrap="none" lIns="90487" tIns="44450" rIns="90487" bIns="44450">
            <a:prstTxWarp prst="textNoShape">
              <a:avLst/>
            </a:prstTxWarp>
            <a:spAutoFit/>
          </a:bodyPr>
          <a:lstStyle/>
          <a:p>
            <a:pPr>
              <a:lnSpc>
                <a:spcPct val="65000"/>
              </a:lnSpc>
              <a:spcBef>
                <a:spcPct val="50000"/>
              </a:spcBef>
            </a:pPr>
            <a:r>
              <a:rPr lang="en-US" sz="2000" b="0" dirty="0">
                <a:solidFill>
                  <a:srgbClr val="C00000"/>
                </a:solidFill>
                <a:latin typeface="Calibri"/>
                <a:cs typeface="Calibri"/>
              </a:rPr>
              <a:t>hit</a:t>
            </a:r>
          </a:p>
        </p:txBody>
      </p:sp>
      <p:sp>
        <p:nvSpPr>
          <p:cNvPr id="149685" name="Text Box 181"/>
          <p:cNvSpPr txBox="1">
            <a:spLocks noChangeArrowheads="1"/>
          </p:cNvSpPr>
          <p:nvPr/>
        </p:nvSpPr>
        <p:spPr bwMode="auto">
          <a:xfrm>
            <a:off x="6657975" y="3548063"/>
            <a:ext cx="647111" cy="307777"/>
          </a:xfrm>
          <a:prstGeom prst="rect">
            <a:avLst/>
          </a:prstGeom>
          <a:noFill/>
          <a:ln w="28575">
            <a:noFill/>
            <a:miter lim="800000"/>
            <a:headEnd/>
            <a:tailEnd/>
          </a:ln>
          <a:effectLst/>
        </p:spPr>
        <p:txBody>
          <a:bodyPr wrap="none" lIns="90487" tIns="44450" rIns="90487" bIns="44450">
            <a:prstTxWarp prst="textNoShape">
              <a:avLst/>
            </a:prstTxWarp>
            <a:spAutoFit/>
          </a:bodyPr>
          <a:lstStyle/>
          <a:p>
            <a:pPr>
              <a:lnSpc>
                <a:spcPct val="65000"/>
              </a:lnSpc>
              <a:spcBef>
                <a:spcPct val="50000"/>
              </a:spcBef>
            </a:pPr>
            <a:r>
              <a:rPr lang="en-US" sz="2000" b="0" dirty="0">
                <a:solidFill>
                  <a:srgbClr val="C00000"/>
                </a:solidFill>
                <a:latin typeface="Calibri"/>
                <a:cs typeface="Calibri"/>
              </a:rPr>
              <a:t>miss</a:t>
            </a:r>
          </a:p>
        </p:txBody>
      </p:sp>
      <p:grpSp>
        <p:nvGrpSpPr>
          <p:cNvPr id="4" name="Group 182"/>
          <p:cNvGrpSpPr>
            <a:grpSpLocks/>
          </p:cNvGrpSpPr>
          <p:nvPr/>
        </p:nvGrpSpPr>
        <p:grpSpPr bwMode="auto">
          <a:xfrm>
            <a:off x="3352800" y="6092826"/>
            <a:ext cx="2662237" cy="306387"/>
            <a:chOff x="2027" y="3244"/>
            <a:chExt cx="1677" cy="193"/>
          </a:xfrm>
          <a:solidFill>
            <a:srgbClr val="DEDFF5"/>
          </a:solidFill>
        </p:grpSpPr>
        <p:sp>
          <p:nvSpPr>
            <p:cNvPr id="149687" name="Rectangle 183"/>
            <p:cNvSpPr>
              <a:spLocks noChangeArrowheads="1"/>
            </p:cNvSpPr>
            <p:nvPr/>
          </p:nvSpPr>
          <p:spPr bwMode="auto">
            <a:xfrm>
              <a:off x="2027" y="3244"/>
              <a:ext cx="35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dirty="0">
                  <a:latin typeface="Calibri"/>
                  <a:cs typeface="Calibri"/>
                </a:rPr>
                <a:t>1</a:t>
              </a:r>
            </a:p>
          </p:txBody>
        </p:sp>
        <p:sp>
          <p:nvSpPr>
            <p:cNvPr id="149688" name="Rectangle 184"/>
            <p:cNvSpPr>
              <a:spLocks noChangeArrowheads="1"/>
            </p:cNvSpPr>
            <p:nvPr/>
          </p:nvSpPr>
          <p:spPr bwMode="auto">
            <a:xfrm>
              <a:off x="2389" y="3244"/>
              <a:ext cx="41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dirty="0">
                  <a:latin typeface="Calibri"/>
                  <a:cs typeface="Calibri"/>
                </a:rPr>
                <a:t>0</a:t>
              </a:r>
            </a:p>
          </p:txBody>
        </p:sp>
        <p:sp>
          <p:nvSpPr>
            <p:cNvPr id="149689" name="Rectangle 185"/>
            <p:cNvSpPr>
              <a:spLocks noChangeArrowheads="1"/>
            </p:cNvSpPr>
            <p:nvPr/>
          </p:nvSpPr>
          <p:spPr bwMode="auto">
            <a:xfrm>
              <a:off x="2810" y="3244"/>
              <a:ext cx="894"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a:latin typeface="Calibri"/>
                  <a:cs typeface="Calibri"/>
                </a:rPr>
                <a:t>M[6-7]</a:t>
              </a:r>
            </a:p>
          </p:txBody>
        </p:sp>
      </p:grpSp>
      <p:sp>
        <p:nvSpPr>
          <p:cNvPr id="149690" name="Text Box 186"/>
          <p:cNvSpPr txBox="1">
            <a:spLocks noChangeArrowheads="1"/>
          </p:cNvSpPr>
          <p:nvPr/>
        </p:nvSpPr>
        <p:spPr bwMode="auto">
          <a:xfrm>
            <a:off x="6657975" y="3883223"/>
            <a:ext cx="647111" cy="307777"/>
          </a:xfrm>
          <a:prstGeom prst="rect">
            <a:avLst/>
          </a:prstGeom>
          <a:noFill/>
          <a:ln w="28575">
            <a:noFill/>
            <a:miter lim="800000"/>
            <a:headEnd/>
            <a:tailEnd/>
          </a:ln>
          <a:effectLst/>
        </p:spPr>
        <p:txBody>
          <a:bodyPr wrap="none" lIns="90487" tIns="44450" rIns="90487" bIns="44450">
            <a:prstTxWarp prst="textNoShape">
              <a:avLst/>
            </a:prstTxWarp>
            <a:spAutoFit/>
          </a:bodyPr>
          <a:lstStyle/>
          <a:p>
            <a:pPr>
              <a:lnSpc>
                <a:spcPct val="65000"/>
              </a:lnSpc>
              <a:spcBef>
                <a:spcPct val="50000"/>
              </a:spcBef>
            </a:pPr>
            <a:r>
              <a:rPr lang="en-US" sz="2000" b="0" dirty="0">
                <a:solidFill>
                  <a:srgbClr val="C00000"/>
                </a:solidFill>
                <a:latin typeface="Calibri"/>
                <a:cs typeface="Calibri"/>
              </a:rPr>
              <a:t>miss</a:t>
            </a:r>
          </a:p>
        </p:txBody>
      </p:sp>
      <p:grpSp>
        <p:nvGrpSpPr>
          <p:cNvPr id="5" name="Group 187"/>
          <p:cNvGrpSpPr>
            <a:grpSpLocks/>
          </p:cNvGrpSpPr>
          <p:nvPr/>
        </p:nvGrpSpPr>
        <p:grpSpPr bwMode="auto">
          <a:xfrm>
            <a:off x="3352800" y="5139408"/>
            <a:ext cx="2662237" cy="306388"/>
            <a:chOff x="2027" y="3244"/>
            <a:chExt cx="1677" cy="193"/>
          </a:xfrm>
          <a:solidFill>
            <a:srgbClr val="DEDFF5"/>
          </a:solidFill>
        </p:grpSpPr>
        <p:sp>
          <p:nvSpPr>
            <p:cNvPr id="149692" name="Rectangle 188"/>
            <p:cNvSpPr>
              <a:spLocks noChangeArrowheads="1"/>
            </p:cNvSpPr>
            <p:nvPr/>
          </p:nvSpPr>
          <p:spPr bwMode="auto">
            <a:xfrm>
              <a:off x="2027" y="3244"/>
              <a:ext cx="35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a:latin typeface="Calibri"/>
                  <a:cs typeface="Calibri"/>
                </a:rPr>
                <a:t>1</a:t>
              </a:r>
            </a:p>
          </p:txBody>
        </p:sp>
        <p:sp>
          <p:nvSpPr>
            <p:cNvPr id="149693" name="Rectangle 189"/>
            <p:cNvSpPr>
              <a:spLocks noChangeArrowheads="1"/>
            </p:cNvSpPr>
            <p:nvPr/>
          </p:nvSpPr>
          <p:spPr bwMode="auto">
            <a:xfrm>
              <a:off x="2389" y="3244"/>
              <a:ext cx="41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a:latin typeface="Calibri"/>
                  <a:cs typeface="Calibri"/>
                </a:rPr>
                <a:t>1</a:t>
              </a:r>
            </a:p>
          </p:txBody>
        </p:sp>
        <p:sp>
          <p:nvSpPr>
            <p:cNvPr id="149694" name="Rectangle 190"/>
            <p:cNvSpPr>
              <a:spLocks noChangeArrowheads="1"/>
            </p:cNvSpPr>
            <p:nvPr/>
          </p:nvSpPr>
          <p:spPr bwMode="auto">
            <a:xfrm>
              <a:off x="2810" y="3244"/>
              <a:ext cx="894"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a:latin typeface="Calibri"/>
                  <a:cs typeface="Calibri"/>
                </a:rPr>
                <a:t>M[8-9]</a:t>
              </a:r>
            </a:p>
          </p:txBody>
        </p:sp>
      </p:grpSp>
      <p:sp>
        <p:nvSpPr>
          <p:cNvPr id="149695" name="Text Box 191"/>
          <p:cNvSpPr txBox="1">
            <a:spLocks noChangeArrowheads="1"/>
          </p:cNvSpPr>
          <p:nvPr/>
        </p:nvSpPr>
        <p:spPr bwMode="auto">
          <a:xfrm>
            <a:off x="6657975" y="4188023"/>
            <a:ext cx="647111" cy="307777"/>
          </a:xfrm>
          <a:prstGeom prst="rect">
            <a:avLst/>
          </a:prstGeom>
          <a:noFill/>
          <a:ln w="28575">
            <a:noFill/>
            <a:miter lim="800000"/>
            <a:headEnd/>
            <a:tailEnd/>
          </a:ln>
          <a:effectLst/>
        </p:spPr>
        <p:txBody>
          <a:bodyPr wrap="none" lIns="90487" tIns="44450" rIns="90487" bIns="44450">
            <a:prstTxWarp prst="textNoShape">
              <a:avLst/>
            </a:prstTxWarp>
            <a:spAutoFit/>
          </a:bodyPr>
          <a:lstStyle/>
          <a:p>
            <a:pPr>
              <a:lnSpc>
                <a:spcPct val="65000"/>
              </a:lnSpc>
              <a:spcBef>
                <a:spcPct val="50000"/>
              </a:spcBef>
            </a:pPr>
            <a:r>
              <a:rPr lang="en-US" sz="2000" b="0" dirty="0">
                <a:solidFill>
                  <a:srgbClr val="C00000"/>
                </a:solidFill>
                <a:latin typeface="Calibri"/>
                <a:cs typeface="Calibri"/>
              </a:rPr>
              <a:t>miss</a:t>
            </a:r>
          </a:p>
        </p:txBody>
      </p:sp>
      <p:grpSp>
        <p:nvGrpSpPr>
          <p:cNvPr id="6" name="Group 192"/>
          <p:cNvGrpSpPr>
            <a:grpSpLocks/>
          </p:cNvGrpSpPr>
          <p:nvPr/>
        </p:nvGrpSpPr>
        <p:grpSpPr bwMode="auto">
          <a:xfrm>
            <a:off x="3930103" y="5131606"/>
            <a:ext cx="2087562" cy="306388"/>
            <a:chOff x="2389" y="3244"/>
            <a:chExt cx="1315" cy="193"/>
          </a:xfrm>
          <a:solidFill>
            <a:srgbClr val="DEDFF5"/>
          </a:solidFill>
        </p:grpSpPr>
        <p:sp>
          <p:nvSpPr>
            <p:cNvPr id="149698" name="Rectangle 194"/>
            <p:cNvSpPr>
              <a:spLocks noChangeArrowheads="1"/>
            </p:cNvSpPr>
            <p:nvPr/>
          </p:nvSpPr>
          <p:spPr bwMode="auto">
            <a:xfrm>
              <a:off x="2389" y="3244"/>
              <a:ext cx="41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dirty="0">
                  <a:latin typeface="Calibri"/>
                  <a:cs typeface="Calibri"/>
                </a:rPr>
                <a:t>0</a:t>
              </a:r>
            </a:p>
          </p:txBody>
        </p:sp>
        <p:sp>
          <p:nvSpPr>
            <p:cNvPr id="149699" name="Rectangle 195"/>
            <p:cNvSpPr>
              <a:spLocks noChangeArrowheads="1"/>
            </p:cNvSpPr>
            <p:nvPr/>
          </p:nvSpPr>
          <p:spPr bwMode="auto">
            <a:xfrm>
              <a:off x="2810" y="3244"/>
              <a:ext cx="894"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b="0">
                  <a:latin typeface="Calibri"/>
                  <a:cs typeface="Calibri"/>
                </a:rPr>
                <a:t>M[0-1]</a:t>
              </a:r>
            </a:p>
          </p:txBody>
        </p:sp>
      </p:grpSp>
      <p:sp>
        <p:nvSpPr>
          <p:cNvPr id="50" name="TextBox 49"/>
          <p:cNvSpPr txBox="1"/>
          <p:nvPr/>
        </p:nvSpPr>
        <p:spPr>
          <a:xfrm>
            <a:off x="2667000" y="5117068"/>
            <a:ext cx="659155" cy="369332"/>
          </a:xfrm>
          <a:prstGeom prst="rect">
            <a:avLst/>
          </a:prstGeom>
          <a:noFill/>
        </p:spPr>
        <p:txBody>
          <a:bodyPr wrap="none" rtlCol="0">
            <a:spAutoFit/>
          </a:bodyPr>
          <a:lstStyle/>
          <a:p>
            <a:r>
              <a:rPr lang="en-US" sz="1800" dirty="0">
                <a:solidFill>
                  <a:srgbClr val="0070C0"/>
                </a:solidFill>
                <a:latin typeface="Calibri" pitchFamily="34" charset="0"/>
              </a:rPr>
              <a:t>Set 0</a:t>
            </a:r>
          </a:p>
        </p:txBody>
      </p:sp>
      <p:sp>
        <p:nvSpPr>
          <p:cNvPr id="51" name="TextBox 50"/>
          <p:cNvSpPr txBox="1"/>
          <p:nvPr/>
        </p:nvSpPr>
        <p:spPr>
          <a:xfrm>
            <a:off x="2667000" y="5422397"/>
            <a:ext cx="659155" cy="369332"/>
          </a:xfrm>
          <a:prstGeom prst="rect">
            <a:avLst/>
          </a:prstGeom>
          <a:noFill/>
        </p:spPr>
        <p:txBody>
          <a:bodyPr wrap="none" rtlCol="0">
            <a:spAutoFit/>
          </a:bodyPr>
          <a:lstStyle/>
          <a:p>
            <a:r>
              <a:rPr lang="en-US" sz="1800" dirty="0">
                <a:solidFill>
                  <a:srgbClr val="0070C0"/>
                </a:solidFill>
                <a:latin typeface="Calibri" pitchFamily="34" charset="0"/>
              </a:rPr>
              <a:t>Set 1</a:t>
            </a:r>
          </a:p>
        </p:txBody>
      </p:sp>
      <p:sp>
        <p:nvSpPr>
          <p:cNvPr id="52" name="TextBox 51"/>
          <p:cNvSpPr txBox="1"/>
          <p:nvPr/>
        </p:nvSpPr>
        <p:spPr>
          <a:xfrm>
            <a:off x="2667000" y="5727726"/>
            <a:ext cx="659155" cy="369332"/>
          </a:xfrm>
          <a:prstGeom prst="rect">
            <a:avLst/>
          </a:prstGeom>
          <a:noFill/>
        </p:spPr>
        <p:txBody>
          <a:bodyPr wrap="none" rtlCol="0">
            <a:spAutoFit/>
          </a:bodyPr>
          <a:lstStyle/>
          <a:p>
            <a:r>
              <a:rPr lang="en-US" sz="1800" dirty="0">
                <a:solidFill>
                  <a:srgbClr val="0070C0"/>
                </a:solidFill>
                <a:latin typeface="Calibri" pitchFamily="34" charset="0"/>
              </a:rPr>
              <a:t>Set 2</a:t>
            </a:r>
          </a:p>
        </p:txBody>
      </p:sp>
      <p:sp>
        <p:nvSpPr>
          <p:cNvPr id="53" name="TextBox 52"/>
          <p:cNvSpPr txBox="1"/>
          <p:nvPr/>
        </p:nvSpPr>
        <p:spPr>
          <a:xfrm>
            <a:off x="2667000" y="6033055"/>
            <a:ext cx="659155" cy="369332"/>
          </a:xfrm>
          <a:prstGeom prst="rect">
            <a:avLst/>
          </a:prstGeom>
          <a:noFill/>
        </p:spPr>
        <p:txBody>
          <a:bodyPr wrap="none" rtlCol="0">
            <a:spAutoFit/>
          </a:bodyPr>
          <a:lstStyle/>
          <a:p>
            <a:r>
              <a:rPr lang="en-US" sz="1800" dirty="0">
                <a:solidFill>
                  <a:srgbClr val="0070C0"/>
                </a:solidFill>
                <a:latin typeface="Calibri" pitchFamily="34" charset="0"/>
              </a:rPr>
              <a:t>Set 3</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967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968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968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969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96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678" grpId="0"/>
      <p:bldP spid="149684" grpId="0"/>
      <p:bldP spid="149685" grpId="0"/>
      <p:bldP spid="149690" grpId="0"/>
      <p:bldP spid="14969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184DBE-CA4C-2BB0-8C55-DBB1D53028E1}"/>
              </a:ext>
            </a:extLst>
          </p:cNvPr>
          <p:cNvSpPr>
            <a:spLocks noGrp="1"/>
          </p:cNvSpPr>
          <p:nvPr>
            <p:ph type="title"/>
          </p:nvPr>
        </p:nvSpPr>
        <p:spPr>
          <a:xfrm>
            <a:off x="86674" y="253178"/>
            <a:ext cx="7592093" cy="762000"/>
          </a:xfrm>
        </p:spPr>
        <p:txBody>
          <a:bodyPr/>
          <a:lstStyle/>
          <a:p>
            <a:r>
              <a:rPr lang="zh-CN" altLang="en-US" dirty="0"/>
              <a:t>优缺点分析</a:t>
            </a:r>
          </a:p>
        </p:txBody>
      </p:sp>
      <p:sp>
        <p:nvSpPr>
          <p:cNvPr id="3" name="内容占位符 2">
            <a:extLst>
              <a:ext uri="{FF2B5EF4-FFF2-40B4-BE49-F238E27FC236}">
                <a16:creationId xmlns:a16="http://schemas.microsoft.com/office/drawing/2014/main" id="{7B0F1A06-70D8-E42A-0371-1A93A849AA80}"/>
              </a:ext>
            </a:extLst>
          </p:cNvPr>
          <p:cNvSpPr>
            <a:spLocks noGrp="1"/>
          </p:cNvSpPr>
          <p:nvPr>
            <p:ph idx="1"/>
          </p:nvPr>
        </p:nvSpPr>
        <p:spPr>
          <a:xfrm>
            <a:off x="184730" y="970346"/>
            <a:ext cx="7896225" cy="4972050"/>
          </a:xfrm>
        </p:spPr>
        <p:txBody>
          <a:bodyPr/>
          <a:lstStyle/>
          <a:p>
            <a:r>
              <a:rPr lang="zh-CN" altLang="en-US" dirty="0">
                <a:solidFill>
                  <a:srgbClr val="C00000"/>
                </a:solidFill>
              </a:rPr>
              <a:t>直接映射</a:t>
            </a:r>
            <a:endParaRPr lang="en-US" altLang="zh-CN" dirty="0">
              <a:solidFill>
                <a:srgbClr val="C00000"/>
              </a:solidFill>
            </a:endParaRPr>
          </a:p>
          <a:p>
            <a:pPr lvl="1">
              <a:defRPr/>
            </a:pPr>
            <a:r>
              <a:rPr kumimoji="1" lang="zh-CN" altLang="en-US" sz="2400" dirty="0">
                <a:latin typeface="楷体_GB2312" pitchFamily="49" charset="-122"/>
              </a:rPr>
              <a:t>优点</a:t>
            </a:r>
            <a:r>
              <a:rPr kumimoji="1" lang="en-US" altLang="zh-CN" sz="2400" dirty="0">
                <a:latin typeface="楷体_GB2312" pitchFamily="49" charset="-122"/>
              </a:rPr>
              <a:t>:</a:t>
            </a:r>
            <a:r>
              <a:rPr kumimoji="1" lang="zh-CN" altLang="en-US" sz="2400" dirty="0">
                <a:latin typeface="楷体_GB2312" pitchFamily="49" charset="-122"/>
              </a:rPr>
              <a:t>所需硬件简单</a:t>
            </a:r>
            <a:r>
              <a:rPr kumimoji="1" lang="en-US" altLang="zh-CN" sz="2400" dirty="0">
                <a:latin typeface="楷体_GB2312" pitchFamily="49" charset="-122"/>
              </a:rPr>
              <a:t>,</a:t>
            </a:r>
            <a:r>
              <a:rPr kumimoji="1" lang="zh-CN" altLang="en-US" sz="2400" dirty="0">
                <a:latin typeface="楷体_GB2312" pitchFamily="49" charset="-122"/>
              </a:rPr>
              <a:t>成本低</a:t>
            </a:r>
            <a:r>
              <a:rPr kumimoji="1" lang="zh-CN" altLang="en-US" sz="2800" dirty="0">
                <a:latin typeface="楷体_GB2312" pitchFamily="49" charset="-122"/>
              </a:rPr>
              <a:t>；</a:t>
            </a:r>
            <a:r>
              <a:rPr kumimoji="1" lang="zh-CN" altLang="en-US" sz="2400" dirty="0">
                <a:latin typeface="楷体_GB2312" pitchFamily="49" charset="-122"/>
              </a:rPr>
              <a:t>地址变换速度较快</a:t>
            </a:r>
            <a:r>
              <a:rPr kumimoji="1" lang="zh-CN" altLang="en-US" sz="2800" dirty="0">
                <a:latin typeface="楷体_GB2312" pitchFamily="49" charset="-122"/>
              </a:rPr>
              <a:t>。</a:t>
            </a:r>
          </a:p>
          <a:p>
            <a:pPr lvl="1">
              <a:defRPr/>
            </a:pPr>
            <a:r>
              <a:rPr kumimoji="1" lang="zh-CN" altLang="en-US" sz="2400" dirty="0">
                <a:latin typeface="楷体_GB2312" pitchFamily="49" charset="-122"/>
              </a:rPr>
              <a:t>缺点</a:t>
            </a:r>
            <a:r>
              <a:rPr kumimoji="1" lang="en-US" altLang="zh-CN" sz="2400" dirty="0">
                <a:latin typeface="楷体_GB2312" pitchFamily="49" charset="-122"/>
              </a:rPr>
              <a:t>:</a:t>
            </a:r>
            <a:r>
              <a:rPr kumimoji="1" lang="zh-CN" altLang="en-US" sz="2400" dirty="0">
                <a:latin typeface="楷体_GB2312" pitchFamily="49" charset="-122"/>
              </a:rPr>
              <a:t>块冲突概率很高</a:t>
            </a:r>
            <a:r>
              <a:rPr kumimoji="1" lang="zh-CN" altLang="en-US" sz="2800" dirty="0">
                <a:latin typeface="楷体_GB2312" pitchFamily="49" charset="-122"/>
              </a:rPr>
              <a:t>；</a:t>
            </a:r>
            <a:r>
              <a:rPr kumimoji="1" lang="en-US" altLang="zh-CN" sz="2400" dirty="0">
                <a:latin typeface="楷体_GB2312" pitchFamily="49" charset="-122"/>
              </a:rPr>
              <a:t>Cache</a:t>
            </a:r>
            <a:r>
              <a:rPr kumimoji="1" lang="zh-CN" altLang="en-US" sz="2400" dirty="0">
                <a:latin typeface="楷体_GB2312" pitchFamily="49" charset="-122"/>
              </a:rPr>
              <a:t>利用率很低</a:t>
            </a:r>
            <a:endParaRPr kumimoji="1" lang="en-US" altLang="zh-CN" sz="2400" dirty="0">
              <a:latin typeface="楷体_GB2312" pitchFamily="49" charset="-122"/>
            </a:endParaRPr>
          </a:p>
          <a:p>
            <a:pPr>
              <a:defRPr/>
            </a:pPr>
            <a:r>
              <a:rPr lang="zh-CN" altLang="en-US" dirty="0">
                <a:solidFill>
                  <a:srgbClr val="C00000"/>
                </a:solidFill>
              </a:rPr>
              <a:t>抖动</a:t>
            </a:r>
            <a:r>
              <a:rPr lang="en-US" altLang="zh-CN" dirty="0">
                <a:solidFill>
                  <a:srgbClr val="C00000"/>
                </a:solidFill>
              </a:rPr>
              <a:t>(trash)</a:t>
            </a:r>
          </a:p>
          <a:p>
            <a:pPr lvl="1">
              <a:defRPr/>
            </a:pPr>
            <a:r>
              <a:rPr lang="zh-CN" altLang="en-US" sz="2400" dirty="0"/>
              <a:t>高速缓存反复地加载和驱逐相同的高速缓存块组</a:t>
            </a:r>
            <a:endParaRPr lang="en-US" altLang="zh-CN" sz="2400" dirty="0"/>
          </a:p>
          <a:p>
            <a:pPr lvl="1">
              <a:defRPr/>
            </a:pPr>
            <a:endParaRPr kumimoji="1" lang="en-US" altLang="zh-CN" sz="2400" dirty="0">
              <a:latin typeface="楷体_GB2312" pitchFamily="49" charset="-122"/>
            </a:endParaRPr>
          </a:p>
          <a:p>
            <a:pPr>
              <a:defRPr/>
            </a:pPr>
            <a:endParaRPr lang="zh-CN" altLang="en-US" dirty="0"/>
          </a:p>
        </p:txBody>
      </p:sp>
    </p:spTree>
    <p:extLst>
      <p:ext uri="{BB962C8B-B14F-4D97-AF65-F5344CB8AC3E}">
        <p14:creationId xmlns:p14="http://schemas.microsoft.com/office/powerpoint/2010/main" val="5068070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300766-1775-4794-A172-B65BC7EF465F}"/>
              </a:ext>
            </a:extLst>
          </p:cNvPr>
          <p:cNvSpPr>
            <a:spLocks noGrp="1"/>
          </p:cNvSpPr>
          <p:nvPr>
            <p:ph type="title"/>
          </p:nvPr>
        </p:nvSpPr>
        <p:spPr>
          <a:xfrm>
            <a:off x="0" y="72217"/>
            <a:ext cx="7592093" cy="762000"/>
          </a:xfrm>
        </p:spPr>
        <p:txBody>
          <a:bodyPr>
            <a:normAutofit/>
          </a:bodyPr>
          <a:lstStyle/>
          <a:p>
            <a:r>
              <a:rPr lang="zh-CN" altLang="en-US" sz="2800" dirty="0"/>
              <a:t>直接映射高速缓存中的冲突不命中</a:t>
            </a:r>
          </a:p>
        </p:txBody>
      </p:sp>
      <p:graphicFrame>
        <p:nvGraphicFramePr>
          <p:cNvPr id="6" name="内容占位符 5">
            <a:extLst>
              <a:ext uri="{FF2B5EF4-FFF2-40B4-BE49-F238E27FC236}">
                <a16:creationId xmlns:a16="http://schemas.microsoft.com/office/drawing/2014/main" id="{CC956177-2EA0-4DCA-8F56-CC2938ADABA8}"/>
              </a:ext>
            </a:extLst>
          </p:cNvPr>
          <p:cNvGraphicFramePr>
            <a:graphicFrameLocks noGrp="1"/>
          </p:cNvGraphicFramePr>
          <p:nvPr>
            <p:ph idx="1"/>
          </p:nvPr>
        </p:nvGraphicFramePr>
        <p:xfrm>
          <a:off x="180682" y="2636912"/>
          <a:ext cx="6048671" cy="3977640"/>
        </p:xfrm>
        <a:graphic>
          <a:graphicData uri="http://schemas.openxmlformats.org/drawingml/2006/table">
            <a:tbl>
              <a:tblPr firstRow="1" bandRow="1">
                <a:tableStyleId>{5C22544A-7EE6-4342-B048-85BDC9FD1C3A}</a:tableStyleId>
              </a:tblPr>
              <a:tblGrid>
                <a:gridCol w="587111">
                  <a:extLst>
                    <a:ext uri="{9D8B030D-6E8A-4147-A177-3AD203B41FA5}">
                      <a16:colId xmlns:a16="http://schemas.microsoft.com/office/drawing/2014/main" val="4162173312"/>
                    </a:ext>
                  </a:extLst>
                </a:gridCol>
                <a:gridCol w="587111">
                  <a:extLst>
                    <a:ext uri="{9D8B030D-6E8A-4147-A177-3AD203B41FA5}">
                      <a16:colId xmlns:a16="http://schemas.microsoft.com/office/drawing/2014/main" val="4098042961"/>
                    </a:ext>
                  </a:extLst>
                </a:gridCol>
                <a:gridCol w="764129">
                  <a:extLst>
                    <a:ext uri="{9D8B030D-6E8A-4147-A177-3AD203B41FA5}">
                      <a16:colId xmlns:a16="http://schemas.microsoft.com/office/drawing/2014/main" val="3545301945"/>
                    </a:ext>
                  </a:extLst>
                </a:gridCol>
                <a:gridCol w="1109860">
                  <a:extLst>
                    <a:ext uri="{9D8B030D-6E8A-4147-A177-3AD203B41FA5}">
                      <a16:colId xmlns:a16="http://schemas.microsoft.com/office/drawing/2014/main" val="2102093777"/>
                    </a:ext>
                  </a:extLst>
                </a:gridCol>
                <a:gridCol w="587111">
                  <a:extLst>
                    <a:ext uri="{9D8B030D-6E8A-4147-A177-3AD203B41FA5}">
                      <a16:colId xmlns:a16="http://schemas.microsoft.com/office/drawing/2014/main" val="639517452"/>
                    </a:ext>
                  </a:extLst>
                </a:gridCol>
                <a:gridCol w="587111">
                  <a:extLst>
                    <a:ext uri="{9D8B030D-6E8A-4147-A177-3AD203B41FA5}">
                      <a16:colId xmlns:a16="http://schemas.microsoft.com/office/drawing/2014/main" val="614626416"/>
                    </a:ext>
                  </a:extLst>
                </a:gridCol>
                <a:gridCol w="764129">
                  <a:extLst>
                    <a:ext uri="{9D8B030D-6E8A-4147-A177-3AD203B41FA5}">
                      <a16:colId xmlns:a16="http://schemas.microsoft.com/office/drawing/2014/main" val="1295206721"/>
                    </a:ext>
                  </a:extLst>
                </a:gridCol>
                <a:gridCol w="1062109">
                  <a:extLst>
                    <a:ext uri="{9D8B030D-6E8A-4147-A177-3AD203B41FA5}">
                      <a16:colId xmlns:a16="http://schemas.microsoft.com/office/drawing/2014/main" val="4238081098"/>
                    </a:ext>
                  </a:extLst>
                </a:gridCol>
              </a:tblGrid>
              <a:tr h="370840">
                <a:tc gridSpan="4">
                  <a:txBody>
                    <a:bodyPr/>
                    <a:lstStyle/>
                    <a:p>
                      <a:pPr algn="ctr"/>
                      <a:r>
                        <a:rPr lang="en-US" altLang="zh-CN" i="1" dirty="0">
                          <a:latin typeface="Times New Roman" panose="02020603050405020304" pitchFamily="18" charset="0"/>
                          <a:cs typeface="Times New Roman" panose="02020603050405020304" pitchFamily="18" charset="0"/>
                        </a:rPr>
                        <a:t>x</a:t>
                      </a:r>
                      <a:endParaRPr lang="zh-CN" altLang="en-US" dirty="0">
                        <a:latin typeface="Times New Roman" panose="02020603050405020304" pitchFamily="18" charset="0"/>
                        <a:cs typeface="Times New Roman" panose="02020603050405020304" pitchFamily="18" charset="0"/>
                      </a:endParaRPr>
                    </a:p>
                  </a:txBody>
                  <a:tcPr/>
                </a:tc>
                <a:tc hMerge="1">
                  <a:txBody>
                    <a:bodyPr/>
                    <a:lstStyle/>
                    <a:p>
                      <a:pPr algn="ctr"/>
                      <a:endParaRPr lang="zh-CN" altLang="en-US" dirty="0">
                        <a:latin typeface="Times New Roman" panose="02020603050405020304" pitchFamily="18" charset="0"/>
                        <a:cs typeface="Times New Roman" panose="02020603050405020304" pitchFamily="18" charset="0"/>
                      </a:endParaRPr>
                    </a:p>
                  </a:txBody>
                  <a:tcPr/>
                </a:tc>
                <a:tc hMerge="1">
                  <a:txBody>
                    <a:bodyPr/>
                    <a:lstStyle/>
                    <a:p>
                      <a:pPr algn="ctr"/>
                      <a:endParaRPr lang="zh-CN" altLang="en-US" dirty="0">
                        <a:latin typeface="Times New Roman" panose="02020603050405020304" pitchFamily="18" charset="0"/>
                        <a:cs typeface="Times New Roman" panose="02020603050405020304" pitchFamily="18" charset="0"/>
                      </a:endParaRPr>
                    </a:p>
                  </a:txBody>
                  <a:tcPr/>
                </a:tc>
                <a:tc hMerge="1">
                  <a:txBody>
                    <a:bodyPr/>
                    <a:lstStyle/>
                    <a:p>
                      <a:pPr algn="ctr"/>
                      <a:endParaRPr lang="zh-CN" altLang="en-US" dirty="0">
                        <a:latin typeface="Times New Roman" panose="02020603050405020304" pitchFamily="18" charset="0"/>
                        <a:cs typeface="Times New Roman" panose="02020603050405020304" pitchFamily="18" charset="0"/>
                      </a:endParaRPr>
                    </a:p>
                  </a:txBody>
                  <a:tcPr/>
                </a:tc>
                <a:tc gridSpan="4">
                  <a:txBody>
                    <a:bodyPr/>
                    <a:lstStyle/>
                    <a:p>
                      <a:pPr algn="ctr"/>
                      <a:r>
                        <a:rPr lang="en-US" altLang="zh-CN" i="1" dirty="0">
                          <a:latin typeface="Times New Roman" panose="02020603050405020304" pitchFamily="18" charset="0"/>
                          <a:cs typeface="Times New Roman" panose="02020603050405020304" pitchFamily="18" charset="0"/>
                        </a:rPr>
                        <a:t>y</a:t>
                      </a:r>
                      <a:endParaRPr lang="zh-CN" altLang="en-US" dirty="0">
                        <a:latin typeface="Times New Roman" panose="02020603050405020304" pitchFamily="18" charset="0"/>
                        <a:cs typeface="Times New Roman" panose="02020603050405020304" pitchFamily="18" charset="0"/>
                      </a:endParaRPr>
                    </a:p>
                  </a:txBody>
                  <a:tcPr/>
                </a:tc>
                <a:tc hMerge="1">
                  <a:txBody>
                    <a:bodyPr/>
                    <a:lstStyle/>
                    <a:p>
                      <a:pPr algn="ctr"/>
                      <a:endParaRPr lang="zh-CN" altLang="en-US" dirty="0">
                        <a:latin typeface="Times New Roman" panose="02020603050405020304" pitchFamily="18" charset="0"/>
                        <a:cs typeface="Times New Roman" panose="02020603050405020304" pitchFamily="18" charset="0"/>
                      </a:endParaRPr>
                    </a:p>
                  </a:txBody>
                  <a:tcPr/>
                </a:tc>
                <a:tc hMerge="1">
                  <a:txBody>
                    <a:bodyPr/>
                    <a:lstStyle/>
                    <a:p>
                      <a:pPr algn="ctr"/>
                      <a:endParaRPr lang="zh-CN" altLang="en-US" dirty="0">
                        <a:latin typeface="Times New Roman" panose="02020603050405020304" pitchFamily="18" charset="0"/>
                        <a:cs typeface="Times New Roman" panose="02020603050405020304" pitchFamily="18" charset="0"/>
                      </a:endParaRPr>
                    </a:p>
                  </a:txBody>
                  <a:tcPr/>
                </a:tc>
                <a:tc hMerge="1">
                  <a:txBody>
                    <a:bodyPr/>
                    <a:lstStyle/>
                    <a:p>
                      <a:pPr algn="ct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38635007"/>
                  </a:ext>
                </a:extLst>
              </a:tr>
              <a:tr h="370840">
                <a:tc>
                  <a:txBody>
                    <a:bodyPr/>
                    <a:lstStyle/>
                    <a:p>
                      <a:pPr algn="ctr"/>
                      <a:r>
                        <a:rPr lang="zh-CN" altLang="en-US" dirty="0">
                          <a:latin typeface="Times New Roman" panose="02020603050405020304" pitchFamily="18" charset="0"/>
                          <a:cs typeface="Times New Roman" panose="02020603050405020304" pitchFamily="18" charset="0"/>
                        </a:rPr>
                        <a:t>元素</a:t>
                      </a:r>
                    </a:p>
                  </a:txBody>
                  <a:tcPr/>
                </a:tc>
                <a:tc>
                  <a:txBody>
                    <a:bodyPr/>
                    <a:lstStyle/>
                    <a:p>
                      <a:pPr algn="ctr"/>
                      <a:r>
                        <a:rPr lang="zh-CN" altLang="en-US" dirty="0">
                          <a:latin typeface="Times New Roman" panose="02020603050405020304" pitchFamily="18" charset="0"/>
                          <a:cs typeface="Times New Roman" panose="02020603050405020304" pitchFamily="18" charset="0"/>
                        </a:rPr>
                        <a:t>地址</a:t>
                      </a:r>
                    </a:p>
                  </a:txBody>
                  <a:tcPr/>
                </a:tc>
                <a:tc>
                  <a:txBody>
                    <a:bodyPr/>
                    <a:lstStyle/>
                    <a:p>
                      <a:pPr algn="ctr"/>
                      <a:r>
                        <a:rPr lang="zh-CN" altLang="en-US" dirty="0">
                          <a:latin typeface="Times New Roman" panose="02020603050405020304" pitchFamily="18" charset="0"/>
                          <a:cs typeface="Times New Roman" panose="02020603050405020304" pitchFamily="18" charset="0"/>
                        </a:rPr>
                        <a:t>组索引</a:t>
                      </a:r>
                    </a:p>
                  </a:txBody>
                  <a:tcPr/>
                </a:tc>
                <a:tc>
                  <a:txBody>
                    <a:bodyPr/>
                    <a:lstStyle/>
                    <a:p>
                      <a:pPr algn="ctr"/>
                      <a:r>
                        <a:rPr lang="zh-CN" altLang="en-US" dirty="0">
                          <a:latin typeface="Times New Roman" panose="02020603050405020304" pitchFamily="18" charset="0"/>
                          <a:cs typeface="Times New Roman" panose="02020603050405020304" pitchFamily="18" charset="0"/>
                        </a:rPr>
                        <a:t>二进制地址</a:t>
                      </a:r>
                    </a:p>
                  </a:txBody>
                  <a:tcPr/>
                </a:tc>
                <a:tc>
                  <a:txBody>
                    <a:bodyPr/>
                    <a:lstStyle/>
                    <a:p>
                      <a:pPr algn="ctr"/>
                      <a:r>
                        <a:rPr lang="zh-CN" altLang="en-US" dirty="0">
                          <a:latin typeface="Times New Roman" panose="02020603050405020304" pitchFamily="18" charset="0"/>
                          <a:cs typeface="Times New Roman" panose="02020603050405020304" pitchFamily="18" charset="0"/>
                        </a:rPr>
                        <a:t>元素</a:t>
                      </a:r>
                    </a:p>
                  </a:txBody>
                  <a:tcPr/>
                </a:tc>
                <a:tc>
                  <a:txBody>
                    <a:bodyPr/>
                    <a:lstStyle/>
                    <a:p>
                      <a:pPr algn="ctr"/>
                      <a:r>
                        <a:rPr lang="zh-CN" altLang="en-US" dirty="0">
                          <a:latin typeface="Times New Roman" panose="02020603050405020304" pitchFamily="18" charset="0"/>
                          <a:cs typeface="Times New Roman" panose="02020603050405020304" pitchFamily="18" charset="0"/>
                        </a:rPr>
                        <a:t>地址</a:t>
                      </a:r>
                    </a:p>
                  </a:txBody>
                  <a:tcPr/>
                </a:tc>
                <a:tc>
                  <a:txBody>
                    <a:bodyPr/>
                    <a:lstStyle/>
                    <a:p>
                      <a:pPr algn="ctr"/>
                      <a:r>
                        <a:rPr lang="zh-CN" altLang="en-US" dirty="0">
                          <a:latin typeface="Times New Roman" panose="02020603050405020304" pitchFamily="18" charset="0"/>
                          <a:cs typeface="Times New Roman" panose="02020603050405020304" pitchFamily="18" charset="0"/>
                        </a:rPr>
                        <a:t>组索引</a:t>
                      </a:r>
                    </a:p>
                  </a:txBody>
                  <a:tcPr/>
                </a:tc>
                <a:tc>
                  <a:txBody>
                    <a:bodyPr/>
                    <a:lstStyle/>
                    <a:p>
                      <a:pPr algn="ctr"/>
                      <a:r>
                        <a:rPr lang="zh-CN" altLang="en-US" dirty="0">
                          <a:latin typeface="Times New Roman" panose="02020603050405020304" pitchFamily="18" charset="0"/>
                          <a:cs typeface="Times New Roman" panose="02020603050405020304" pitchFamily="18" charset="0"/>
                        </a:rPr>
                        <a:t>二进制地址</a:t>
                      </a:r>
                    </a:p>
                  </a:txBody>
                  <a:tcPr/>
                </a:tc>
                <a:extLst>
                  <a:ext uri="{0D108BD9-81ED-4DB2-BD59-A6C34878D82A}">
                    <a16:rowId xmlns:a16="http://schemas.microsoft.com/office/drawing/2014/main" val="4294349413"/>
                  </a:ext>
                </a:extLst>
              </a:tr>
              <a:tr h="370840">
                <a:tc>
                  <a:txBody>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000000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100000</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60791235"/>
                  </a:ext>
                </a:extLst>
              </a:tr>
              <a:tr h="370840">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a:t>
                      </a:r>
                      <a:r>
                        <a:rPr kumimoji="0" lang="en-US" altLang="zh-CN" sz="135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000100</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y</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36</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100100</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29622723"/>
                  </a:ext>
                </a:extLst>
              </a:tr>
              <a:tr h="370840">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a:t>
                      </a:r>
                      <a:r>
                        <a:rPr kumimoji="0" lang="en-US" altLang="zh-CN" sz="135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2]</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8</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001000</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y</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[2]</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40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101000</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01259805"/>
                  </a:ext>
                </a:extLst>
              </a:tr>
              <a:tr h="370840">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a:t>
                      </a:r>
                      <a:r>
                        <a:rPr kumimoji="0" lang="en-US" altLang="zh-CN" sz="135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3]</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001100</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y</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[3]</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44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101100</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70026341"/>
                  </a:ext>
                </a:extLst>
              </a:tr>
              <a:tr h="370840">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a:t>
                      </a:r>
                      <a:r>
                        <a:rPr kumimoji="0" lang="en-US" altLang="zh-CN" sz="135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4]</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16</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010000</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y</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[4]</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48</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110000</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281123906"/>
                  </a:ext>
                </a:extLst>
              </a:tr>
              <a:tr h="370840">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a:t>
                      </a:r>
                      <a:r>
                        <a:rPr kumimoji="0" lang="en-US" altLang="zh-CN" sz="135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5]</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20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010100</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y</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[5]</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52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110100</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98837192"/>
                  </a:ext>
                </a:extLst>
              </a:tr>
              <a:tr h="370840">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a:t>
                      </a:r>
                      <a:r>
                        <a:rPr kumimoji="0" lang="en-US" altLang="zh-CN" sz="135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6]</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24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011000</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y</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[6]</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56</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111000</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74259113"/>
                  </a:ext>
                </a:extLst>
              </a:tr>
              <a:tr h="370840">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a:t>
                      </a:r>
                      <a:r>
                        <a:rPr kumimoji="0" lang="en-US" altLang="zh-CN" sz="1350" b="0" i="0" u="none" strike="noStrike" kern="12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7]</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28</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011100</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622" rtl="0" eaLnBrk="1" fontAlgn="auto" latinLnBrk="0" hangingPunct="1">
                        <a:lnSpc>
                          <a:spcPct val="100000"/>
                        </a:lnSpc>
                        <a:spcBef>
                          <a:spcPts val="0"/>
                        </a:spcBef>
                        <a:spcAft>
                          <a:spcPts val="0"/>
                        </a:spcAft>
                        <a:buClrTx/>
                        <a:buSzTx/>
                        <a:buFontTx/>
                        <a:buNone/>
                        <a:tabLst/>
                        <a:defRPr/>
                      </a:pPr>
                      <a:r>
                        <a:rPr kumimoji="0" lang="en-US" altLang="zh-CN" sz="1350" b="0" i="1"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y</a:t>
                      </a:r>
                      <a:r>
                        <a:rPr kumimoji="0" lang="en-US" altLang="zh-CN"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[7]</a:t>
                      </a:r>
                      <a:endParaRPr kumimoji="0" lang="zh-CN" altLang="en-US" sz="135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60</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111100</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53316079"/>
                  </a:ext>
                </a:extLst>
              </a:tr>
            </a:tbl>
          </a:graphicData>
        </a:graphic>
      </p:graphicFrame>
      <p:sp>
        <p:nvSpPr>
          <p:cNvPr id="5" name="矩形 4">
            <a:extLst>
              <a:ext uri="{FF2B5EF4-FFF2-40B4-BE49-F238E27FC236}">
                <a16:creationId xmlns:a16="http://schemas.microsoft.com/office/drawing/2014/main" id="{EEB9AAF8-2C12-498E-A216-391971449BBF}"/>
              </a:ext>
            </a:extLst>
          </p:cNvPr>
          <p:cNvSpPr/>
          <p:nvPr/>
        </p:nvSpPr>
        <p:spPr>
          <a:xfrm>
            <a:off x="4986241" y="873191"/>
            <a:ext cx="4157759" cy="2059261"/>
          </a:xfrm>
          <a:prstGeom prst="rect">
            <a:avLst/>
          </a:prstGeom>
          <a:scene3d>
            <a:camera prst="orthographicFront"/>
            <a:lightRig rig="threePt" dir="t"/>
          </a:scene3d>
          <a:sp3d>
            <a:bevelT prst="relaxedInset"/>
          </a:sp3d>
        </p:spPr>
        <p:style>
          <a:lnRef idx="1">
            <a:schemeClr val="accent1"/>
          </a:lnRef>
          <a:fillRef idx="2">
            <a:schemeClr val="accent1"/>
          </a:fillRef>
          <a:effectRef idx="1">
            <a:schemeClr val="accent1"/>
          </a:effectRef>
          <a:fontRef idx="minor">
            <a:schemeClr val="dk1"/>
          </a:fontRef>
        </p:style>
        <p:txBody>
          <a:bodyPr rtlCol="0" anchor="ctr"/>
          <a:lstStyle/>
          <a:p>
            <a:pPr>
              <a:tabLst>
                <a:tab pos="457200" algn="l"/>
              </a:tabLst>
            </a:pPr>
            <a:r>
              <a:rPr lang="en-US" altLang="zh-CN" sz="1400" dirty="0">
                <a:latin typeface="Courier New" charset="0"/>
              </a:rPr>
              <a:t>Float </a:t>
            </a:r>
            <a:r>
              <a:rPr lang="en-US" altLang="zh-CN" sz="1400" dirty="0" err="1">
                <a:latin typeface="Courier New" charset="0"/>
              </a:rPr>
              <a:t>dotprod</a:t>
            </a:r>
            <a:r>
              <a:rPr lang="en-US" altLang="zh-CN" sz="1400" dirty="0">
                <a:latin typeface="Courier New" charset="0"/>
              </a:rPr>
              <a:t>(float x[8], float y[8])</a:t>
            </a:r>
          </a:p>
          <a:p>
            <a:pPr>
              <a:tabLst>
                <a:tab pos="457200" algn="l"/>
              </a:tabLst>
            </a:pPr>
            <a:r>
              <a:rPr lang="en-US" altLang="zh-CN" sz="1400" dirty="0">
                <a:latin typeface="Courier New" charset="0"/>
              </a:rPr>
              <a:t>{</a:t>
            </a:r>
          </a:p>
          <a:p>
            <a:pPr>
              <a:tabLst>
                <a:tab pos="457200" algn="l"/>
              </a:tabLst>
            </a:pPr>
            <a:r>
              <a:rPr lang="en-US" altLang="zh-CN" sz="1400" dirty="0">
                <a:latin typeface="Courier New" charset="0"/>
              </a:rPr>
              <a:t>	float sum=0.0;</a:t>
            </a:r>
          </a:p>
          <a:p>
            <a:pPr>
              <a:tabLst>
                <a:tab pos="457200" algn="l"/>
              </a:tabLst>
            </a:pPr>
            <a:r>
              <a:rPr lang="en-US" altLang="zh-CN" sz="1400" dirty="0">
                <a:latin typeface="Courier New" charset="0"/>
              </a:rPr>
              <a:t>	int </a:t>
            </a:r>
            <a:r>
              <a:rPr lang="en-US" altLang="zh-CN" sz="1400" dirty="0" err="1">
                <a:latin typeface="Courier New" charset="0"/>
              </a:rPr>
              <a:t>i</a:t>
            </a:r>
            <a:r>
              <a:rPr lang="en-US" altLang="zh-CN" sz="1400" dirty="0">
                <a:latin typeface="Courier New" charset="0"/>
              </a:rPr>
              <a:t>;</a:t>
            </a:r>
          </a:p>
          <a:p>
            <a:pPr>
              <a:tabLst>
                <a:tab pos="457200" algn="l"/>
              </a:tabLst>
            </a:pPr>
            <a:endParaRPr lang="en-US" altLang="zh-CN" sz="1400" dirty="0">
              <a:latin typeface="Courier New" charset="0"/>
            </a:endParaRPr>
          </a:p>
          <a:p>
            <a:pPr>
              <a:tabLst>
                <a:tab pos="457200" algn="l"/>
              </a:tabLst>
            </a:pPr>
            <a:r>
              <a:rPr lang="en-US" altLang="zh-CN" sz="1400" dirty="0">
                <a:latin typeface="Courier New" charset="0"/>
              </a:rPr>
              <a:t>	for(</a:t>
            </a:r>
            <a:r>
              <a:rPr lang="en-US" altLang="zh-CN" sz="1400" dirty="0" err="1">
                <a:latin typeface="Courier New" charset="0"/>
              </a:rPr>
              <a:t>i</a:t>
            </a:r>
            <a:r>
              <a:rPr lang="en-US" altLang="zh-CN" sz="1400" dirty="0">
                <a:latin typeface="Courier New" charset="0"/>
              </a:rPr>
              <a:t>=0;i&lt;8;i++)</a:t>
            </a:r>
          </a:p>
          <a:p>
            <a:pPr>
              <a:tabLst>
                <a:tab pos="457200" algn="l"/>
              </a:tabLst>
            </a:pPr>
            <a:r>
              <a:rPr lang="en-US" altLang="zh-CN" sz="1400" dirty="0">
                <a:latin typeface="Courier New" charset="0"/>
              </a:rPr>
              <a:t>		sum+=x[</a:t>
            </a:r>
            <a:r>
              <a:rPr lang="en-US" altLang="zh-CN" sz="1400" dirty="0" err="1">
                <a:latin typeface="Courier New" charset="0"/>
              </a:rPr>
              <a:t>i</a:t>
            </a:r>
            <a:r>
              <a:rPr lang="en-US" altLang="zh-CN" sz="1400" dirty="0">
                <a:latin typeface="Courier New" charset="0"/>
              </a:rPr>
              <a:t>]*y[</a:t>
            </a:r>
            <a:r>
              <a:rPr lang="en-US" altLang="zh-CN" sz="1400" dirty="0" err="1">
                <a:latin typeface="Courier New" charset="0"/>
              </a:rPr>
              <a:t>i</a:t>
            </a:r>
            <a:r>
              <a:rPr lang="en-US" altLang="zh-CN" sz="1400" dirty="0">
                <a:latin typeface="Courier New" charset="0"/>
              </a:rPr>
              <a:t>];</a:t>
            </a:r>
          </a:p>
          <a:p>
            <a:pPr>
              <a:tabLst>
                <a:tab pos="457200" algn="l"/>
              </a:tabLst>
            </a:pPr>
            <a:r>
              <a:rPr lang="en-US" altLang="zh-CN" sz="1400" dirty="0">
                <a:latin typeface="Courier New" charset="0"/>
              </a:rPr>
              <a:t>	return sum;</a:t>
            </a:r>
          </a:p>
          <a:p>
            <a:pPr>
              <a:tabLst>
                <a:tab pos="457200" algn="l"/>
              </a:tabLst>
            </a:pPr>
            <a:r>
              <a:rPr lang="en-US" altLang="zh-CN" sz="1400" dirty="0">
                <a:latin typeface="Courier New" charset="0"/>
              </a:rPr>
              <a:t>}</a:t>
            </a:r>
          </a:p>
        </p:txBody>
      </p:sp>
      <p:sp>
        <p:nvSpPr>
          <p:cNvPr id="7" name="内容占位符 2">
            <a:extLst>
              <a:ext uri="{FF2B5EF4-FFF2-40B4-BE49-F238E27FC236}">
                <a16:creationId xmlns:a16="http://schemas.microsoft.com/office/drawing/2014/main" id="{2CEF5514-B564-4B6F-8AB3-AE67AF000DB5}"/>
              </a:ext>
            </a:extLst>
          </p:cNvPr>
          <p:cNvSpPr txBox="1">
            <a:spLocks/>
          </p:cNvSpPr>
          <p:nvPr/>
        </p:nvSpPr>
        <p:spPr>
          <a:xfrm>
            <a:off x="480283" y="873191"/>
            <a:ext cx="4536504" cy="1907902"/>
          </a:xfrm>
          <a:prstGeom prst="rect">
            <a:avLst/>
          </a:prstGeom>
        </p:spPr>
        <p:txBody>
          <a:bodyPr vert="horz" lIns="91440" tIns="45720" rIns="91440" bIns="45720" rtlCol="0">
            <a:normAutofit fontScale="62500" lnSpcReduction="20000"/>
          </a:bodyPr>
          <a:lstStyle>
            <a:lvl1pPr marL="257108" indent="-257108" algn="l" defTabSz="685622" rtl="0" eaLnBrk="1" latinLnBrk="0" hangingPunct="1">
              <a:spcBef>
                <a:spcPct val="20000"/>
              </a:spcBef>
              <a:buFont typeface="Arial" panose="020B0604020202020204" pitchFamily="34" charset="0"/>
              <a:buChar char="•"/>
              <a:defRPr sz="2399" kern="1200">
                <a:solidFill>
                  <a:schemeClr val="tx1"/>
                </a:solidFill>
                <a:latin typeface="Times New Roman" panose="02020603050405020304" pitchFamily="18" charset="0"/>
                <a:ea typeface="+mn-ea"/>
                <a:cs typeface="Times New Roman" panose="02020603050405020304" pitchFamily="18" charset="0"/>
              </a:defRPr>
            </a:lvl1pPr>
            <a:lvl2pPr marL="557068" indent="-214257" algn="l" defTabSz="685622" rtl="0" eaLnBrk="1" latinLnBrk="0" hangingPunct="1">
              <a:spcBef>
                <a:spcPct val="20000"/>
              </a:spcBef>
              <a:buFont typeface="Arial" panose="020B0604020202020204" pitchFamily="34" charset="0"/>
              <a:buChar char="–"/>
              <a:defRPr sz="2099" kern="1200">
                <a:solidFill>
                  <a:schemeClr val="tx1"/>
                </a:solidFill>
                <a:latin typeface="Times New Roman" panose="02020603050405020304" pitchFamily="18" charset="0"/>
                <a:ea typeface="+mn-ea"/>
                <a:cs typeface="Times New Roman" panose="02020603050405020304" pitchFamily="18" charset="0"/>
              </a:defRPr>
            </a:lvl2pPr>
            <a:lvl3pPr marL="857028" indent="-171406" algn="l" defTabSz="685622" rtl="0" eaLnBrk="1" latinLnBrk="0" hangingPunct="1">
              <a:spcBef>
                <a:spcPct val="200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3pPr>
            <a:lvl4pPr marL="1199840" indent="-171406" algn="l" defTabSz="685622" rtl="0" eaLnBrk="1" latinLnBrk="0" hangingPunct="1">
              <a:spcBef>
                <a:spcPct val="20000"/>
              </a:spcBef>
              <a:buFont typeface="Arial" panose="020B0604020202020204" pitchFamily="34" charset="0"/>
              <a:buChar char="–"/>
              <a:defRPr sz="1500" kern="1200">
                <a:solidFill>
                  <a:schemeClr val="tx1"/>
                </a:solidFill>
                <a:latin typeface="Times New Roman" panose="02020603050405020304" pitchFamily="18" charset="0"/>
                <a:ea typeface="+mn-ea"/>
                <a:cs typeface="Times New Roman" panose="02020603050405020304" pitchFamily="18" charset="0"/>
              </a:defRPr>
            </a:lvl4pPr>
            <a:lvl5pPr marL="1542652" indent="-171406" algn="l" defTabSz="685622" rtl="0" eaLnBrk="1" latinLnBrk="0" hangingPunct="1">
              <a:spcBef>
                <a:spcPct val="20000"/>
              </a:spcBef>
              <a:buFont typeface="Arial" panose="020B0604020202020204" pitchFamily="34" charset="0"/>
              <a:buChar char="»"/>
              <a:defRPr sz="1500" kern="1200">
                <a:solidFill>
                  <a:schemeClr val="tx1"/>
                </a:solidFill>
                <a:latin typeface="Times New Roman" panose="02020603050405020304" pitchFamily="18" charset="0"/>
                <a:ea typeface="+mn-ea"/>
                <a:cs typeface="Times New Roman" panose="02020603050405020304" pitchFamily="18" charset="0"/>
              </a:defRPr>
            </a:lvl5pPr>
            <a:lvl6pPr marL="1885463" indent="-171406" algn="l" defTabSz="685622"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274" indent="-171406" algn="l" defTabSz="685622"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085" indent="-171406" algn="l" defTabSz="685622"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3897" indent="-171406" algn="l" defTabSz="685622"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zh-CN" altLang="en-US" dirty="0"/>
              <a:t>两个向量点积函数</a:t>
            </a:r>
            <a:endParaRPr lang="en-US" altLang="zh-CN" dirty="0"/>
          </a:p>
          <a:p>
            <a:pPr lvl="1"/>
            <a:r>
              <a:rPr lang="zh-CN" altLang="en-US" dirty="0"/>
              <a:t>具有良好的空间局部性</a:t>
            </a:r>
            <a:endParaRPr lang="en-US" altLang="zh-CN" dirty="0"/>
          </a:p>
          <a:p>
            <a:pPr lvl="1"/>
            <a:r>
              <a:rPr lang="en-US" altLang="zh-CN" dirty="0"/>
              <a:t>Cache</a:t>
            </a:r>
            <a:r>
              <a:rPr lang="zh-CN" altLang="en-US" dirty="0"/>
              <a:t>命令率仍然较低</a:t>
            </a:r>
            <a:endParaRPr lang="en-US" altLang="zh-CN" dirty="0"/>
          </a:p>
          <a:p>
            <a:r>
              <a:rPr lang="zh-CN" altLang="en-US" dirty="0"/>
              <a:t>参数设置：</a:t>
            </a:r>
            <a:endParaRPr lang="en-US" altLang="zh-CN" dirty="0"/>
          </a:p>
          <a:p>
            <a:pPr lvl="1"/>
            <a:r>
              <a:rPr lang="zh-CN" altLang="en-US" dirty="0"/>
              <a:t>浮点数</a:t>
            </a:r>
            <a:r>
              <a:rPr lang="en-US" altLang="zh-CN" dirty="0"/>
              <a:t>4</a:t>
            </a:r>
            <a:r>
              <a:rPr lang="zh-CN" altLang="en-US" dirty="0"/>
              <a:t>字节</a:t>
            </a:r>
            <a:endParaRPr lang="en-US" altLang="zh-CN" dirty="0"/>
          </a:p>
          <a:p>
            <a:pPr lvl="1"/>
            <a:r>
              <a:rPr lang="en-US" altLang="zh-CN" dirty="0"/>
              <a:t>X</a:t>
            </a:r>
            <a:r>
              <a:rPr lang="zh-CN" altLang="en-US" dirty="0"/>
              <a:t>加载到从</a:t>
            </a:r>
            <a:r>
              <a:rPr lang="en-US" altLang="zh-CN" dirty="0"/>
              <a:t>0</a:t>
            </a:r>
            <a:r>
              <a:rPr lang="zh-CN" altLang="en-US" dirty="0"/>
              <a:t>到</a:t>
            </a:r>
            <a:r>
              <a:rPr lang="en-US" altLang="zh-CN" dirty="0"/>
              <a:t>32</a:t>
            </a:r>
            <a:r>
              <a:rPr lang="zh-CN" altLang="en-US" dirty="0"/>
              <a:t>个字节连续内存</a:t>
            </a:r>
            <a:endParaRPr lang="en-US" altLang="zh-CN" dirty="0"/>
          </a:p>
          <a:p>
            <a:pPr lvl="1"/>
            <a:r>
              <a:rPr lang="en-US" altLang="zh-CN" dirty="0"/>
              <a:t>Y</a:t>
            </a:r>
            <a:r>
              <a:rPr lang="zh-CN" altLang="en-US" dirty="0"/>
              <a:t>加载到从</a:t>
            </a:r>
            <a:r>
              <a:rPr lang="en-US" altLang="zh-CN" dirty="0"/>
              <a:t>32</a:t>
            </a:r>
            <a:r>
              <a:rPr lang="zh-CN" altLang="en-US" dirty="0"/>
              <a:t>开始的连续内存</a:t>
            </a:r>
            <a:endParaRPr lang="en-US" altLang="zh-CN" dirty="0"/>
          </a:p>
          <a:p>
            <a:pPr lvl="1"/>
            <a:r>
              <a:rPr lang="zh-CN" altLang="en-US" dirty="0"/>
              <a:t>一个块为</a:t>
            </a:r>
            <a:r>
              <a:rPr lang="en-US" altLang="zh-CN" dirty="0"/>
              <a:t>16</a:t>
            </a:r>
            <a:r>
              <a:rPr lang="zh-CN" altLang="en-US" dirty="0"/>
              <a:t>字节</a:t>
            </a:r>
            <a:endParaRPr lang="en-US" altLang="zh-CN" dirty="0"/>
          </a:p>
        </p:txBody>
      </p:sp>
    </p:spTree>
    <p:extLst>
      <p:ext uri="{BB962C8B-B14F-4D97-AF65-F5344CB8AC3E}">
        <p14:creationId xmlns:p14="http://schemas.microsoft.com/office/powerpoint/2010/main" val="4083854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59C525-8FC9-493B-9BCB-D23F0C58181A}"/>
              </a:ext>
            </a:extLst>
          </p:cNvPr>
          <p:cNvSpPr>
            <a:spLocks noGrp="1"/>
          </p:cNvSpPr>
          <p:nvPr>
            <p:ph type="title"/>
          </p:nvPr>
        </p:nvSpPr>
        <p:spPr>
          <a:xfrm>
            <a:off x="132784" y="227168"/>
            <a:ext cx="7592093" cy="762000"/>
          </a:xfrm>
        </p:spPr>
        <p:txBody>
          <a:bodyPr>
            <a:normAutofit/>
          </a:bodyPr>
          <a:lstStyle/>
          <a:p>
            <a:r>
              <a:rPr lang="zh-CN" altLang="en-US" dirty="0"/>
              <a:t>多维数组引用局部性</a:t>
            </a:r>
          </a:p>
        </p:txBody>
      </p:sp>
      <p:sp>
        <p:nvSpPr>
          <p:cNvPr id="3" name="内容占位符 2">
            <a:extLst>
              <a:ext uri="{FF2B5EF4-FFF2-40B4-BE49-F238E27FC236}">
                <a16:creationId xmlns:a16="http://schemas.microsoft.com/office/drawing/2014/main" id="{9F14C1C5-FE3C-4C6D-95C0-906635C54DF9}"/>
              </a:ext>
            </a:extLst>
          </p:cNvPr>
          <p:cNvSpPr>
            <a:spLocks noGrp="1"/>
          </p:cNvSpPr>
          <p:nvPr>
            <p:ph idx="1"/>
          </p:nvPr>
        </p:nvSpPr>
        <p:spPr>
          <a:xfrm>
            <a:off x="457200" y="837034"/>
            <a:ext cx="8229600" cy="2567960"/>
          </a:xfrm>
        </p:spPr>
        <p:txBody>
          <a:bodyPr>
            <a:normAutofit/>
          </a:bodyPr>
          <a:lstStyle/>
          <a:p>
            <a:r>
              <a:rPr lang="zh-CN" altLang="en-US" sz="1800" dirty="0"/>
              <a:t>多维数组行优化顺序与列优化顺序具有不同的局部性</a:t>
            </a:r>
          </a:p>
        </p:txBody>
      </p:sp>
      <p:sp>
        <p:nvSpPr>
          <p:cNvPr id="5" name="矩形 4">
            <a:extLst>
              <a:ext uri="{FF2B5EF4-FFF2-40B4-BE49-F238E27FC236}">
                <a16:creationId xmlns:a16="http://schemas.microsoft.com/office/drawing/2014/main" id="{DD20D9B3-AAE9-48B9-ABD6-2E322B85A1C9}"/>
              </a:ext>
            </a:extLst>
          </p:cNvPr>
          <p:cNvSpPr/>
          <p:nvPr/>
        </p:nvSpPr>
        <p:spPr>
          <a:xfrm>
            <a:off x="174356" y="1233786"/>
            <a:ext cx="4350871" cy="1600438"/>
          </a:xfrm>
          <a:prstGeom prst="rect">
            <a:avLst/>
          </a:prstGeom>
          <a:solidFill>
            <a:srgbClr val="F6F5BD"/>
          </a:solidFill>
          <a:ln w="25400">
            <a:solidFill>
              <a:schemeClr val="tx1"/>
            </a:solidFill>
            <a:miter lim="800000"/>
            <a:headEnd/>
            <a:tailEnd/>
          </a:ln>
          <a:effectLst/>
        </p:spPr>
        <p:txBody>
          <a:bodyPr wrap="none">
            <a:prstTxWarp prst="textNoShape">
              <a:avLst/>
            </a:prstTxWarp>
            <a:spAutoFit/>
          </a:bodyPr>
          <a:lstStyle/>
          <a:p>
            <a:r>
              <a:rPr lang="en-US" altLang="zh-CN" sz="1400">
                <a:solidFill>
                  <a:schemeClr val="tx1"/>
                </a:solidFill>
                <a:latin typeface="Courier New" charset="0"/>
              </a:rPr>
              <a:t>int sumarrayrows</a:t>
            </a:r>
            <a:r>
              <a:rPr lang="en-US" altLang="zh-CN" sz="1400" dirty="0">
                <a:solidFill>
                  <a:schemeClr val="tx1"/>
                </a:solidFill>
                <a:latin typeface="Courier New" charset="0"/>
              </a:rPr>
              <a:t>(int a[M][N]){</a:t>
            </a:r>
          </a:p>
          <a:p>
            <a:r>
              <a:rPr lang="en-US" altLang="zh-CN" sz="1400" dirty="0">
                <a:solidFill>
                  <a:schemeClr val="tx1"/>
                </a:solidFill>
                <a:latin typeface="Courier New" charset="0"/>
              </a:rPr>
              <a:t>	</a:t>
            </a:r>
            <a:r>
              <a:rPr lang="en-US" altLang="zh-CN" sz="1400">
                <a:solidFill>
                  <a:schemeClr val="tx1"/>
                </a:solidFill>
                <a:latin typeface="Courier New" charset="0"/>
              </a:rPr>
              <a:t>int </a:t>
            </a:r>
            <a:r>
              <a:rPr lang="en-US" altLang="zh-CN" sz="1400" dirty="0" err="1">
                <a:solidFill>
                  <a:schemeClr val="tx1"/>
                </a:solidFill>
                <a:latin typeface="Courier New" charset="0"/>
              </a:rPr>
              <a:t>i,j</a:t>
            </a:r>
            <a:r>
              <a:rPr lang="en-US" altLang="zh-CN" sz="1400" err="1">
                <a:solidFill>
                  <a:schemeClr val="tx1"/>
                </a:solidFill>
                <a:latin typeface="Courier New" charset="0"/>
              </a:rPr>
              <a:t>,</a:t>
            </a:r>
            <a:r>
              <a:rPr lang="en-US" altLang="zh-CN" sz="1400">
                <a:solidFill>
                  <a:schemeClr val="tx1"/>
                </a:solidFill>
                <a:latin typeface="Courier New" charset="0"/>
              </a:rPr>
              <a:t>sum</a:t>
            </a:r>
            <a:r>
              <a:rPr lang="en-US" altLang="zh-CN" sz="1400" dirty="0">
                <a:solidFill>
                  <a:schemeClr val="tx1"/>
                </a:solidFill>
                <a:latin typeface="Courier New" charset="0"/>
              </a:rPr>
              <a:t>=0;</a:t>
            </a:r>
          </a:p>
          <a:p>
            <a:r>
              <a:rPr lang="en-US" altLang="zh-CN" sz="1400" dirty="0">
                <a:solidFill>
                  <a:schemeClr val="tx1"/>
                </a:solidFill>
                <a:latin typeface="Courier New" charset="0"/>
              </a:rPr>
              <a:t>	</a:t>
            </a:r>
            <a:r>
              <a:rPr lang="en-US" altLang="zh-CN" sz="1400">
                <a:solidFill>
                  <a:schemeClr val="tx1"/>
                </a:solidFill>
                <a:latin typeface="Courier New" charset="0"/>
              </a:rPr>
              <a:t>for (i</a:t>
            </a:r>
            <a:r>
              <a:rPr lang="en-US" altLang="zh-CN" sz="1400" dirty="0">
                <a:solidFill>
                  <a:schemeClr val="tx1"/>
                </a:solidFill>
                <a:latin typeface="Courier New" charset="0"/>
              </a:rPr>
              <a:t>=0;</a:t>
            </a:r>
            <a:r>
              <a:rPr lang="en-US" altLang="zh-CN" sz="1400">
                <a:solidFill>
                  <a:schemeClr val="tx1"/>
                </a:solidFill>
                <a:latin typeface="Courier New" charset="0"/>
              </a:rPr>
              <a:t>i&lt;</a:t>
            </a:r>
            <a:r>
              <a:rPr lang="en-US" altLang="zh-CN" sz="1400" dirty="0" err="1">
                <a:solidFill>
                  <a:schemeClr val="tx1"/>
                </a:solidFill>
                <a:latin typeface="Courier New" charset="0"/>
              </a:rPr>
              <a:t>M</a:t>
            </a:r>
            <a:r>
              <a:rPr lang="en-US" altLang="zh-CN" sz="1400" err="1">
                <a:solidFill>
                  <a:schemeClr val="tx1"/>
                </a:solidFill>
                <a:latin typeface="Courier New" charset="0"/>
              </a:rPr>
              <a:t>;</a:t>
            </a:r>
            <a:r>
              <a:rPr lang="en-US" altLang="zh-CN" sz="1400">
                <a:solidFill>
                  <a:schemeClr val="tx1"/>
                </a:solidFill>
                <a:latin typeface="Courier New" charset="0"/>
              </a:rPr>
              <a:t>i</a:t>
            </a:r>
            <a:r>
              <a:rPr lang="en-US" altLang="zh-CN" sz="1400" dirty="0">
                <a:solidFill>
                  <a:schemeClr val="tx1"/>
                </a:solidFill>
                <a:latin typeface="Courier New" charset="0"/>
              </a:rPr>
              <a:t>++)</a:t>
            </a:r>
          </a:p>
          <a:p>
            <a:r>
              <a:rPr lang="en-US" altLang="zh-CN" sz="1400" dirty="0">
                <a:solidFill>
                  <a:schemeClr val="tx1"/>
                </a:solidFill>
                <a:latin typeface="Courier New" charset="0"/>
              </a:rPr>
              <a:t>		for (j=0;</a:t>
            </a:r>
            <a:r>
              <a:rPr lang="en-US" altLang="zh-CN" sz="1400">
                <a:solidFill>
                  <a:schemeClr val="tx1"/>
                </a:solidFill>
                <a:latin typeface="Courier New" charset="0"/>
              </a:rPr>
              <a:t>j&lt;</a:t>
            </a:r>
            <a:r>
              <a:rPr lang="en-US" altLang="zh-CN" sz="1400" dirty="0" err="1">
                <a:solidFill>
                  <a:schemeClr val="tx1"/>
                </a:solidFill>
                <a:latin typeface="Courier New" charset="0"/>
              </a:rPr>
              <a:t>N</a:t>
            </a:r>
            <a:r>
              <a:rPr lang="en-US" altLang="zh-CN" sz="1400" err="1">
                <a:solidFill>
                  <a:schemeClr val="tx1"/>
                </a:solidFill>
                <a:latin typeface="Courier New" charset="0"/>
              </a:rPr>
              <a:t>;</a:t>
            </a:r>
            <a:r>
              <a:rPr lang="en-US" altLang="zh-CN" sz="1400">
                <a:solidFill>
                  <a:schemeClr val="tx1"/>
                </a:solidFill>
                <a:latin typeface="Courier New" charset="0"/>
              </a:rPr>
              <a:t>j</a:t>
            </a:r>
            <a:r>
              <a:rPr lang="en-US" altLang="zh-CN" sz="1400" dirty="0">
                <a:solidFill>
                  <a:schemeClr val="tx1"/>
                </a:solidFill>
                <a:latin typeface="Courier New" charset="0"/>
              </a:rPr>
              <a:t>++)</a:t>
            </a:r>
          </a:p>
          <a:p>
            <a:r>
              <a:rPr lang="en-US" altLang="zh-CN" sz="1400" dirty="0">
                <a:solidFill>
                  <a:schemeClr val="tx1"/>
                </a:solidFill>
                <a:latin typeface="Courier New" charset="0"/>
              </a:rPr>
              <a:t>			sum+=</a:t>
            </a:r>
            <a:r>
              <a:rPr lang="en-US" altLang="zh-CN" sz="1400">
                <a:solidFill>
                  <a:schemeClr val="tx1"/>
                </a:solidFill>
                <a:latin typeface="Courier New" charset="0"/>
              </a:rPr>
              <a:t>a[i</a:t>
            </a:r>
            <a:r>
              <a:rPr lang="en-US" altLang="zh-CN" sz="1400" dirty="0">
                <a:solidFill>
                  <a:schemeClr val="tx1"/>
                </a:solidFill>
                <a:latin typeface="Courier New" charset="0"/>
              </a:rPr>
              <a:t>][j];</a:t>
            </a:r>
          </a:p>
          <a:p>
            <a:r>
              <a:rPr lang="en-US" altLang="zh-CN" sz="1400" dirty="0">
                <a:solidFill>
                  <a:schemeClr val="tx1"/>
                </a:solidFill>
                <a:latin typeface="Courier New" charset="0"/>
              </a:rPr>
              <a:t>	return sum;</a:t>
            </a:r>
          </a:p>
          <a:p>
            <a:r>
              <a:rPr lang="en-US" altLang="zh-CN" sz="1400" dirty="0">
                <a:solidFill>
                  <a:schemeClr val="tx1"/>
                </a:solidFill>
                <a:latin typeface="Courier New" charset="0"/>
              </a:rPr>
              <a:t>}</a:t>
            </a:r>
          </a:p>
        </p:txBody>
      </p:sp>
      <p:sp>
        <p:nvSpPr>
          <p:cNvPr id="6" name="矩形 5">
            <a:extLst>
              <a:ext uri="{FF2B5EF4-FFF2-40B4-BE49-F238E27FC236}">
                <a16:creationId xmlns:a16="http://schemas.microsoft.com/office/drawing/2014/main" id="{34170F47-6455-4CCE-9A02-BD3324019D68}"/>
              </a:ext>
            </a:extLst>
          </p:cNvPr>
          <p:cNvSpPr/>
          <p:nvPr/>
        </p:nvSpPr>
        <p:spPr>
          <a:xfrm>
            <a:off x="4618773" y="1227134"/>
            <a:ext cx="4350871" cy="1600438"/>
          </a:xfrm>
          <a:prstGeom prst="rect">
            <a:avLst/>
          </a:prstGeom>
          <a:solidFill>
            <a:srgbClr val="F6F5BD"/>
          </a:solidFill>
          <a:ln w="25400">
            <a:solidFill>
              <a:schemeClr val="tx1"/>
            </a:solidFill>
            <a:miter lim="800000"/>
            <a:headEnd/>
            <a:tailEnd/>
          </a:ln>
          <a:effectLst/>
        </p:spPr>
        <p:txBody>
          <a:bodyPr wrap="none">
            <a:prstTxWarp prst="textNoShape">
              <a:avLst/>
            </a:prstTxWarp>
            <a:spAutoFit/>
          </a:bodyPr>
          <a:lstStyle/>
          <a:p>
            <a:r>
              <a:rPr lang="en-US" altLang="zh-CN" sz="1400">
                <a:solidFill>
                  <a:schemeClr val="tx1"/>
                </a:solidFill>
                <a:latin typeface="Courier New" charset="0"/>
              </a:rPr>
              <a:t>int sumarraycols</a:t>
            </a:r>
            <a:r>
              <a:rPr lang="en-US" altLang="zh-CN" sz="1400" dirty="0">
                <a:solidFill>
                  <a:schemeClr val="tx1"/>
                </a:solidFill>
                <a:latin typeface="Courier New" charset="0"/>
              </a:rPr>
              <a:t>(int a[M][N]){</a:t>
            </a:r>
          </a:p>
          <a:p>
            <a:r>
              <a:rPr lang="en-US" altLang="zh-CN" sz="1400" dirty="0">
                <a:solidFill>
                  <a:schemeClr val="tx1"/>
                </a:solidFill>
                <a:latin typeface="Courier New" charset="0"/>
              </a:rPr>
              <a:t>	</a:t>
            </a:r>
            <a:r>
              <a:rPr lang="en-US" altLang="zh-CN" sz="1400">
                <a:solidFill>
                  <a:schemeClr val="tx1"/>
                </a:solidFill>
                <a:latin typeface="Courier New" charset="0"/>
              </a:rPr>
              <a:t>int </a:t>
            </a:r>
            <a:r>
              <a:rPr lang="en-US" altLang="zh-CN" sz="1400" dirty="0" err="1">
                <a:solidFill>
                  <a:schemeClr val="tx1"/>
                </a:solidFill>
                <a:latin typeface="Courier New" charset="0"/>
              </a:rPr>
              <a:t>i,j</a:t>
            </a:r>
            <a:r>
              <a:rPr lang="en-US" altLang="zh-CN" sz="1400" err="1">
                <a:solidFill>
                  <a:schemeClr val="tx1"/>
                </a:solidFill>
                <a:latin typeface="Courier New" charset="0"/>
              </a:rPr>
              <a:t>,</a:t>
            </a:r>
            <a:r>
              <a:rPr lang="en-US" altLang="zh-CN" sz="1400">
                <a:solidFill>
                  <a:schemeClr val="tx1"/>
                </a:solidFill>
                <a:latin typeface="Courier New" charset="0"/>
              </a:rPr>
              <a:t>sum</a:t>
            </a:r>
            <a:r>
              <a:rPr lang="en-US" altLang="zh-CN" sz="1400" dirty="0">
                <a:solidFill>
                  <a:schemeClr val="tx1"/>
                </a:solidFill>
                <a:latin typeface="Courier New" charset="0"/>
              </a:rPr>
              <a:t>=0;</a:t>
            </a:r>
          </a:p>
          <a:p>
            <a:r>
              <a:rPr lang="en-US" altLang="zh-CN" sz="1400" dirty="0">
                <a:solidFill>
                  <a:schemeClr val="tx1"/>
                </a:solidFill>
                <a:latin typeface="Courier New" charset="0"/>
              </a:rPr>
              <a:t>	for (j=0;</a:t>
            </a:r>
            <a:r>
              <a:rPr lang="en-US" altLang="zh-CN" sz="1400">
                <a:solidFill>
                  <a:schemeClr val="tx1"/>
                </a:solidFill>
                <a:latin typeface="Courier New" charset="0"/>
              </a:rPr>
              <a:t>j&lt;</a:t>
            </a:r>
            <a:r>
              <a:rPr lang="en-US" altLang="zh-CN" sz="1400" dirty="0" err="1">
                <a:solidFill>
                  <a:schemeClr val="tx1"/>
                </a:solidFill>
                <a:latin typeface="Courier New" charset="0"/>
              </a:rPr>
              <a:t>N</a:t>
            </a:r>
            <a:r>
              <a:rPr lang="en-US" altLang="zh-CN" sz="1400" err="1">
                <a:solidFill>
                  <a:schemeClr val="tx1"/>
                </a:solidFill>
                <a:latin typeface="Courier New" charset="0"/>
              </a:rPr>
              <a:t>;</a:t>
            </a:r>
            <a:r>
              <a:rPr lang="en-US" altLang="zh-CN" sz="1400">
                <a:solidFill>
                  <a:schemeClr val="tx1"/>
                </a:solidFill>
                <a:latin typeface="Courier New" charset="0"/>
              </a:rPr>
              <a:t>j</a:t>
            </a:r>
            <a:r>
              <a:rPr lang="en-US" altLang="zh-CN" sz="1400" dirty="0">
                <a:solidFill>
                  <a:schemeClr val="tx1"/>
                </a:solidFill>
                <a:latin typeface="Courier New" charset="0"/>
              </a:rPr>
              <a:t>++)</a:t>
            </a:r>
          </a:p>
          <a:p>
            <a:r>
              <a:rPr lang="en-US" altLang="zh-CN" sz="1400" dirty="0">
                <a:solidFill>
                  <a:schemeClr val="tx1"/>
                </a:solidFill>
                <a:latin typeface="Courier New" charset="0"/>
              </a:rPr>
              <a:t>		</a:t>
            </a:r>
            <a:r>
              <a:rPr lang="en-US" altLang="zh-CN" sz="1400">
                <a:solidFill>
                  <a:schemeClr val="tx1"/>
                </a:solidFill>
                <a:latin typeface="Courier New" charset="0"/>
              </a:rPr>
              <a:t>for (i</a:t>
            </a:r>
            <a:r>
              <a:rPr lang="en-US" altLang="zh-CN" sz="1400" dirty="0">
                <a:solidFill>
                  <a:schemeClr val="tx1"/>
                </a:solidFill>
                <a:latin typeface="Courier New" charset="0"/>
              </a:rPr>
              <a:t>=0;</a:t>
            </a:r>
            <a:r>
              <a:rPr lang="en-US" altLang="zh-CN" sz="1400">
                <a:solidFill>
                  <a:schemeClr val="tx1"/>
                </a:solidFill>
                <a:latin typeface="Courier New" charset="0"/>
              </a:rPr>
              <a:t>i&lt;</a:t>
            </a:r>
            <a:r>
              <a:rPr lang="en-US" altLang="zh-CN" sz="1400" dirty="0" err="1">
                <a:solidFill>
                  <a:schemeClr val="tx1"/>
                </a:solidFill>
                <a:latin typeface="Courier New" charset="0"/>
              </a:rPr>
              <a:t>M</a:t>
            </a:r>
            <a:r>
              <a:rPr lang="en-US" altLang="zh-CN" sz="1400" err="1">
                <a:solidFill>
                  <a:schemeClr val="tx1"/>
                </a:solidFill>
                <a:latin typeface="Courier New" charset="0"/>
              </a:rPr>
              <a:t>;</a:t>
            </a:r>
            <a:r>
              <a:rPr lang="en-US" altLang="zh-CN" sz="1400">
                <a:solidFill>
                  <a:schemeClr val="tx1"/>
                </a:solidFill>
                <a:latin typeface="Courier New" charset="0"/>
              </a:rPr>
              <a:t>i</a:t>
            </a:r>
            <a:r>
              <a:rPr lang="en-US" altLang="zh-CN" sz="1400" dirty="0">
                <a:solidFill>
                  <a:schemeClr val="tx1"/>
                </a:solidFill>
                <a:latin typeface="Courier New" charset="0"/>
              </a:rPr>
              <a:t>++)</a:t>
            </a:r>
          </a:p>
          <a:p>
            <a:r>
              <a:rPr lang="en-US" altLang="zh-CN" sz="1400" dirty="0">
                <a:solidFill>
                  <a:schemeClr val="tx1"/>
                </a:solidFill>
                <a:latin typeface="Courier New" charset="0"/>
              </a:rPr>
              <a:t>			sum+=</a:t>
            </a:r>
            <a:r>
              <a:rPr lang="en-US" altLang="zh-CN" sz="1400">
                <a:solidFill>
                  <a:schemeClr val="tx1"/>
                </a:solidFill>
                <a:latin typeface="Courier New" charset="0"/>
              </a:rPr>
              <a:t>a[i</a:t>
            </a:r>
            <a:r>
              <a:rPr lang="en-US" altLang="zh-CN" sz="1400" dirty="0">
                <a:solidFill>
                  <a:schemeClr val="tx1"/>
                </a:solidFill>
                <a:latin typeface="Courier New" charset="0"/>
              </a:rPr>
              <a:t>][j];</a:t>
            </a:r>
          </a:p>
          <a:p>
            <a:r>
              <a:rPr lang="en-US" altLang="zh-CN" sz="1400" dirty="0">
                <a:solidFill>
                  <a:schemeClr val="tx1"/>
                </a:solidFill>
                <a:latin typeface="Courier New" charset="0"/>
              </a:rPr>
              <a:t>	return sum;</a:t>
            </a:r>
          </a:p>
          <a:p>
            <a:r>
              <a:rPr lang="en-US" altLang="zh-CN" sz="1400" dirty="0">
                <a:solidFill>
                  <a:schemeClr val="tx1"/>
                </a:solidFill>
                <a:latin typeface="Courier New" charset="0"/>
              </a:rPr>
              <a:t>}</a:t>
            </a:r>
          </a:p>
        </p:txBody>
      </p:sp>
      <p:sp>
        <p:nvSpPr>
          <p:cNvPr id="8" name="矩形 7">
            <a:extLst>
              <a:ext uri="{FF2B5EF4-FFF2-40B4-BE49-F238E27FC236}">
                <a16:creationId xmlns:a16="http://schemas.microsoft.com/office/drawing/2014/main" id="{C5A7CD24-6185-4FDA-AFAF-D3E0E17B2324}"/>
              </a:ext>
            </a:extLst>
          </p:cNvPr>
          <p:cNvSpPr/>
          <p:nvPr/>
        </p:nvSpPr>
        <p:spPr>
          <a:xfrm>
            <a:off x="883233" y="42623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8A6C4252-7B6D-43B2-AC29-9CD682CFEC94}"/>
              </a:ext>
            </a:extLst>
          </p:cNvPr>
          <p:cNvSpPr/>
          <p:nvPr/>
        </p:nvSpPr>
        <p:spPr>
          <a:xfrm>
            <a:off x="1169850" y="42623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AFF9C831-F0A7-4309-819D-85FCC1065B3E}"/>
              </a:ext>
            </a:extLst>
          </p:cNvPr>
          <p:cNvSpPr/>
          <p:nvPr/>
        </p:nvSpPr>
        <p:spPr>
          <a:xfrm>
            <a:off x="1456467" y="42623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8B15D03A-863F-4869-8D8B-EC1F6EE0CE05}"/>
              </a:ext>
            </a:extLst>
          </p:cNvPr>
          <p:cNvSpPr/>
          <p:nvPr/>
        </p:nvSpPr>
        <p:spPr>
          <a:xfrm>
            <a:off x="1741669" y="42623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BED5F871-AEED-4EA7-BD19-98C62D98E658}"/>
              </a:ext>
            </a:extLst>
          </p:cNvPr>
          <p:cNvSpPr/>
          <p:nvPr/>
        </p:nvSpPr>
        <p:spPr>
          <a:xfrm>
            <a:off x="2028286" y="42623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95E503C5-108C-472B-838B-7E08E60A3D20}"/>
              </a:ext>
            </a:extLst>
          </p:cNvPr>
          <p:cNvSpPr/>
          <p:nvPr/>
        </p:nvSpPr>
        <p:spPr>
          <a:xfrm>
            <a:off x="2326359" y="42623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9B13BD06-8ED7-4763-B29E-DD99A448B7C3}"/>
              </a:ext>
            </a:extLst>
          </p:cNvPr>
          <p:cNvSpPr/>
          <p:nvPr/>
        </p:nvSpPr>
        <p:spPr>
          <a:xfrm>
            <a:off x="2612709" y="42623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4A0CFFB6-7800-4CB8-92C4-E9A2A0B22442}"/>
              </a:ext>
            </a:extLst>
          </p:cNvPr>
          <p:cNvSpPr/>
          <p:nvPr/>
        </p:nvSpPr>
        <p:spPr>
          <a:xfrm>
            <a:off x="2900741" y="42623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0EFFAF1D-3CB3-4ECC-8426-1D981FDF7E46}"/>
              </a:ext>
            </a:extLst>
          </p:cNvPr>
          <p:cNvSpPr/>
          <p:nvPr/>
        </p:nvSpPr>
        <p:spPr>
          <a:xfrm>
            <a:off x="883233" y="45503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8A27C1D5-9FA2-4DFB-8E79-3B297F7FC4B6}"/>
              </a:ext>
            </a:extLst>
          </p:cNvPr>
          <p:cNvSpPr/>
          <p:nvPr/>
        </p:nvSpPr>
        <p:spPr>
          <a:xfrm>
            <a:off x="1169850" y="45503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56694A00-7E3B-4D38-A9B4-562A900E437B}"/>
              </a:ext>
            </a:extLst>
          </p:cNvPr>
          <p:cNvSpPr/>
          <p:nvPr/>
        </p:nvSpPr>
        <p:spPr>
          <a:xfrm>
            <a:off x="1456467" y="45503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37E98970-F8C3-47C9-B760-D51EBD67AF10}"/>
              </a:ext>
            </a:extLst>
          </p:cNvPr>
          <p:cNvSpPr/>
          <p:nvPr/>
        </p:nvSpPr>
        <p:spPr>
          <a:xfrm>
            <a:off x="1741669" y="45503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B067D99E-8145-4516-B5FC-5724FD5C8E0C}"/>
              </a:ext>
            </a:extLst>
          </p:cNvPr>
          <p:cNvSpPr/>
          <p:nvPr/>
        </p:nvSpPr>
        <p:spPr>
          <a:xfrm>
            <a:off x="2028286" y="45503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02BD623D-1B9C-4981-B52D-940D4659DCC2}"/>
              </a:ext>
            </a:extLst>
          </p:cNvPr>
          <p:cNvSpPr/>
          <p:nvPr/>
        </p:nvSpPr>
        <p:spPr>
          <a:xfrm>
            <a:off x="2326359" y="45503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CC7EDB67-01D1-4C12-8A62-AFAD92ADFD1D}"/>
              </a:ext>
            </a:extLst>
          </p:cNvPr>
          <p:cNvSpPr/>
          <p:nvPr/>
        </p:nvSpPr>
        <p:spPr>
          <a:xfrm>
            <a:off x="2612709" y="45503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5AA285CD-B706-4DBC-BE93-2A1DCD1D3432}"/>
              </a:ext>
            </a:extLst>
          </p:cNvPr>
          <p:cNvSpPr/>
          <p:nvPr/>
        </p:nvSpPr>
        <p:spPr>
          <a:xfrm>
            <a:off x="2900741" y="45503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E2B014DF-0F02-4FD5-9349-904E8A485789}"/>
              </a:ext>
            </a:extLst>
          </p:cNvPr>
          <p:cNvSpPr/>
          <p:nvPr/>
        </p:nvSpPr>
        <p:spPr>
          <a:xfrm>
            <a:off x="883233" y="48384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CDBFF6CD-35A6-4A47-AD27-77BCA0D86B7E}"/>
              </a:ext>
            </a:extLst>
          </p:cNvPr>
          <p:cNvSpPr/>
          <p:nvPr/>
        </p:nvSpPr>
        <p:spPr>
          <a:xfrm>
            <a:off x="1169850" y="48384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6FE9AA6F-61F7-4AB7-9387-09314B6F4A82}"/>
              </a:ext>
            </a:extLst>
          </p:cNvPr>
          <p:cNvSpPr/>
          <p:nvPr/>
        </p:nvSpPr>
        <p:spPr>
          <a:xfrm>
            <a:off x="1456467" y="48384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B5A3150B-2A5F-4F4A-9123-34E2D08D95BF}"/>
              </a:ext>
            </a:extLst>
          </p:cNvPr>
          <p:cNvSpPr/>
          <p:nvPr/>
        </p:nvSpPr>
        <p:spPr>
          <a:xfrm>
            <a:off x="1741669" y="48384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DF2A1865-9F99-4CA2-AFBF-D42048D157FE}"/>
              </a:ext>
            </a:extLst>
          </p:cNvPr>
          <p:cNvSpPr/>
          <p:nvPr/>
        </p:nvSpPr>
        <p:spPr>
          <a:xfrm>
            <a:off x="2028286" y="48384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52E2A188-DF2A-4996-BC9A-878B8E406A05}"/>
              </a:ext>
            </a:extLst>
          </p:cNvPr>
          <p:cNvSpPr/>
          <p:nvPr/>
        </p:nvSpPr>
        <p:spPr>
          <a:xfrm>
            <a:off x="2326359" y="48384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A158BE8D-CC08-433A-B60F-89790041150E}"/>
              </a:ext>
            </a:extLst>
          </p:cNvPr>
          <p:cNvSpPr/>
          <p:nvPr/>
        </p:nvSpPr>
        <p:spPr>
          <a:xfrm>
            <a:off x="2612709" y="48384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281ABA44-FD12-4259-81C0-5749FBC67C36}"/>
              </a:ext>
            </a:extLst>
          </p:cNvPr>
          <p:cNvSpPr/>
          <p:nvPr/>
        </p:nvSpPr>
        <p:spPr>
          <a:xfrm>
            <a:off x="2900741" y="48384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32CF78B1-6C44-4B64-B9C0-042CF2A3D705}"/>
              </a:ext>
            </a:extLst>
          </p:cNvPr>
          <p:cNvSpPr/>
          <p:nvPr/>
        </p:nvSpPr>
        <p:spPr>
          <a:xfrm>
            <a:off x="883233" y="51264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1DB317AF-B7CA-4639-A94D-AC463BC7A5B1}"/>
              </a:ext>
            </a:extLst>
          </p:cNvPr>
          <p:cNvSpPr/>
          <p:nvPr/>
        </p:nvSpPr>
        <p:spPr>
          <a:xfrm>
            <a:off x="1169850" y="51264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a:extLst>
              <a:ext uri="{FF2B5EF4-FFF2-40B4-BE49-F238E27FC236}">
                <a16:creationId xmlns:a16="http://schemas.microsoft.com/office/drawing/2014/main" id="{0CBF7993-6DA9-401C-9ABA-CB3B560ED012}"/>
              </a:ext>
            </a:extLst>
          </p:cNvPr>
          <p:cNvSpPr/>
          <p:nvPr/>
        </p:nvSpPr>
        <p:spPr>
          <a:xfrm>
            <a:off x="1456467" y="51264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a:extLst>
              <a:ext uri="{FF2B5EF4-FFF2-40B4-BE49-F238E27FC236}">
                <a16:creationId xmlns:a16="http://schemas.microsoft.com/office/drawing/2014/main" id="{3F341944-5DFB-4A3A-8FF2-DC630CDBC823}"/>
              </a:ext>
            </a:extLst>
          </p:cNvPr>
          <p:cNvSpPr/>
          <p:nvPr/>
        </p:nvSpPr>
        <p:spPr>
          <a:xfrm>
            <a:off x="1741669" y="51264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0047AC53-A87E-45B0-93FD-FDF2EF999FCE}"/>
              </a:ext>
            </a:extLst>
          </p:cNvPr>
          <p:cNvSpPr/>
          <p:nvPr/>
        </p:nvSpPr>
        <p:spPr>
          <a:xfrm>
            <a:off x="2028286" y="51264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AA547A9B-87AB-4718-9B4C-66880DE42B18}"/>
              </a:ext>
            </a:extLst>
          </p:cNvPr>
          <p:cNvSpPr/>
          <p:nvPr/>
        </p:nvSpPr>
        <p:spPr>
          <a:xfrm>
            <a:off x="2326359" y="51264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a16="http://schemas.microsoft.com/office/drawing/2014/main" id="{E1DFE27D-2FC7-4B0F-B826-59B6CA5366EA}"/>
              </a:ext>
            </a:extLst>
          </p:cNvPr>
          <p:cNvSpPr/>
          <p:nvPr/>
        </p:nvSpPr>
        <p:spPr>
          <a:xfrm>
            <a:off x="2612709" y="51264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63A6F4F2-9905-4A91-A93E-0174C2A5C6F5}"/>
              </a:ext>
            </a:extLst>
          </p:cNvPr>
          <p:cNvSpPr/>
          <p:nvPr/>
        </p:nvSpPr>
        <p:spPr>
          <a:xfrm>
            <a:off x="2900741" y="51264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751ACCF0-8AFC-45FB-A6A3-7C42A937A664}"/>
              </a:ext>
            </a:extLst>
          </p:cNvPr>
          <p:cNvSpPr/>
          <p:nvPr/>
        </p:nvSpPr>
        <p:spPr>
          <a:xfrm>
            <a:off x="883233" y="54144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2645B59B-AEFB-4552-AC33-5E2C401CE3CC}"/>
              </a:ext>
            </a:extLst>
          </p:cNvPr>
          <p:cNvSpPr/>
          <p:nvPr/>
        </p:nvSpPr>
        <p:spPr>
          <a:xfrm>
            <a:off x="1169850" y="54144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a:extLst>
              <a:ext uri="{FF2B5EF4-FFF2-40B4-BE49-F238E27FC236}">
                <a16:creationId xmlns:a16="http://schemas.microsoft.com/office/drawing/2014/main" id="{C589F62E-9975-4892-A925-2AABE1F1D442}"/>
              </a:ext>
            </a:extLst>
          </p:cNvPr>
          <p:cNvSpPr/>
          <p:nvPr/>
        </p:nvSpPr>
        <p:spPr>
          <a:xfrm>
            <a:off x="1456467" y="54144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7E6E6AF4-2AC1-4A14-8243-46C4C69C1816}"/>
              </a:ext>
            </a:extLst>
          </p:cNvPr>
          <p:cNvSpPr/>
          <p:nvPr/>
        </p:nvSpPr>
        <p:spPr>
          <a:xfrm>
            <a:off x="1741669" y="54144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a:extLst>
              <a:ext uri="{FF2B5EF4-FFF2-40B4-BE49-F238E27FC236}">
                <a16:creationId xmlns:a16="http://schemas.microsoft.com/office/drawing/2014/main" id="{7D266C4D-AC48-4FB5-A717-DAD1B9B31092}"/>
              </a:ext>
            </a:extLst>
          </p:cNvPr>
          <p:cNvSpPr/>
          <p:nvPr/>
        </p:nvSpPr>
        <p:spPr>
          <a:xfrm>
            <a:off x="2028286" y="54144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a:extLst>
              <a:ext uri="{FF2B5EF4-FFF2-40B4-BE49-F238E27FC236}">
                <a16:creationId xmlns:a16="http://schemas.microsoft.com/office/drawing/2014/main" id="{D778D885-03D0-4C2E-846F-3B7573588C41}"/>
              </a:ext>
            </a:extLst>
          </p:cNvPr>
          <p:cNvSpPr/>
          <p:nvPr/>
        </p:nvSpPr>
        <p:spPr>
          <a:xfrm>
            <a:off x="2326359" y="54144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40E6AC9F-410F-47FB-B703-86D0AB65245E}"/>
              </a:ext>
            </a:extLst>
          </p:cNvPr>
          <p:cNvSpPr/>
          <p:nvPr/>
        </p:nvSpPr>
        <p:spPr>
          <a:xfrm>
            <a:off x="2612709" y="54144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extLst>
              <a:ext uri="{FF2B5EF4-FFF2-40B4-BE49-F238E27FC236}">
                <a16:creationId xmlns:a16="http://schemas.microsoft.com/office/drawing/2014/main" id="{AAF1720D-7B31-485A-A807-F7EB26BF8313}"/>
              </a:ext>
            </a:extLst>
          </p:cNvPr>
          <p:cNvSpPr/>
          <p:nvPr/>
        </p:nvSpPr>
        <p:spPr>
          <a:xfrm>
            <a:off x="2900741" y="54144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a:extLst>
              <a:ext uri="{FF2B5EF4-FFF2-40B4-BE49-F238E27FC236}">
                <a16:creationId xmlns:a16="http://schemas.microsoft.com/office/drawing/2014/main" id="{9C3E79D5-86F0-4A8C-81CD-B7C3FF7BAFDC}"/>
              </a:ext>
            </a:extLst>
          </p:cNvPr>
          <p:cNvSpPr/>
          <p:nvPr/>
        </p:nvSpPr>
        <p:spPr>
          <a:xfrm>
            <a:off x="883233" y="570249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a:extLst>
              <a:ext uri="{FF2B5EF4-FFF2-40B4-BE49-F238E27FC236}">
                <a16:creationId xmlns:a16="http://schemas.microsoft.com/office/drawing/2014/main" id="{811CF826-4BDE-421E-A16D-B7176B4CEEAA}"/>
              </a:ext>
            </a:extLst>
          </p:cNvPr>
          <p:cNvSpPr/>
          <p:nvPr/>
        </p:nvSpPr>
        <p:spPr>
          <a:xfrm>
            <a:off x="1169850" y="570249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a:extLst>
              <a:ext uri="{FF2B5EF4-FFF2-40B4-BE49-F238E27FC236}">
                <a16:creationId xmlns:a16="http://schemas.microsoft.com/office/drawing/2014/main" id="{3EF21563-3460-4763-8461-B95AE3232A6E}"/>
              </a:ext>
            </a:extLst>
          </p:cNvPr>
          <p:cNvSpPr/>
          <p:nvPr/>
        </p:nvSpPr>
        <p:spPr>
          <a:xfrm>
            <a:off x="1456467" y="570249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a:extLst>
              <a:ext uri="{FF2B5EF4-FFF2-40B4-BE49-F238E27FC236}">
                <a16:creationId xmlns:a16="http://schemas.microsoft.com/office/drawing/2014/main" id="{551A126E-82D2-49B2-979D-2DCA52F51B05}"/>
              </a:ext>
            </a:extLst>
          </p:cNvPr>
          <p:cNvSpPr/>
          <p:nvPr/>
        </p:nvSpPr>
        <p:spPr>
          <a:xfrm>
            <a:off x="1741669" y="570249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E681EEC2-69B6-40E6-8BF3-C0FD1F079B0F}"/>
              </a:ext>
            </a:extLst>
          </p:cNvPr>
          <p:cNvSpPr/>
          <p:nvPr/>
        </p:nvSpPr>
        <p:spPr>
          <a:xfrm>
            <a:off x="2028286" y="570249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A6A0D932-FB02-4380-93B1-22E03F5D1A28}"/>
              </a:ext>
            </a:extLst>
          </p:cNvPr>
          <p:cNvSpPr/>
          <p:nvPr/>
        </p:nvSpPr>
        <p:spPr>
          <a:xfrm>
            <a:off x="2326359" y="570249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E469A025-EA3F-452C-AE1C-C5FEC6E01A55}"/>
              </a:ext>
            </a:extLst>
          </p:cNvPr>
          <p:cNvSpPr/>
          <p:nvPr/>
        </p:nvSpPr>
        <p:spPr>
          <a:xfrm>
            <a:off x="2612709" y="570249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a:extLst>
              <a:ext uri="{FF2B5EF4-FFF2-40B4-BE49-F238E27FC236}">
                <a16:creationId xmlns:a16="http://schemas.microsoft.com/office/drawing/2014/main" id="{06DA6306-F368-4543-92F9-38C94FFAE134}"/>
              </a:ext>
            </a:extLst>
          </p:cNvPr>
          <p:cNvSpPr/>
          <p:nvPr/>
        </p:nvSpPr>
        <p:spPr>
          <a:xfrm>
            <a:off x="2900741" y="570249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a:extLst>
              <a:ext uri="{FF2B5EF4-FFF2-40B4-BE49-F238E27FC236}">
                <a16:creationId xmlns:a16="http://schemas.microsoft.com/office/drawing/2014/main" id="{AAAC115F-7A2B-4528-B7C7-4E8F60BF0184}"/>
              </a:ext>
            </a:extLst>
          </p:cNvPr>
          <p:cNvSpPr/>
          <p:nvPr/>
        </p:nvSpPr>
        <p:spPr>
          <a:xfrm>
            <a:off x="883233" y="599052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a:extLst>
              <a:ext uri="{FF2B5EF4-FFF2-40B4-BE49-F238E27FC236}">
                <a16:creationId xmlns:a16="http://schemas.microsoft.com/office/drawing/2014/main" id="{6E5F209E-B2EC-4EB9-BA10-D4CF9DF9489A}"/>
              </a:ext>
            </a:extLst>
          </p:cNvPr>
          <p:cNvSpPr/>
          <p:nvPr/>
        </p:nvSpPr>
        <p:spPr>
          <a:xfrm>
            <a:off x="1169850" y="599052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05BA16C4-1911-4595-82C3-FBD3612A5D69}"/>
              </a:ext>
            </a:extLst>
          </p:cNvPr>
          <p:cNvSpPr/>
          <p:nvPr/>
        </p:nvSpPr>
        <p:spPr>
          <a:xfrm>
            <a:off x="1456467" y="599052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a:extLst>
              <a:ext uri="{FF2B5EF4-FFF2-40B4-BE49-F238E27FC236}">
                <a16:creationId xmlns:a16="http://schemas.microsoft.com/office/drawing/2014/main" id="{BB3F7B66-9D49-4403-903E-C47FCAF317E9}"/>
              </a:ext>
            </a:extLst>
          </p:cNvPr>
          <p:cNvSpPr/>
          <p:nvPr/>
        </p:nvSpPr>
        <p:spPr>
          <a:xfrm>
            <a:off x="1741669" y="599052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a:extLst>
              <a:ext uri="{FF2B5EF4-FFF2-40B4-BE49-F238E27FC236}">
                <a16:creationId xmlns:a16="http://schemas.microsoft.com/office/drawing/2014/main" id="{33532F04-E22B-4C09-9D2F-B6D8E755C6E5}"/>
              </a:ext>
            </a:extLst>
          </p:cNvPr>
          <p:cNvSpPr/>
          <p:nvPr/>
        </p:nvSpPr>
        <p:spPr>
          <a:xfrm>
            <a:off x="2028286" y="599052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0E8808E5-C43C-4486-908D-8EB0AC77FAB7}"/>
              </a:ext>
            </a:extLst>
          </p:cNvPr>
          <p:cNvSpPr/>
          <p:nvPr/>
        </p:nvSpPr>
        <p:spPr>
          <a:xfrm>
            <a:off x="2326359" y="599052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a:extLst>
              <a:ext uri="{FF2B5EF4-FFF2-40B4-BE49-F238E27FC236}">
                <a16:creationId xmlns:a16="http://schemas.microsoft.com/office/drawing/2014/main" id="{45DF4E46-E92D-4070-B8D6-EE6885FDE8ED}"/>
              </a:ext>
            </a:extLst>
          </p:cNvPr>
          <p:cNvSpPr/>
          <p:nvPr/>
        </p:nvSpPr>
        <p:spPr>
          <a:xfrm>
            <a:off x="2612709" y="599052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a:extLst>
              <a:ext uri="{FF2B5EF4-FFF2-40B4-BE49-F238E27FC236}">
                <a16:creationId xmlns:a16="http://schemas.microsoft.com/office/drawing/2014/main" id="{2B29E513-63D1-42D2-9A12-1C48A426C112}"/>
              </a:ext>
            </a:extLst>
          </p:cNvPr>
          <p:cNvSpPr/>
          <p:nvPr/>
        </p:nvSpPr>
        <p:spPr>
          <a:xfrm>
            <a:off x="2900741" y="599052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a:extLst>
              <a:ext uri="{FF2B5EF4-FFF2-40B4-BE49-F238E27FC236}">
                <a16:creationId xmlns:a16="http://schemas.microsoft.com/office/drawing/2014/main" id="{8DAC984B-11DE-4559-AD54-9744DD862894}"/>
              </a:ext>
            </a:extLst>
          </p:cNvPr>
          <p:cNvSpPr/>
          <p:nvPr/>
        </p:nvSpPr>
        <p:spPr>
          <a:xfrm>
            <a:off x="883233" y="627856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a:extLst>
              <a:ext uri="{FF2B5EF4-FFF2-40B4-BE49-F238E27FC236}">
                <a16:creationId xmlns:a16="http://schemas.microsoft.com/office/drawing/2014/main" id="{A187E912-62A4-480E-8F2A-76B8BD792408}"/>
              </a:ext>
            </a:extLst>
          </p:cNvPr>
          <p:cNvSpPr/>
          <p:nvPr/>
        </p:nvSpPr>
        <p:spPr>
          <a:xfrm>
            <a:off x="1169850" y="627856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a:extLst>
              <a:ext uri="{FF2B5EF4-FFF2-40B4-BE49-F238E27FC236}">
                <a16:creationId xmlns:a16="http://schemas.microsoft.com/office/drawing/2014/main" id="{114CB48C-9FF3-4336-9FCE-B61AC2B26518}"/>
              </a:ext>
            </a:extLst>
          </p:cNvPr>
          <p:cNvSpPr/>
          <p:nvPr/>
        </p:nvSpPr>
        <p:spPr>
          <a:xfrm>
            <a:off x="1456467" y="627856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a:extLst>
              <a:ext uri="{FF2B5EF4-FFF2-40B4-BE49-F238E27FC236}">
                <a16:creationId xmlns:a16="http://schemas.microsoft.com/office/drawing/2014/main" id="{0F2C6092-A918-426D-AEE8-5A2A08B3F6F6}"/>
              </a:ext>
            </a:extLst>
          </p:cNvPr>
          <p:cNvSpPr/>
          <p:nvPr/>
        </p:nvSpPr>
        <p:spPr>
          <a:xfrm>
            <a:off x="1741669" y="627856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67">
            <a:extLst>
              <a:ext uri="{FF2B5EF4-FFF2-40B4-BE49-F238E27FC236}">
                <a16:creationId xmlns:a16="http://schemas.microsoft.com/office/drawing/2014/main" id="{EBEE353D-B172-4900-BA90-8A1006B3F7ED}"/>
              </a:ext>
            </a:extLst>
          </p:cNvPr>
          <p:cNvSpPr/>
          <p:nvPr/>
        </p:nvSpPr>
        <p:spPr>
          <a:xfrm>
            <a:off x="2028286" y="627856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a:extLst>
              <a:ext uri="{FF2B5EF4-FFF2-40B4-BE49-F238E27FC236}">
                <a16:creationId xmlns:a16="http://schemas.microsoft.com/office/drawing/2014/main" id="{384D5EF7-4F61-4C20-9FA4-A00D119CFD30}"/>
              </a:ext>
            </a:extLst>
          </p:cNvPr>
          <p:cNvSpPr/>
          <p:nvPr/>
        </p:nvSpPr>
        <p:spPr>
          <a:xfrm>
            <a:off x="2326359" y="627856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69">
            <a:extLst>
              <a:ext uri="{FF2B5EF4-FFF2-40B4-BE49-F238E27FC236}">
                <a16:creationId xmlns:a16="http://schemas.microsoft.com/office/drawing/2014/main" id="{C7611307-A8C6-4AA3-A92C-58C8D4BE8CDB}"/>
              </a:ext>
            </a:extLst>
          </p:cNvPr>
          <p:cNvSpPr/>
          <p:nvPr/>
        </p:nvSpPr>
        <p:spPr>
          <a:xfrm>
            <a:off x="2612709" y="627856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a:extLst>
              <a:ext uri="{FF2B5EF4-FFF2-40B4-BE49-F238E27FC236}">
                <a16:creationId xmlns:a16="http://schemas.microsoft.com/office/drawing/2014/main" id="{1952CF82-73B5-4AC3-920E-361406334DE7}"/>
              </a:ext>
            </a:extLst>
          </p:cNvPr>
          <p:cNvSpPr/>
          <p:nvPr/>
        </p:nvSpPr>
        <p:spPr>
          <a:xfrm>
            <a:off x="2900741" y="627856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a:extLst>
              <a:ext uri="{FF2B5EF4-FFF2-40B4-BE49-F238E27FC236}">
                <a16:creationId xmlns:a16="http://schemas.microsoft.com/office/drawing/2014/main" id="{502C7C15-8392-4B6C-BBD8-814EDA897349}"/>
              </a:ext>
            </a:extLst>
          </p:cNvPr>
          <p:cNvSpPr/>
          <p:nvPr/>
        </p:nvSpPr>
        <p:spPr>
          <a:xfrm>
            <a:off x="857813" y="3944687"/>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0</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74" name="矩形 73">
            <a:extLst>
              <a:ext uri="{FF2B5EF4-FFF2-40B4-BE49-F238E27FC236}">
                <a16:creationId xmlns:a16="http://schemas.microsoft.com/office/drawing/2014/main" id="{E61D0C33-1E69-49D6-8DA7-8021F7086872}"/>
              </a:ext>
            </a:extLst>
          </p:cNvPr>
          <p:cNvSpPr/>
          <p:nvPr/>
        </p:nvSpPr>
        <p:spPr>
          <a:xfrm>
            <a:off x="1137111" y="3954559"/>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1</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75" name="矩形 74">
            <a:extLst>
              <a:ext uri="{FF2B5EF4-FFF2-40B4-BE49-F238E27FC236}">
                <a16:creationId xmlns:a16="http://schemas.microsoft.com/office/drawing/2014/main" id="{AEFFE90D-B4AC-4F85-A9EF-5F403E4469FE}"/>
              </a:ext>
            </a:extLst>
          </p:cNvPr>
          <p:cNvSpPr/>
          <p:nvPr/>
        </p:nvSpPr>
        <p:spPr>
          <a:xfrm>
            <a:off x="1403955" y="3944687"/>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2</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76" name="矩形 75">
            <a:extLst>
              <a:ext uri="{FF2B5EF4-FFF2-40B4-BE49-F238E27FC236}">
                <a16:creationId xmlns:a16="http://schemas.microsoft.com/office/drawing/2014/main" id="{4FBF207D-B853-4506-A7D1-69CE87CBFF0F}"/>
              </a:ext>
            </a:extLst>
          </p:cNvPr>
          <p:cNvSpPr/>
          <p:nvPr/>
        </p:nvSpPr>
        <p:spPr>
          <a:xfrm>
            <a:off x="1704858" y="3944687"/>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3</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77" name="矩形 76">
            <a:extLst>
              <a:ext uri="{FF2B5EF4-FFF2-40B4-BE49-F238E27FC236}">
                <a16:creationId xmlns:a16="http://schemas.microsoft.com/office/drawing/2014/main" id="{6DA1A5D7-7165-4D82-9088-F1155BD334F4}"/>
              </a:ext>
            </a:extLst>
          </p:cNvPr>
          <p:cNvSpPr/>
          <p:nvPr/>
        </p:nvSpPr>
        <p:spPr>
          <a:xfrm>
            <a:off x="1975774" y="3944687"/>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4</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78" name="矩形 77">
            <a:extLst>
              <a:ext uri="{FF2B5EF4-FFF2-40B4-BE49-F238E27FC236}">
                <a16:creationId xmlns:a16="http://schemas.microsoft.com/office/drawing/2014/main" id="{B8EC031C-EE62-4B43-BBDD-6E56A2EDA513}"/>
              </a:ext>
            </a:extLst>
          </p:cNvPr>
          <p:cNvSpPr/>
          <p:nvPr/>
        </p:nvSpPr>
        <p:spPr>
          <a:xfrm>
            <a:off x="2241729" y="3944687"/>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5</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79" name="矩形 78">
            <a:extLst>
              <a:ext uri="{FF2B5EF4-FFF2-40B4-BE49-F238E27FC236}">
                <a16:creationId xmlns:a16="http://schemas.microsoft.com/office/drawing/2014/main" id="{F396A60E-86EB-4AF4-8754-673B3B7F4006}"/>
              </a:ext>
            </a:extLst>
          </p:cNvPr>
          <p:cNvSpPr/>
          <p:nvPr/>
        </p:nvSpPr>
        <p:spPr>
          <a:xfrm>
            <a:off x="2833156" y="3944687"/>
            <a:ext cx="562975"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 </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M-1</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80" name="矩形 79">
            <a:extLst>
              <a:ext uri="{FF2B5EF4-FFF2-40B4-BE49-F238E27FC236}">
                <a16:creationId xmlns:a16="http://schemas.microsoft.com/office/drawing/2014/main" id="{3B8F4F16-68DD-4937-82C6-4189EE636C3C}"/>
              </a:ext>
            </a:extLst>
          </p:cNvPr>
          <p:cNvSpPr/>
          <p:nvPr/>
        </p:nvSpPr>
        <p:spPr>
          <a:xfrm>
            <a:off x="2542632" y="3944687"/>
            <a:ext cx="34496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81" name="矩形 80">
            <a:extLst>
              <a:ext uri="{FF2B5EF4-FFF2-40B4-BE49-F238E27FC236}">
                <a16:creationId xmlns:a16="http://schemas.microsoft.com/office/drawing/2014/main" id="{2B814F59-4093-40BC-89B2-A8900E0618AE}"/>
              </a:ext>
            </a:extLst>
          </p:cNvPr>
          <p:cNvSpPr/>
          <p:nvPr/>
        </p:nvSpPr>
        <p:spPr>
          <a:xfrm>
            <a:off x="480136" y="4274141"/>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0</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82" name="矩形 81">
            <a:extLst>
              <a:ext uri="{FF2B5EF4-FFF2-40B4-BE49-F238E27FC236}">
                <a16:creationId xmlns:a16="http://schemas.microsoft.com/office/drawing/2014/main" id="{4E7E1D1B-AAB3-4626-BC91-B139D336FB99}"/>
              </a:ext>
            </a:extLst>
          </p:cNvPr>
          <p:cNvSpPr/>
          <p:nvPr/>
        </p:nvSpPr>
        <p:spPr>
          <a:xfrm>
            <a:off x="488762" y="4550368"/>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1</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83" name="矩形 82">
            <a:extLst>
              <a:ext uri="{FF2B5EF4-FFF2-40B4-BE49-F238E27FC236}">
                <a16:creationId xmlns:a16="http://schemas.microsoft.com/office/drawing/2014/main" id="{67218841-F077-4A4C-B627-7A6E9FBC2A13}"/>
              </a:ext>
            </a:extLst>
          </p:cNvPr>
          <p:cNvSpPr/>
          <p:nvPr/>
        </p:nvSpPr>
        <p:spPr>
          <a:xfrm>
            <a:off x="462111" y="4848272"/>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2</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84" name="矩形 83">
            <a:extLst>
              <a:ext uri="{FF2B5EF4-FFF2-40B4-BE49-F238E27FC236}">
                <a16:creationId xmlns:a16="http://schemas.microsoft.com/office/drawing/2014/main" id="{61957A9F-2E4F-45CE-987E-D1AE679FDE60}"/>
              </a:ext>
            </a:extLst>
          </p:cNvPr>
          <p:cNvSpPr/>
          <p:nvPr/>
        </p:nvSpPr>
        <p:spPr>
          <a:xfrm>
            <a:off x="462111" y="5134372"/>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3</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85" name="矩形 84">
            <a:extLst>
              <a:ext uri="{FF2B5EF4-FFF2-40B4-BE49-F238E27FC236}">
                <a16:creationId xmlns:a16="http://schemas.microsoft.com/office/drawing/2014/main" id="{9255A555-E34F-43D6-8AAB-9F511F6E1FEE}"/>
              </a:ext>
            </a:extLst>
          </p:cNvPr>
          <p:cNvSpPr/>
          <p:nvPr/>
        </p:nvSpPr>
        <p:spPr>
          <a:xfrm>
            <a:off x="472152" y="5442149"/>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4</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86" name="矩形 85">
            <a:extLst>
              <a:ext uri="{FF2B5EF4-FFF2-40B4-BE49-F238E27FC236}">
                <a16:creationId xmlns:a16="http://schemas.microsoft.com/office/drawing/2014/main" id="{4EF59253-D556-4B3C-9BFD-EEF3712C03EC}"/>
              </a:ext>
            </a:extLst>
          </p:cNvPr>
          <p:cNvSpPr/>
          <p:nvPr/>
        </p:nvSpPr>
        <p:spPr>
          <a:xfrm>
            <a:off x="462111" y="5718376"/>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5</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87" name="矩形 86">
            <a:extLst>
              <a:ext uri="{FF2B5EF4-FFF2-40B4-BE49-F238E27FC236}">
                <a16:creationId xmlns:a16="http://schemas.microsoft.com/office/drawing/2014/main" id="{85EA7E47-0996-469B-BF71-8C7951FADD7B}"/>
              </a:ext>
            </a:extLst>
          </p:cNvPr>
          <p:cNvSpPr/>
          <p:nvPr/>
        </p:nvSpPr>
        <p:spPr>
          <a:xfrm>
            <a:off x="472152" y="5994603"/>
            <a:ext cx="34496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88" name="矩形 87">
            <a:extLst>
              <a:ext uri="{FF2B5EF4-FFF2-40B4-BE49-F238E27FC236}">
                <a16:creationId xmlns:a16="http://schemas.microsoft.com/office/drawing/2014/main" id="{63CE4C7D-BDE7-4F4A-BBEA-C247C8A76F7E}"/>
              </a:ext>
            </a:extLst>
          </p:cNvPr>
          <p:cNvSpPr/>
          <p:nvPr/>
        </p:nvSpPr>
        <p:spPr>
          <a:xfrm>
            <a:off x="410214" y="6269884"/>
            <a:ext cx="550151"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N-1</a:t>
            </a:r>
            <a:r>
              <a:rPr lang="en-US" altLang="zh-CN" sz="1400" cap="none" spc="0" baseline="-25000" dirty="0">
                <a:ln w="0"/>
                <a:latin typeface="Times New Roman" panose="02020603050405020304" pitchFamily="18" charset="0"/>
                <a:cs typeface="Times New Roman" panose="02020603050405020304" pitchFamily="18" charset="0"/>
              </a:rPr>
              <a:t> 0</a:t>
            </a:r>
            <a:endParaRPr lang="zh-CN" altLang="en-US" sz="1400" cap="none" spc="0" baseline="-25000" dirty="0">
              <a:ln w="0"/>
              <a:latin typeface="Times New Roman" panose="02020603050405020304" pitchFamily="18" charset="0"/>
              <a:cs typeface="Times New Roman" panose="02020603050405020304" pitchFamily="18" charset="0"/>
            </a:endParaRPr>
          </a:p>
        </p:txBody>
      </p:sp>
      <p:cxnSp>
        <p:nvCxnSpPr>
          <p:cNvPr id="90" name="直接箭头连接符 89">
            <a:extLst>
              <a:ext uri="{FF2B5EF4-FFF2-40B4-BE49-F238E27FC236}">
                <a16:creationId xmlns:a16="http://schemas.microsoft.com/office/drawing/2014/main" id="{8807CB76-E0B3-492C-AD84-4861FE0625D3}"/>
              </a:ext>
            </a:extLst>
          </p:cNvPr>
          <p:cNvCxnSpPr>
            <a:cxnSpLocks/>
          </p:cNvCxnSpPr>
          <p:nvPr/>
        </p:nvCxnSpPr>
        <p:spPr>
          <a:xfrm>
            <a:off x="1026411" y="4419596"/>
            <a:ext cx="2088232" cy="843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93" name="直接箭头连接符 92">
            <a:extLst>
              <a:ext uri="{FF2B5EF4-FFF2-40B4-BE49-F238E27FC236}">
                <a16:creationId xmlns:a16="http://schemas.microsoft.com/office/drawing/2014/main" id="{8BF2C1AB-2104-40F8-882B-1DCDE20DB98D}"/>
              </a:ext>
            </a:extLst>
          </p:cNvPr>
          <p:cNvCxnSpPr>
            <a:cxnSpLocks/>
          </p:cNvCxnSpPr>
          <p:nvPr/>
        </p:nvCxnSpPr>
        <p:spPr>
          <a:xfrm>
            <a:off x="1035781" y="4695823"/>
            <a:ext cx="2088232" cy="843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94" name="直接箭头连接符 93">
            <a:extLst>
              <a:ext uri="{FF2B5EF4-FFF2-40B4-BE49-F238E27FC236}">
                <a16:creationId xmlns:a16="http://schemas.microsoft.com/office/drawing/2014/main" id="{AB4CFF56-A3C9-4CD4-B38E-A1301F51D22C}"/>
              </a:ext>
            </a:extLst>
          </p:cNvPr>
          <p:cNvCxnSpPr>
            <a:cxnSpLocks/>
          </p:cNvCxnSpPr>
          <p:nvPr/>
        </p:nvCxnSpPr>
        <p:spPr>
          <a:xfrm>
            <a:off x="1045796" y="4980826"/>
            <a:ext cx="2088232" cy="843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95" name="直接箭头连接符 94">
            <a:extLst>
              <a:ext uri="{FF2B5EF4-FFF2-40B4-BE49-F238E27FC236}">
                <a16:creationId xmlns:a16="http://schemas.microsoft.com/office/drawing/2014/main" id="{2D038656-0B06-44BA-B7CC-1D29F7B9CC71}"/>
              </a:ext>
            </a:extLst>
          </p:cNvPr>
          <p:cNvCxnSpPr>
            <a:cxnSpLocks/>
          </p:cNvCxnSpPr>
          <p:nvPr/>
        </p:nvCxnSpPr>
        <p:spPr>
          <a:xfrm>
            <a:off x="1045796" y="5267609"/>
            <a:ext cx="2088232" cy="843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96" name="直接箭头连接符 95">
            <a:extLst>
              <a:ext uri="{FF2B5EF4-FFF2-40B4-BE49-F238E27FC236}">
                <a16:creationId xmlns:a16="http://schemas.microsoft.com/office/drawing/2014/main" id="{9A8943CB-713F-4426-BF8A-A28913C835C5}"/>
              </a:ext>
            </a:extLst>
          </p:cNvPr>
          <p:cNvCxnSpPr>
            <a:cxnSpLocks/>
          </p:cNvCxnSpPr>
          <p:nvPr/>
        </p:nvCxnSpPr>
        <p:spPr>
          <a:xfrm>
            <a:off x="1035781" y="5573442"/>
            <a:ext cx="2088232" cy="843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97" name="直接箭头连接符 96">
            <a:extLst>
              <a:ext uri="{FF2B5EF4-FFF2-40B4-BE49-F238E27FC236}">
                <a16:creationId xmlns:a16="http://schemas.microsoft.com/office/drawing/2014/main" id="{D28D21A5-9F75-4228-9C33-933BCC3D3F55}"/>
              </a:ext>
            </a:extLst>
          </p:cNvPr>
          <p:cNvCxnSpPr>
            <a:cxnSpLocks/>
          </p:cNvCxnSpPr>
          <p:nvPr/>
        </p:nvCxnSpPr>
        <p:spPr>
          <a:xfrm>
            <a:off x="1054341" y="5848873"/>
            <a:ext cx="2088232" cy="843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98" name="直接箭头连接符 97">
            <a:extLst>
              <a:ext uri="{FF2B5EF4-FFF2-40B4-BE49-F238E27FC236}">
                <a16:creationId xmlns:a16="http://schemas.microsoft.com/office/drawing/2014/main" id="{3B8C669C-91F6-4543-AFCB-D6E2831B6CC9}"/>
              </a:ext>
            </a:extLst>
          </p:cNvPr>
          <p:cNvCxnSpPr>
            <a:cxnSpLocks/>
          </p:cNvCxnSpPr>
          <p:nvPr/>
        </p:nvCxnSpPr>
        <p:spPr>
          <a:xfrm flipH="1">
            <a:off x="1041796" y="4443075"/>
            <a:ext cx="2072847" cy="24620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01" name="直接箭头连接符 100">
            <a:extLst>
              <a:ext uri="{FF2B5EF4-FFF2-40B4-BE49-F238E27FC236}">
                <a16:creationId xmlns:a16="http://schemas.microsoft.com/office/drawing/2014/main" id="{9609D8DC-BCBB-4C57-8AB2-26E197669970}"/>
              </a:ext>
            </a:extLst>
          </p:cNvPr>
          <p:cNvCxnSpPr>
            <a:cxnSpLocks/>
          </p:cNvCxnSpPr>
          <p:nvPr/>
        </p:nvCxnSpPr>
        <p:spPr>
          <a:xfrm flipH="1">
            <a:off x="1051166" y="4710613"/>
            <a:ext cx="2072847" cy="24620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02" name="直接箭头连接符 101">
            <a:extLst>
              <a:ext uri="{FF2B5EF4-FFF2-40B4-BE49-F238E27FC236}">
                <a16:creationId xmlns:a16="http://schemas.microsoft.com/office/drawing/2014/main" id="{843200D4-D397-4C9A-A1ED-468F1B88E69F}"/>
              </a:ext>
            </a:extLst>
          </p:cNvPr>
          <p:cNvCxnSpPr>
            <a:cxnSpLocks/>
          </p:cNvCxnSpPr>
          <p:nvPr/>
        </p:nvCxnSpPr>
        <p:spPr>
          <a:xfrm flipH="1">
            <a:off x="1033041" y="4993795"/>
            <a:ext cx="2072847" cy="24620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03" name="直接箭头连接符 102">
            <a:extLst>
              <a:ext uri="{FF2B5EF4-FFF2-40B4-BE49-F238E27FC236}">
                <a16:creationId xmlns:a16="http://schemas.microsoft.com/office/drawing/2014/main" id="{BCB1F8D4-21EA-41A8-BE6D-FE6EB704F105}"/>
              </a:ext>
            </a:extLst>
          </p:cNvPr>
          <p:cNvCxnSpPr>
            <a:cxnSpLocks/>
          </p:cNvCxnSpPr>
          <p:nvPr/>
        </p:nvCxnSpPr>
        <p:spPr>
          <a:xfrm flipH="1">
            <a:off x="1033041" y="5299315"/>
            <a:ext cx="2072847" cy="24620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04" name="直接箭头连接符 103">
            <a:extLst>
              <a:ext uri="{FF2B5EF4-FFF2-40B4-BE49-F238E27FC236}">
                <a16:creationId xmlns:a16="http://schemas.microsoft.com/office/drawing/2014/main" id="{A2E2ECA3-7A31-4418-8EBE-F1CCF6E3FF11}"/>
              </a:ext>
            </a:extLst>
          </p:cNvPr>
          <p:cNvCxnSpPr>
            <a:cxnSpLocks/>
          </p:cNvCxnSpPr>
          <p:nvPr/>
        </p:nvCxnSpPr>
        <p:spPr>
          <a:xfrm flipH="1">
            <a:off x="991862" y="5604255"/>
            <a:ext cx="2072847" cy="24620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05" name="直接箭头连接符 104">
            <a:extLst>
              <a:ext uri="{FF2B5EF4-FFF2-40B4-BE49-F238E27FC236}">
                <a16:creationId xmlns:a16="http://schemas.microsoft.com/office/drawing/2014/main" id="{CC9B6963-C559-4388-9EFE-C215A5C76227}"/>
              </a:ext>
            </a:extLst>
          </p:cNvPr>
          <p:cNvCxnSpPr>
            <a:cxnSpLocks/>
          </p:cNvCxnSpPr>
          <p:nvPr/>
        </p:nvCxnSpPr>
        <p:spPr>
          <a:xfrm>
            <a:off x="1082093" y="6134277"/>
            <a:ext cx="2088232" cy="843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06" name="直接箭头连接符 105">
            <a:extLst>
              <a:ext uri="{FF2B5EF4-FFF2-40B4-BE49-F238E27FC236}">
                <a16:creationId xmlns:a16="http://schemas.microsoft.com/office/drawing/2014/main" id="{83A25193-B99B-4605-B030-3B3606014965}"/>
              </a:ext>
            </a:extLst>
          </p:cNvPr>
          <p:cNvCxnSpPr>
            <a:cxnSpLocks/>
          </p:cNvCxnSpPr>
          <p:nvPr/>
        </p:nvCxnSpPr>
        <p:spPr>
          <a:xfrm flipH="1">
            <a:off x="1019614" y="5889659"/>
            <a:ext cx="2072847" cy="24620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07" name="直接箭头连接符 106">
            <a:extLst>
              <a:ext uri="{FF2B5EF4-FFF2-40B4-BE49-F238E27FC236}">
                <a16:creationId xmlns:a16="http://schemas.microsoft.com/office/drawing/2014/main" id="{4BB5D00B-E5A3-41AA-BF82-FF9238509CAE}"/>
              </a:ext>
            </a:extLst>
          </p:cNvPr>
          <p:cNvCxnSpPr>
            <a:cxnSpLocks/>
          </p:cNvCxnSpPr>
          <p:nvPr/>
        </p:nvCxnSpPr>
        <p:spPr>
          <a:xfrm>
            <a:off x="1074365" y="6403349"/>
            <a:ext cx="2088232" cy="843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08" name="直接箭头连接符 107">
            <a:extLst>
              <a:ext uri="{FF2B5EF4-FFF2-40B4-BE49-F238E27FC236}">
                <a16:creationId xmlns:a16="http://schemas.microsoft.com/office/drawing/2014/main" id="{BA9B9881-3743-48A4-ACCD-20CA1ED0FE7D}"/>
              </a:ext>
            </a:extLst>
          </p:cNvPr>
          <p:cNvCxnSpPr>
            <a:cxnSpLocks/>
          </p:cNvCxnSpPr>
          <p:nvPr/>
        </p:nvCxnSpPr>
        <p:spPr>
          <a:xfrm flipH="1">
            <a:off x="1011886" y="6158731"/>
            <a:ext cx="2072847" cy="246207"/>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09" name="矩形 108">
            <a:extLst>
              <a:ext uri="{FF2B5EF4-FFF2-40B4-BE49-F238E27FC236}">
                <a16:creationId xmlns:a16="http://schemas.microsoft.com/office/drawing/2014/main" id="{A4C424B0-2784-4FFC-9C70-EDE224A7D67C}"/>
              </a:ext>
            </a:extLst>
          </p:cNvPr>
          <p:cNvSpPr/>
          <p:nvPr/>
        </p:nvSpPr>
        <p:spPr>
          <a:xfrm>
            <a:off x="5880431" y="428854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a:extLst>
              <a:ext uri="{FF2B5EF4-FFF2-40B4-BE49-F238E27FC236}">
                <a16:creationId xmlns:a16="http://schemas.microsoft.com/office/drawing/2014/main" id="{31489410-7065-4FCF-8D7F-4A91F7656DF0}"/>
              </a:ext>
            </a:extLst>
          </p:cNvPr>
          <p:cNvSpPr/>
          <p:nvPr/>
        </p:nvSpPr>
        <p:spPr>
          <a:xfrm>
            <a:off x="6167048" y="428854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a:extLst>
              <a:ext uri="{FF2B5EF4-FFF2-40B4-BE49-F238E27FC236}">
                <a16:creationId xmlns:a16="http://schemas.microsoft.com/office/drawing/2014/main" id="{A5F6102D-E788-49A1-B1DB-8ECE5B690C7E}"/>
              </a:ext>
            </a:extLst>
          </p:cNvPr>
          <p:cNvSpPr/>
          <p:nvPr/>
        </p:nvSpPr>
        <p:spPr>
          <a:xfrm>
            <a:off x="6453665" y="428854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a:extLst>
              <a:ext uri="{FF2B5EF4-FFF2-40B4-BE49-F238E27FC236}">
                <a16:creationId xmlns:a16="http://schemas.microsoft.com/office/drawing/2014/main" id="{4A54A122-D06E-422C-9CE8-43EE2B89F2CC}"/>
              </a:ext>
            </a:extLst>
          </p:cNvPr>
          <p:cNvSpPr/>
          <p:nvPr/>
        </p:nvSpPr>
        <p:spPr>
          <a:xfrm>
            <a:off x="6738867" y="428854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a:extLst>
              <a:ext uri="{FF2B5EF4-FFF2-40B4-BE49-F238E27FC236}">
                <a16:creationId xmlns:a16="http://schemas.microsoft.com/office/drawing/2014/main" id="{DBFB6E83-890A-4FA0-A86D-747468949D63}"/>
              </a:ext>
            </a:extLst>
          </p:cNvPr>
          <p:cNvSpPr/>
          <p:nvPr/>
        </p:nvSpPr>
        <p:spPr>
          <a:xfrm>
            <a:off x="7025484" y="428854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a:extLst>
              <a:ext uri="{FF2B5EF4-FFF2-40B4-BE49-F238E27FC236}">
                <a16:creationId xmlns:a16="http://schemas.microsoft.com/office/drawing/2014/main" id="{41B751BF-9BDF-48FE-9EF9-EC289F7C3CCF}"/>
              </a:ext>
            </a:extLst>
          </p:cNvPr>
          <p:cNvSpPr/>
          <p:nvPr/>
        </p:nvSpPr>
        <p:spPr>
          <a:xfrm>
            <a:off x="7323557" y="428854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矩形 114">
            <a:extLst>
              <a:ext uri="{FF2B5EF4-FFF2-40B4-BE49-F238E27FC236}">
                <a16:creationId xmlns:a16="http://schemas.microsoft.com/office/drawing/2014/main" id="{DF6ED6BE-1AAE-4710-A488-E518865AE103}"/>
              </a:ext>
            </a:extLst>
          </p:cNvPr>
          <p:cNvSpPr/>
          <p:nvPr/>
        </p:nvSpPr>
        <p:spPr>
          <a:xfrm>
            <a:off x="7609907" y="428854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矩形 115">
            <a:extLst>
              <a:ext uri="{FF2B5EF4-FFF2-40B4-BE49-F238E27FC236}">
                <a16:creationId xmlns:a16="http://schemas.microsoft.com/office/drawing/2014/main" id="{7EAF1B53-E00C-40A2-AD9C-1A71C847FFF1}"/>
              </a:ext>
            </a:extLst>
          </p:cNvPr>
          <p:cNvSpPr/>
          <p:nvPr/>
        </p:nvSpPr>
        <p:spPr>
          <a:xfrm>
            <a:off x="7897939" y="428854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a:extLst>
              <a:ext uri="{FF2B5EF4-FFF2-40B4-BE49-F238E27FC236}">
                <a16:creationId xmlns:a16="http://schemas.microsoft.com/office/drawing/2014/main" id="{E093EE55-2303-4CA2-82BF-0A2C1D90E947}"/>
              </a:ext>
            </a:extLst>
          </p:cNvPr>
          <p:cNvSpPr/>
          <p:nvPr/>
        </p:nvSpPr>
        <p:spPr>
          <a:xfrm>
            <a:off x="5880431" y="457657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a:extLst>
              <a:ext uri="{FF2B5EF4-FFF2-40B4-BE49-F238E27FC236}">
                <a16:creationId xmlns:a16="http://schemas.microsoft.com/office/drawing/2014/main" id="{2ED4B9A3-3026-438B-8E3F-947FD1583A71}"/>
              </a:ext>
            </a:extLst>
          </p:cNvPr>
          <p:cNvSpPr/>
          <p:nvPr/>
        </p:nvSpPr>
        <p:spPr>
          <a:xfrm>
            <a:off x="6167048" y="457657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a:extLst>
              <a:ext uri="{FF2B5EF4-FFF2-40B4-BE49-F238E27FC236}">
                <a16:creationId xmlns:a16="http://schemas.microsoft.com/office/drawing/2014/main" id="{3E89C92D-EF77-433F-B319-1F432D0A54E0}"/>
              </a:ext>
            </a:extLst>
          </p:cNvPr>
          <p:cNvSpPr/>
          <p:nvPr/>
        </p:nvSpPr>
        <p:spPr>
          <a:xfrm>
            <a:off x="6453665" y="457657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a:extLst>
              <a:ext uri="{FF2B5EF4-FFF2-40B4-BE49-F238E27FC236}">
                <a16:creationId xmlns:a16="http://schemas.microsoft.com/office/drawing/2014/main" id="{53582085-9DDE-49EB-9AAD-EC618D342336}"/>
              </a:ext>
            </a:extLst>
          </p:cNvPr>
          <p:cNvSpPr/>
          <p:nvPr/>
        </p:nvSpPr>
        <p:spPr>
          <a:xfrm>
            <a:off x="6738867" y="457657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a:extLst>
              <a:ext uri="{FF2B5EF4-FFF2-40B4-BE49-F238E27FC236}">
                <a16:creationId xmlns:a16="http://schemas.microsoft.com/office/drawing/2014/main" id="{067288E5-12AF-44A2-BA3C-9CB4F6BEAD3A}"/>
              </a:ext>
            </a:extLst>
          </p:cNvPr>
          <p:cNvSpPr/>
          <p:nvPr/>
        </p:nvSpPr>
        <p:spPr>
          <a:xfrm>
            <a:off x="7025484" y="457657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a:extLst>
              <a:ext uri="{FF2B5EF4-FFF2-40B4-BE49-F238E27FC236}">
                <a16:creationId xmlns:a16="http://schemas.microsoft.com/office/drawing/2014/main" id="{BA301A1A-00B7-4ED2-942A-0110DDAEF2A3}"/>
              </a:ext>
            </a:extLst>
          </p:cNvPr>
          <p:cNvSpPr/>
          <p:nvPr/>
        </p:nvSpPr>
        <p:spPr>
          <a:xfrm>
            <a:off x="7323557" y="457657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a:extLst>
              <a:ext uri="{FF2B5EF4-FFF2-40B4-BE49-F238E27FC236}">
                <a16:creationId xmlns:a16="http://schemas.microsoft.com/office/drawing/2014/main" id="{09734E50-76E9-40BF-8A22-A5399ADA6933}"/>
              </a:ext>
            </a:extLst>
          </p:cNvPr>
          <p:cNvSpPr/>
          <p:nvPr/>
        </p:nvSpPr>
        <p:spPr>
          <a:xfrm>
            <a:off x="7609907" y="457657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a:extLst>
              <a:ext uri="{FF2B5EF4-FFF2-40B4-BE49-F238E27FC236}">
                <a16:creationId xmlns:a16="http://schemas.microsoft.com/office/drawing/2014/main" id="{ED500D6C-504C-47D1-83D5-8CE1A9877256}"/>
              </a:ext>
            </a:extLst>
          </p:cNvPr>
          <p:cNvSpPr/>
          <p:nvPr/>
        </p:nvSpPr>
        <p:spPr>
          <a:xfrm>
            <a:off x="7897939" y="457657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a:extLst>
              <a:ext uri="{FF2B5EF4-FFF2-40B4-BE49-F238E27FC236}">
                <a16:creationId xmlns:a16="http://schemas.microsoft.com/office/drawing/2014/main" id="{1854275B-3D3E-4ACD-98C7-BD143C0E3956}"/>
              </a:ext>
            </a:extLst>
          </p:cNvPr>
          <p:cNvSpPr/>
          <p:nvPr/>
        </p:nvSpPr>
        <p:spPr>
          <a:xfrm>
            <a:off x="5880431" y="486460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a:extLst>
              <a:ext uri="{FF2B5EF4-FFF2-40B4-BE49-F238E27FC236}">
                <a16:creationId xmlns:a16="http://schemas.microsoft.com/office/drawing/2014/main" id="{A0633B48-2FF2-482F-95CE-A9A8E88B1508}"/>
              </a:ext>
            </a:extLst>
          </p:cNvPr>
          <p:cNvSpPr/>
          <p:nvPr/>
        </p:nvSpPr>
        <p:spPr>
          <a:xfrm>
            <a:off x="6167048" y="486460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a:extLst>
              <a:ext uri="{FF2B5EF4-FFF2-40B4-BE49-F238E27FC236}">
                <a16:creationId xmlns:a16="http://schemas.microsoft.com/office/drawing/2014/main" id="{7CBF4314-7821-4024-AC47-B60BA9D4A479}"/>
              </a:ext>
            </a:extLst>
          </p:cNvPr>
          <p:cNvSpPr/>
          <p:nvPr/>
        </p:nvSpPr>
        <p:spPr>
          <a:xfrm>
            <a:off x="6453665" y="486460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a:extLst>
              <a:ext uri="{FF2B5EF4-FFF2-40B4-BE49-F238E27FC236}">
                <a16:creationId xmlns:a16="http://schemas.microsoft.com/office/drawing/2014/main" id="{89D6C450-E2CF-4E9D-ADD7-4F18E90FF5B7}"/>
              </a:ext>
            </a:extLst>
          </p:cNvPr>
          <p:cNvSpPr/>
          <p:nvPr/>
        </p:nvSpPr>
        <p:spPr>
          <a:xfrm>
            <a:off x="6738867" y="486460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a:extLst>
              <a:ext uri="{FF2B5EF4-FFF2-40B4-BE49-F238E27FC236}">
                <a16:creationId xmlns:a16="http://schemas.microsoft.com/office/drawing/2014/main" id="{3A88A06D-8132-4FB7-9B7F-0BDD2F9659C2}"/>
              </a:ext>
            </a:extLst>
          </p:cNvPr>
          <p:cNvSpPr/>
          <p:nvPr/>
        </p:nvSpPr>
        <p:spPr>
          <a:xfrm>
            <a:off x="7025484" y="486460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a:extLst>
              <a:ext uri="{FF2B5EF4-FFF2-40B4-BE49-F238E27FC236}">
                <a16:creationId xmlns:a16="http://schemas.microsoft.com/office/drawing/2014/main" id="{FA2E0594-3014-4452-B088-53DAC47FE60F}"/>
              </a:ext>
            </a:extLst>
          </p:cNvPr>
          <p:cNvSpPr/>
          <p:nvPr/>
        </p:nvSpPr>
        <p:spPr>
          <a:xfrm>
            <a:off x="7323557" y="486460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a:extLst>
              <a:ext uri="{FF2B5EF4-FFF2-40B4-BE49-F238E27FC236}">
                <a16:creationId xmlns:a16="http://schemas.microsoft.com/office/drawing/2014/main" id="{04ECD097-4831-4791-A864-7FFF30CA629D}"/>
              </a:ext>
            </a:extLst>
          </p:cNvPr>
          <p:cNvSpPr/>
          <p:nvPr/>
        </p:nvSpPr>
        <p:spPr>
          <a:xfrm>
            <a:off x="7609907" y="486460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a:extLst>
              <a:ext uri="{FF2B5EF4-FFF2-40B4-BE49-F238E27FC236}">
                <a16:creationId xmlns:a16="http://schemas.microsoft.com/office/drawing/2014/main" id="{7F337756-D614-4516-9FE4-502744BA1FE0}"/>
              </a:ext>
            </a:extLst>
          </p:cNvPr>
          <p:cNvSpPr/>
          <p:nvPr/>
        </p:nvSpPr>
        <p:spPr>
          <a:xfrm>
            <a:off x="7897939" y="486460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a:extLst>
              <a:ext uri="{FF2B5EF4-FFF2-40B4-BE49-F238E27FC236}">
                <a16:creationId xmlns:a16="http://schemas.microsoft.com/office/drawing/2014/main" id="{7B04E40B-F232-4516-9239-45547A72F287}"/>
              </a:ext>
            </a:extLst>
          </p:cNvPr>
          <p:cNvSpPr/>
          <p:nvPr/>
        </p:nvSpPr>
        <p:spPr>
          <a:xfrm>
            <a:off x="5880431" y="51526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a:extLst>
              <a:ext uri="{FF2B5EF4-FFF2-40B4-BE49-F238E27FC236}">
                <a16:creationId xmlns:a16="http://schemas.microsoft.com/office/drawing/2014/main" id="{DAF13DA9-D323-49D1-8805-4791A8C4ED21}"/>
              </a:ext>
            </a:extLst>
          </p:cNvPr>
          <p:cNvSpPr/>
          <p:nvPr/>
        </p:nvSpPr>
        <p:spPr>
          <a:xfrm>
            <a:off x="6167048" y="51526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a:extLst>
              <a:ext uri="{FF2B5EF4-FFF2-40B4-BE49-F238E27FC236}">
                <a16:creationId xmlns:a16="http://schemas.microsoft.com/office/drawing/2014/main" id="{0519352B-795D-49F1-B29E-A512F137E1AA}"/>
              </a:ext>
            </a:extLst>
          </p:cNvPr>
          <p:cNvSpPr/>
          <p:nvPr/>
        </p:nvSpPr>
        <p:spPr>
          <a:xfrm>
            <a:off x="6453665" y="51526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a:extLst>
              <a:ext uri="{FF2B5EF4-FFF2-40B4-BE49-F238E27FC236}">
                <a16:creationId xmlns:a16="http://schemas.microsoft.com/office/drawing/2014/main" id="{EF62627D-0ACD-427C-96BE-9CB8FB7811FD}"/>
              </a:ext>
            </a:extLst>
          </p:cNvPr>
          <p:cNvSpPr/>
          <p:nvPr/>
        </p:nvSpPr>
        <p:spPr>
          <a:xfrm>
            <a:off x="6738867" y="51526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a:extLst>
              <a:ext uri="{FF2B5EF4-FFF2-40B4-BE49-F238E27FC236}">
                <a16:creationId xmlns:a16="http://schemas.microsoft.com/office/drawing/2014/main" id="{1FA3BEC1-8142-4590-980B-94EA6DB8186C}"/>
              </a:ext>
            </a:extLst>
          </p:cNvPr>
          <p:cNvSpPr/>
          <p:nvPr/>
        </p:nvSpPr>
        <p:spPr>
          <a:xfrm>
            <a:off x="7025484" y="51526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a:extLst>
              <a:ext uri="{FF2B5EF4-FFF2-40B4-BE49-F238E27FC236}">
                <a16:creationId xmlns:a16="http://schemas.microsoft.com/office/drawing/2014/main" id="{15017767-2935-4820-8BBF-DAF89DC55D1D}"/>
              </a:ext>
            </a:extLst>
          </p:cNvPr>
          <p:cNvSpPr/>
          <p:nvPr/>
        </p:nvSpPr>
        <p:spPr>
          <a:xfrm>
            <a:off x="7323557" y="51526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矩形 138">
            <a:extLst>
              <a:ext uri="{FF2B5EF4-FFF2-40B4-BE49-F238E27FC236}">
                <a16:creationId xmlns:a16="http://schemas.microsoft.com/office/drawing/2014/main" id="{6A9DE885-A0FE-4655-8222-FC9D7BBBEBA1}"/>
              </a:ext>
            </a:extLst>
          </p:cNvPr>
          <p:cNvSpPr/>
          <p:nvPr/>
        </p:nvSpPr>
        <p:spPr>
          <a:xfrm>
            <a:off x="7609907" y="51526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a:extLst>
              <a:ext uri="{FF2B5EF4-FFF2-40B4-BE49-F238E27FC236}">
                <a16:creationId xmlns:a16="http://schemas.microsoft.com/office/drawing/2014/main" id="{EA93FA5F-D229-4BB8-B7C3-A756365C4347}"/>
              </a:ext>
            </a:extLst>
          </p:cNvPr>
          <p:cNvSpPr/>
          <p:nvPr/>
        </p:nvSpPr>
        <p:spPr>
          <a:xfrm>
            <a:off x="7897939" y="5152636"/>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矩形 140">
            <a:extLst>
              <a:ext uri="{FF2B5EF4-FFF2-40B4-BE49-F238E27FC236}">
                <a16:creationId xmlns:a16="http://schemas.microsoft.com/office/drawing/2014/main" id="{E44BF00D-55F5-4772-8220-1CBD511D3006}"/>
              </a:ext>
            </a:extLst>
          </p:cNvPr>
          <p:cNvSpPr/>
          <p:nvPr/>
        </p:nvSpPr>
        <p:spPr>
          <a:xfrm>
            <a:off x="5880431" y="54406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矩形 141">
            <a:extLst>
              <a:ext uri="{FF2B5EF4-FFF2-40B4-BE49-F238E27FC236}">
                <a16:creationId xmlns:a16="http://schemas.microsoft.com/office/drawing/2014/main" id="{033A88A5-CCEB-4BAA-B636-AD6800BA2E75}"/>
              </a:ext>
            </a:extLst>
          </p:cNvPr>
          <p:cNvSpPr/>
          <p:nvPr/>
        </p:nvSpPr>
        <p:spPr>
          <a:xfrm>
            <a:off x="6167048" y="54406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矩形 142">
            <a:extLst>
              <a:ext uri="{FF2B5EF4-FFF2-40B4-BE49-F238E27FC236}">
                <a16:creationId xmlns:a16="http://schemas.microsoft.com/office/drawing/2014/main" id="{F32D35E0-A674-45ED-80F5-5784BC6B7261}"/>
              </a:ext>
            </a:extLst>
          </p:cNvPr>
          <p:cNvSpPr/>
          <p:nvPr/>
        </p:nvSpPr>
        <p:spPr>
          <a:xfrm>
            <a:off x="6453665" y="54406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矩形 143">
            <a:extLst>
              <a:ext uri="{FF2B5EF4-FFF2-40B4-BE49-F238E27FC236}">
                <a16:creationId xmlns:a16="http://schemas.microsoft.com/office/drawing/2014/main" id="{91D156E9-C562-446A-8E89-07E1499798C6}"/>
              </a:ext>
            </a:extLst>
          </p:cNvPr>
          <p:cNvSpPr/>
          <p:nvPr/>
        </p:nvSpPr>
        <p:spPr>
          <a:xfrm>
            <a:off x="6738867" y="54406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矩形 144">
            <a:extLst>
              <a:ext uri="{FF2B5EF4-FFF2-40B4-BE49-F238E27FC236}">
                <a16:creationId xmlns:a16="http://schemas.microsoft.com/office/drawing/2014/main" id="{C547604E-2295-4F96-9B9D-872C2C475EA4}"/>
              </a:ext>
            </a:extLst>
          </p:cNvPr>
          <p:cNvSpPr/>
          <p:nvPr/>
        </p:nvSpPr>
        <p:spPr>
          <a:xfrm>
            <a:off x="7025484" y="54406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矩形 145">
            <a:extLst>
              <a:ext uri="{FF2B5EF4-FFF2-40B4-BE49-F238E27FC236}">
                <a16:creationId xmlns:a16="http://schemas.microsoft.com/office/drawing/2014/main" id="{AD172F8D-6861-4029-A907-F5C997991775}"/>
              </a:ext>
            </a:extLst>
          </p:cNvPr>
          <p:cNvSpPr/>
          <p:nvPr/>
        </p:nvSpPr>
        <p:spPr>
          <a:xfrm>
            <a:off x="7323557" y="54406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矩形 146">
            <a:extLst>
              <a:ext uri="{FF2B5EF4-FFF2-40B4-BE49-F238E27FC236}">
                <a16:creationId xmlns:a16="http://schemas.microsoft.com/office/drawing/2014/main" id="{88BD6F72-7983-49B7-8C87-BB35B4A43F3B}"/>
              </a:ext>
            </a:extLst>
          </p:cNvPr>
          <p:cNvSpPr/>
          <p:nvPr/>
        </p:nvSpPr>
        <p:spPr>
          <a:xfrm>
            <a:off x="7609907" y="54406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矩形 147">
            <a:extLst>
              <a:ext uri="{FF2B5EF4-FFF2-40B4-BE49-F238E27FC236}">
                <a16:creationId xmlns:a16="http://schemas.microsoft.com/office/drawing/2014/main" id="{3D0D4D98-11C2-47E8-B859-D10F63174503}"/>
              </a:ext>
            </a:extLst>
          </p:cNvPr>
          <p:cNvSpPr/>
          <p:nvPr/>
        </p:nvSpPr>
        <p:spPr>
          <a:xfrm>
            <a:off x="7897939" y="5440668"/>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a:extLst>
              <a:ext uri="{FF2B5EF4-FFF2-40B4-BE49-F238E27FC236}">
                <a16:creationId xmlns:a16="http://schemas.microsoft.com/office/drawing/2014/main" id="{D0BE2BCE-7BCE-4926-9E12-530C8B47DE62}"/>
              </a:ext>
            </a:extLst>
          </p:cNvPr>
          <p:cNvSpPr/>
          <p:nvPr/>
        </p:nvSpPr>
        <p:spPr>
          <a:xfrm>
            <a:off x="5880431" y="57287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a:extLst>
              <a:ext uri="{FF2B5EF4-FFF2-40B4-BE49-F238E27FC236}">
                <a16:creationId xmlns:a16="http://schemas.microsoft.com/office/drawing/2014/main" id="{83F856F7-8F8A-43C1-B137-0F413A5E74AD}"/>
              </a:ext>
            </a:extLst>
          </p:cNvPr>
          <p:cNvSpPr/>
          <p:nvPr/>
        </p:nvSpPr>
        <p:spPr>
          <a:xfrm>
            <a:off x="6167048" y="57287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a:extLst>
              <a:ext uri="{FF2B5EF4-FFF2-40B4-BE49-F238E27FC236}">
                <a16:creationId xmlns:a16="http://schemas.microsoft.com/office/drawing/2014/main" id="{53C5999C-EAF3-4CC7-9F55-6D0570B1EC04}"/>
              </a:ext>
            </a:extLst>
          </p:cNvPr>
          <p:cNvSpPr/>
          <p:nvPr/>
        </p:nvSpPr>
        <p:spPr>
          <a:xfrm>
            <a:off x="6453665" y="57287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矩形 151">
            <a:extLst>
              <a:ext uri="{FF2B5EF4-FFF2-40B4-BE49-F238E27FC236}">
                <a16:creationId xmlns:a16="http://schemas.microsoft.com/office/drawing/2014/main" id="{8A433044-CB4C-4818-8DA6-35C9BD1D976B}"/>
              </a:ext>
            </a:extLst>
          </p:cNvPr>
          <p:cNvSpPr/>
          <p:nvPr/>
        </p:nvSpPr>
        <p:spPr>
          <a:xfrm>
            <a:off x="6738867" y="57287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a:extLst>
              <a:ext uri="{FF2B5EF4-FFF2-40B4-BE49-F238E27FC236}">
                <a16:creationId xmlns:a16="http://schemas.microsoft.com/office/drawing/2014/main" id="{CF0F6CE6-A01B-43B3-A499-3F17A4FDD62B}"/>
              </a:ext>
            </a:extLst>
          </p:cNvPr>
          <p:cNvSpPr/>
          <p:nvPr/>
        </p:nvSpPr>
        <p:spPr>
          <a:xfrm>
            <a:off x="7025484" y="57287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a:extLst>
              <a:ext uri="{FF2B5EF4-FFF2-40B4-BE49-F238E27FC236}">
                <a16:creationId xmlns:a16="http://schemas.microsoft.com/office/drawing/2014/main" id="{80567EA1-C42A-4877-A3F8-0B24F7C37836}"/>
              </a:ext>
            </a:extLst>
          </p:cNvPr>
          <p:cNvSpPr/>
          <p:nvPr/>
        </p:nvSpPr>
        <p:spPr>
          <a:xfrm>
            <a:off x="7323557" y="57287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a:extLst>
              <a:ext uri="{FF2B5EF4-FFF2-40B4-BE49-F238E27FC236}">
                <a16:creationId xmlns:a16="http://schemas.microsoft.com/office/drawing/2014/main" id="{438D23DA-3450-45D1-85BA-63963786F5C2}"/>
              </a:ext>
            </a:extLst>
          </p:cNvPr>
          <p:cNvSpPr/>
          <p:nvPr/>
        </p:nvSpPr>
        <p:spPr>
          <a:xfrm>
            <a:off x="7609907" y="57287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a:extLst>
              <a:ext uri="{FF2B5EF4-FFF2-40B4-BE49-F238E27FC236}">
                <a16:creationId xmlns:a16="http://schemas.microsoft.com/office/drawing/2014/main" id="{12843C6A-C198-4E90-B6E4-07D0DC94D17D}"/>
              </a:ext>
            </a:extLst>
          </p:cNvPr>
          <p:cNvSpPr/>
          <p:nvPr/>
        </p:nvSpPr>
        <p:spPr>
          <a:xfrm>
            <a:off x="7897939" y="5728700"/>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a:extLst>
              <a:ext uri="{FF2B5EF4-FFF2-40B4-BE49-F238E27FC236}">
                <a16:creationId xmlns:a16="http://schemas.microsoft.com/office/drawing/2014/main" id="{CC11C46A-93FA-459B-9DAC-D0EFA9018D55}"/>
              </a:ext>
            </a:extLst>
          </p:cNvPr>
          <p:cNvSpPr/>
          <p:nvPr/>
        </p:nvSpPr>
        <p:spPr>
          <a:xfrm>
            <a:off x="5880431" y="60167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a:extLst>
              <a:ext uri="{FF2B5EF4-FFF2-40B4-BE49-F238E27FC236}">
                <a16:creationId xmlns:a16="http://schemas.microsoft.com/office/drawing/2014/main" id="{ABDA9A25-9029-4237-8F50-3CAC429970AB}"/>
              </a:ext>
            </a:extLst>
          </p:cNvPr>
          <p:cNvSpPr/>
          <p:nvPr/>
        </p:nvSpPr>
        <p:spPr>
          <a:xfrm>
            <a:off x="6167048" y="60167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矩形 158">
            <a:extLst>
              <a:ext uri="{FF2B5EF4-FFF2-40B4-BE49-F238E27FC236}">
                <a16:creationId xmlns:a16="http://schemas.microsoft.com/office/drawing/2014/main" id="{7D978ECE-0E25-46E4-86B1-6BF9C28CC0E9}"/>
              </a:ext>
            </a:extLst>
          </p:cNvPr>
          <p:cNvSpPr/>
          <p:nvPr/>
        </p:nvSpPr>
        <p:spPr>
          <a:xfrm>
            <a:off x="6453665" y="60167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a:extLst>
              <a:ext uri="{FF2B5EF4-FFF2-40B4-BE49-F238E27FC236}">
                <a16:creationId xmlns:a16="http://schemas.microsoft.com/office/drawing/2014/main" id="{771844EF-1064-4443-A618-75EA700E23BA}"/>
              </a:ext>
            </a:extLst>
          </p:cNvPr>
          <p:cNvSpPr/>
          <p:nvPr/>
        </p:nvSpPr>
        <p:spPr>
          <a:xfrm>
            <a:off x="6738867" y="60167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a:extLst>
              <a:ext uri="{FF2B5EF4-FFF2-40B4-BE49-F238E27FC236}">
                <a16:creationId xmlns:a16="http://schemas.microsoft.com/office/drawing/2014/main" id="{40F29959-A96C-4C9E-BE77-EAE67A3F4C73}"/>
              </a:ext>
            </a:extLst>
          </p:cNvPr>
          <p:cNvSpPr/>
          <p:nvPr/>
        </p:nvSpPr>
        <p:spPr>
          <a:xfrm>
            <a:off x="7025484" y="60167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a:extLst>
              <a:ext uri="{FF2B5EF4-FFF2-40B4-BE49-F238E27FC236}">
                <a16:creationId xmlns:a16="http://schemas.microsoft.com/office/drawing/2014/main" id="{32B4895A-2E21-4DBF-BB45-774C9600179F}"/>
              </a:ext>
            </a:extLst>
          </p:cNvPr>
          <p:cNvSpPr/>
          <p:nvPr/>
        </p:nvSpPr>
        <p:spPr>
          <a:xfrm>
            <a:off x="7323557" y="60167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a:extLst>
              <a:ext uri="{FF2B5EF4-FFF2-40B4-BE49-F238E27FC236}">
                <a16:creationId xmlns:a16="http://schemas.microsoft.com/office/drawing/2014/main" id="{E9CBEE79-2A4F-435C-8886-C2EECBE750FD}"/>
              </a:ext>
            </a:extLst>
          </p:cNvPr>
          <p:cNvSpPr/>
          <p:nvPr/>
        </p:nvSpPr>
        <p:spPr>
          <a:xfrm>
            <a:off x="7609907" y="60167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a:extLst>
              <a:ext uri="{FF2B5EF4-FFF2-40B4-BE49-F238E27FC236}">
                <a16:creationId xmlns:a16="http://schemas.microsoft.com/office/drawing/2014/main" id="{4CCA7616-9187-4109-B147-FBCBAC519B4A}"/>
              </a:ext>
            </a:extLst>
          </p:cNvPr>
          <p:cNvSpPr/>
          <p:nvPr/>
        </p:nvSpPr>
        <p:spPr>
          <a:xfrm>
            <a:off x="7897939" y="6016732"/>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a:extLst>
              <a:ext uri="{FF2B5EF4-FFF2-40B4-BE49-F238E27FC236}">
                <a16:creationId xmlns:a16="http://schemas.microsoft.com/office/drawing/2014/main" id="{7327C5F5-7B0A-4407-AF3C-C01608B151F7}"/>
              </a:ext>
            </a:extLst>
          </p:cNvPr>
          <p:cNvSpPr/>
          <p:nvPr/>
        </p:nvSpPr>
        <p:spPr>
          <a:xfrm>
            <a:off x="5880431" y="63047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a:extLst>
              <a:ext uri="{FF2B5EF4-FFF2-40B4-BE49-F238E27FC236}">
                <a16:creationId xmlns:a16="http://schemas.microsoft.com/office/drawing/2014/main" id="{6AF636F6-9923-41C9-8BB3-5890F6D9AE08}"/>
              </a:ext>
            </a:extLst>
          </p:cNvPr>
          <p:cNvSpPr/>
          <p:nvPr/>
        </p:nvSpPr>
        <p:spPr>
          <a:xfrm>
            <a:off x="6167048" y="63047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a:extLst>
              <a:ext uri="{FF2B5EF4-FFF2-40B4-BE49-F238E27FC236}">
                <a16:creationId xmlns:a16="http://schemas.microsoft.com/office/drawing/2014/main" id="{675FD2F2-FA40-417A-9E19-4B4E40E215A2}"/>
              </a:ext>
            </a:extLst>
          </p:cNvPr>
          <p:cNvSpPr/>
          <p:nvPr/>
        </p:nvSpPr>
        <p:spPr>
          <a:xfrm>
            <a:off x="6453665" y="63047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a:extLst>
              <a:ext uri="{FF2B5EF4-FFF2-40B4-BE49-F238E27FC236}">
                <a16:creationId xmlns:a16="http://schemas.microsoft.com/office/drawing/2014/main" id="{57AD51CB-6FEB-4380-9548-7C355D248D11}"/>
              </a:ext>
            </a:extLst>
          </p:cNvPr>
          <p:cNvSpPr/>
          <p:nvPr/>
        </p:nvSpPr>
        <p:spPr>
          <a:xfrm>
            <a:off x="6738867" y="63047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a:extLst>
              <a:ext uri="{FF2B5EF4-FFF2-40B4-BE49-F238E27FC236}">
                <a16:creationId xmlns:a16="http://schemas.microsoft.com/office/drawing/2014/main" id="{70C16842-6303-4B5B-9260-DB204C622CBF}"/>
              </a:ext>
            </a:extLst>
          </p:cNvPr>
          <p:cNvSpPr/>
          <p:nvPr/>
        </p:nvSpPr>
        <p:spPr>
          <a:xfrm>
            <a:off x="7025484" y="63047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a:extLst>
              <a:ext uri="{FF2B5EF4-FFF2-40B4-BE49-F238E27FC236}">
                <a16:creationId xmlns:a16="http://schemas.microsoft.com/office/drawing/2014/main" id="{D51E21D9-3EC1-41C6-A5BF-F80200014D47}"/>
              </a:ext>
            </a:extLst>
          </p:cNvPr>
          <p:cNvSpPr/>
          <p:nvPr/>
        </p:nvSpPr>
        <p:spPr>
          <a:xfrm>
            <a:off x="7323557" y="63047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a:extLst>
              <a:ext uri="{FF2B5EF4-FFF2-40B4-BE49-F238E27FC236}">
                <a16:creationId xmlns:a16="http://schemas.microsoft.com/office/drawing/2014/main" id="{325EB4A4-DD0D-4624-99F4-FC06E23A2B25}"/>
              </a:ext>
            </a:extLst>
          </p:cNvPr>
          <p:cNvSpPr/>
          <p:nvPr/>
        </p:nvSpPr>
        <p:spPr>
          <a:xfrm>
            <a:off x="7609907" y="63047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a:extLst>
              <a:ext uri="{FF2B5EF4-FFF2-40B4-BE49-F238E27FC236}">
                <a16:creationId xmlns:a16="http://schemas.microsoft.com/office/drawing/2014/main" id="{3BE6B74C-7799-48C7-A653-BBCA8EB8841A}"/>
              </a:ext>
            </a:extLst>
          </p:cNvPr>
          <p:cNvSpPr/>
          <p:nvPr/>
        </p:nvSpPr>
        <p:spPr>
          <a:xfrm>
            <a:off x="7897939" y="6304764"/>
            <a:ext cx="288032"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a:extLst>
              <a:ext uri="{FF2B5EF4-FFF2-40B4-BE49-F238E27FC236}">
                <a16:creationId xmlns:a16="http://schemas.microsoft.com/office/drawing/2014/main" id="{469D1FF9-8A60-49B6-9D13-9B3CB440B950}"/>
              </a:ext>
            </a:extLst>
          </p:cNvPr>
          <p:cNvSpPr/>
          <p:nvPr/>
        </p:nvSpPr>
        <p:spPr>
          <a:xfrm>
            <a:off x="5855011" y="4019019"/>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0</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174" name="矩形 173">
            <a:extLst>
              <a:ext uri="{FF2B5EF4-FFF2-40B4-BE49-F238E27FC236}">
                <a16:creationId xmlns:a16="http://schemas.microsoft.com/office/drawing/2014/main" id="{2E5F2EB1-7426-4322-A714-614C948657F4}"/>
              </a:ext>
            </a:extLst>
          </p:cNvPr>
          <p:cNvSpPr/>
          <p:nvPr/>
        </p:nvSpPr>
        <p:spPr>
          <a:xfrm>
            <a:off x="6134309" y="4028891"/>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1</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175" name="矩形 174">
            <a:extLst>
              <a:ext uri="{FF2B5EF4-FFF2-40B4-BE49-F238E27FC236}">
                <a16:creationId xmlns:a16="http://schemas.microsoft.com/office/drawing/2014/main" id="{F076F127-F928-4E74-B954-48131BBF6E6B}"/>
              </a:ext>
            </a:extLst>
          </p:cNvPr>
          <p:cNvSpPr/>
          <p:nvPr/>
        </p:nvSpPr>
        <p:spPr>
          <a:xfrm>
            <a:off x="6401153" y="4019019"/>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2</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176" name="矩形 175">
            <a:extLst>
              <a:ext uri="{FF2B5EF4-FFF2-40B4-BE49-F238E27FC236}">
                <a16:creationId xmlns:a16="http://schemas.microsoft.com/office/drawing/2014/main" id="{F6D6EC3F-1A14-4EA9-BE37-BAE6C0846DA4}"/>
              </a:ext>
            </a:extLst>
          </p:cNvPr>
          <p:cNvSpPr/>
          <p:nvPr/>
        </p:nvSpPr>
        <p:spPr>
          <a:xfrm>
            <a:off x="6702056" y="4019019"/>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3</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177" name="矩形 176">
            <a:extLst>
              <a:ext uri="{FF2B5EF4-FFF2-40B4-BE49-F238E27FC236}">
                <a16:creationId xmlns:a16="http://schemas.microsoft.com/office/drawing/2014/main" id="{76BF7A4F-9D4E-408A-89B5-60C94893A51D}"/>
              </a:ext>
            </a:extLst>
          </p:cNvPr>
          <p:cNvSpPr/>
          <p:nvPr/>
        </p:nvSpPr>
        <p:spPr>
          <a:xfrm>
            <a:off x="6972972" y="4019019"/>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4</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178" name="矩形 177">
            <a:extLst>
              <a:ext uri="{FF2B5EF4-FFF2-40B4-BE49-F238E27FC236}">
                <a16:creationId xmlns:a16="http://schemas.microsoft.com/office/drawing/2014/main" id="{AB735847-5D5D-40D6-A819-B8E063D332F2}"/>
              </a:ext>
            </a:extLst>
          </p:cNvPr>
          <p:cNvSpPr/>
          <p:nvPr/>
        </p:nvSpPr>
        <p:spPr>
          <a:xfrm>
            <a:off x="7238927" y="4019019"/>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5</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179" name="矩形 178">
            <a:extLst>
              <a:ext uri="{FF2B5EF4-FFF2-40B4-BE49-F238E27FC236}">
                <a16:creationId xmlns:a16="http://schemas.microsoft.com/office/drawing/2014/main" id="{935114EB-AF6B-4E87-9EB3-30C5B4158F9C}"/>
              </a:ext>
            </a:extLst>
          </p:cNvPr>
          <p:cNvSpPr/>
          <p:nvPr/>
        </p:nvSpPr>
        <p:spPr>
          <a:xfrm>
            <a:off x="7830354" y="4019019"/>
            <a:ext cx="562975"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cap="none" spc="0" baseline="-25000" dirty="0">
                <a:ln w="0"/>
                <a:latin typeface="Times New Roman" panose="02020603050405020304" pitchFamily="18" charset="0"/>
                <a:cs typeface="Times New Roman" panose="02020603050405020304" pitchFamily="18" charset="0"/>
              </a:rPr>
              <a:t>0 </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M-1</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180" name="矩形 179">
            <a:extLst>
              <a:ext uri="{FF2B5EF4-FFF2-40B4-BE49-F238E27FC236}">
                <a16:creationId xmlns:a16="http://schemas.microsoft.com/office/drawing/2014/main" id="{05FDBF94-3281-4CA1-A708-6C87C567BE46}"/>
              </a:ext>
            </a:extLst>
          </p:cNvPr>
          <p:cNvSpPr/>
          <p:nvPr/>
        </p:nvSpPr>
        <p:spPr>
          <a:xfrm>
            <a:off x="7539830" y="4019019"/>
            <a:ext cx="34496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181" name="矩形 180">
            <a:extLst>
              <a:ext uri="{FF2B5EF4-FFF2-40B4-BE49-F238E27FC236}">
                <a16:creationId xmlns:a16="http://schemas.microsoft.com/office/drawing/2014/main" id="{97AC25BB-5405-43F3-B1CD-C1759EE627FB}"/>
              </a:ext>
            </a:extLst>
          </p:cNvPr>
          <p:cNvSpPr/>
          <p:nvPr/>
        </p:nvSpPr>
        <p:spPr>
          <a:xfrm>
            <a:off x="5477334" y="4300345"/>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0</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182" name="矩形 181">
            <a:extLst>
              <a:ext uri="{FF2B5EF4-FFF2-40B4-BE49-F238E27FC236}">
                <a16:creationId xmlns:a16="http://schemas.microsoft.com/office/drawing/2014/main" id="{440DAB49-FF97-4558-8281-356D64181C81}"/>
              </a:ext>
            </a:extLst>
          </p:cNvPr>
          <p:cNvSpPr/>
          <p:nvPr/>
        </p:nvSpPr>
        <p:spPr>
          <a:xfrm>
            <a:off x="5485960" y="4576572"/>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1</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183" name="矩形 182">
            <a:extLst>
              <a:ext uri="{FF2B5EF4-FFF2-40B4-BE49-F238E27FC236}">
                <a16:creationId xmlns:a16="http://schemas.microsoft.com/office/drawing/2014/main" id="{7CD85515-9CE1-4986-95F6-701225CBEC3B}"/>
              </a:ext>
            </a:extLst>
          </p:cNvPr>
          <p:cNvSpPr/>
          <p:nvPr/>
        </p:nvSpPr>
        <p:spPr>
          <a:xfrm>
            <a:off x="5459309" y="4874476"/>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2</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184" name="矩形 183">
            <a:extLst>
              <a:ext uri="{FF2B5EF4-FFF2-40B4-BE49-F238E27FC236}">
                <a16:creationId xmlns:a16="http://schemas.microsoft.com/office/drawing/2014/main" id="{429A3457-DAAB-4E0B-99C8-732D967FD7DE}"/>
              </a:ext>
            </a:extLst>
          </p:cNvPr>
          <p:cNvSpPr/>
          <p:nvPr/>
        </p:nvSpPr>
        <p:spPr>
          <a:xfrm>
            <a:off x="5459309" y="5160576"/>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3</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185" name="矩形 184">
            <a:extLst>
              <a:ext uri="{FF2B5EF4-FFF2-40B4-BE49-F238E27FC236}">
                <a16:creationId xmlns:a16="http://schemas.microsoft.com/office/drawing/2014/main" id="{6D58A5FE-DE92-4F7F-968A-A0B2D2166CB6}"/>
              </a:ext>
            </a:extLst>
          </p:cNvPr>
          <p:cNvSpPr/>
          <p:nvPr/>
        </p:nvSpPr>
        <p:spPr>
          <a:xfrm>
            <a:off x="5469350" y="5468353"/>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4</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186" name="矩形 185">
            <a:extLst>
              <a:ext uri="{FF2B5EF4-FFF2-40B4-BE49-F238E27FC236}">
                <a16:creationId xmlns:a16="http://schemas.microsoft.com/office/drawing/2014/main" id="{FC07AE1A-C24B-4A00-AECF-9B5D3421F64B}"/>
              </a:ext>
            </a:extLst>
          </p:cNvPr>
          <p:cNvSpPr/>
          <p:nvPr/>
        </p:nvSpPr>
        <p:spPr>
          <a:xfrm>
            <a:off x="5459309" y="5744580"/>
            <a:ext cx="39305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5</a:t>
            </a:r>
            <a:r>
              <a:rPr lang="en-US" altLang="zh-CN" sz="1400" cap="none" spc="0" baseline="-25000" dirty="0">
                <a:ln w="0"/>
                <a:latin typeface="Times New Roman" panose="02020603050405020304" pitchFamily="18" charset="0"/>
                <a:cs typeface="Times New Roman" panose="02020603050405020304" pitchFamily="18" charset="0"/>
              </a:rPr>
              <a:t>0</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187" name="矩形 186">
            <a:extLst>
              <a:ext uri="{FF2B5EF4-FFF2-40B4-BE49-F238E27FC236}">
                <a16:creationId xmlns:a16="http://schemas.microsoft.com/office/drawing/2014/main" id="{BA07D9E3-45DF-4AF7-A62A-32F6A7D167B3}"/>
              </a:ext>
            </a:extLst>
          </p:cNvPr>
          <p:cNvSpPr/>
          <p:nvPr/>
        </p:nvSpPr>
        <p:spPr>
          <a:xfrm>
            <a:off x="5469350" y="6020807"/>
            <a:ext cx="344966"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t>
            </a:r>
            <a:endParaRPr lang="zh-CN" altLang="en-US" sz="1400" cap="none" spc="0" baseline="-25000" dirty="0">
              <a:ln w="0"/>
              <a:latin typeface="Times New Roman" panose="02020603050405020304" pitchFamily="18" charset="0"/>
              <a:cs typeface="Times New Roman" panose="02020603050405020304" pitchFamily="18" charset="0"/>
            </a:endParaRPr>
          </a:p>
        </p:txBody>
      </p:sp>
      <p:sp>
        <p:nvSpPr>
          <p:cNvPr id="188" name="矩形 187">
            <a:extLst>
              <a:ext uri="{FF2B5EF4-FFF2-40B4-BE49-F238E27FC236}">
                <a16:creationId xmlns:a16="http://schemas.microsoft.com/office/drawing/2014/main" id="{FD5D32A3-869F-4DE8-88A8-89557442BF81}"/>
              </a:ext>
            </a:extLst>
          </p:cNvPr>
          <p:cNvSpPr/>
          <p:nvPr/>
        </p:nvSpPr>
        <p:spPr>
          <a:xfrm>
            <a:off x="5407412" y="6296088"/>
            <a:ext cx="550151"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a</a:t>
            </a:r>
            <a:r>
              <a:rPr lang="en-US" altLang="zh-CN" sz="1400" i="1" baseline="-25000" dirty="0">
                <a:ln w="0"/>
                <a:solidFill>
                  <a:srgbClr val="FF0000"/>
                </a:solidFill>
                <a:latin typeface="Times New Roman" panose="02020603050405020304" pitchFamily="18" charset="0"/>
                <a:cs typeface="Times New Roman" panose="02020603050405020304" pitchFamily="18" charset="0"/>
              </a:rPr>
              <a:t>N-1</a:t>
            </a:r>
            <a:r>
              <a:rPr lang="en-US" altLang="zh-CN" sz="1400" cap="none" spc="0" baseline="-25000" dirty="0">
                <a:ln w="0"/>
                <a:latin typeface="Times New Roman" panose="02020603050405020304" pitchFamily="18" charset="0"/>
                <a:cs typeface="Times New Roman" panose="02020603050405020304" pitchFamily="18" charset="0"/>
              </a:rPr>
              <a:t> 0</a:t>
            </a:r>
            <a:endParaRPr lang="zh-CN" altLang="en-US" sz="1400" cap="none" spc="0" baseline="-25000" dirty="0">
              <a:ln w="0"/>
              <a:latin typeface="Times New Roman" panose="02020603050405020304" pitchFamily="18" charset="0"/>
              <a:cs typeface="Times New Roman" panose="02020603050405020304" pitchFamily="18" charset="0"/>
            </a:endParaRPr>
          </a:p>
        </p:txBody>
      </p:sp>
      <p:cxnSp>
        <p:nvCxnSpPr>
          <p:cNvPr id="202" name="直接箭头连接符 201">
            <a:extLst>
              <a:ext uri="{FF2B5EF4-FFF2-40B4-BE49-F238E27FC236}">
                <a16:creationId xmlns:a16="http://schemas.microsoft.com/office/drawing/2014/main" id="{27179A2C-C268-4777-865D-0661450E1F35}"/>
              </a:ext>
            </a:extLst>
          </p:cNvPr>
          <p:cNvCxnSpPr>
            <a:cxnSpLocks/>
          </p:cNvCxnSpPr>
          <p:nvPr/>
        </p:nvCxnSpPr>
        <p:spPr>
          <a:xfrm flipV="1">
            <a:off x="6040324" y="4450194"/>
            <a:ext cx="286350" cy="205494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03" name="直接箭头连接符 202">
            <a:extLst>
              <a:ext uri="{FF2B5EF4-FFF2-40B4-BE49-F238E27FC236}">
                <a16:creationId xmlns:a16="http://schemas.microsoft.com/office/drawing/2014/main" id="{587CCF90-FCC6-4A16-87E9-D3DB256893A2}"/>
              </a:ext>
            </a:extLst>
          </p:cNvPr>
          <p:cNvCxnSpPr>
            <a:cxnSpLocks/>
          </p:cNvCxnSpPr>
          <p:nvPr/>
        </p:nvCxnSpPr>
        <p:spPr>
          <a:xfrm>
            <a:off x="6019501" y="4414918"/>
            <a:ext cx="20823" cy="2103546"/>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08" name="直接箭头连接符 207">
            <a:extLst>
              <a:ext uri="{FF2B5EF4-FFF2-40B4-BE49-F238E27FC236}">
                <a16:creationId xmlns:a16="http://schemas.microsoft.com/office/drawing/2014/main" id="{7C427988-6EF7-46D4-B1E8-68D1425AFA63}"/>
              </a:ext>
            </a:extLst>
          </p:cNvPr>
          <p:cNvCxnSpPr>
            <a:cxnSpLocks/>
          </p:cNvCxnSpPr>
          <p:nvPr/>
        </p:nvCxnSpPr>
        <p:spPr>
          <a:xfrm>
            <a:off x="6306507" y="4423680"/>
            <a:ext cx="20823" cy="2103546"/>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09" name="直接箭头连接符 208">
            <a:extLst>
              <a:ext uri="{FF2B5EF4-FFF2-40B4-BE49-F238E27FC236}">
                <a16:creationId xmlns:a16="http://schemas.microsoft.com/office/drawing/2014/main" id="{070468DB-0464-4C49-9C08-10B078DAFD87}"/>
              </a:ext>
            </a:extLst>
          </p:cNvPr>
          <p:cNvCxnSpPr>
            <a:cxnSpLocks/>
          </p:cNvCxnSpPr>
          <p:nvPr/>
        </p:nvCxnSpPr>
        <p:spPr>
          <a:xfrm flipV="1">
            <a:off x="6304820" y="4450194"/>
            <a:ext cx="286350" cy="205494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10" name="直接箭头连接符 209">
            <a:extLst>
              <a:ext uri="{FF2B5EF4-FFF2-40B4-BE49-F238E27FC236}">
                <a16:creationId xmlns:a16="http://schemas.microsoft.com/office/drawing/2014/main" id="{B7A08B5C-26B6-4413-8AD1-765CBB39186D}"/>
              </a:ext>
            </a:extLst>
          </p:cNvPr>
          <p:cNvCxnSpPr>
            <a:cxnSpLocks/>
          </p:cNvCxnSpPr>
          <p:nvPr/>
        </p:nvCxnSpPr>
        <p:spPr>
          <a:xfrm>
            <a:off x="6571003" y="4423680"/>
            <a:ext cx="20823" cy="2103546"/>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11" name="直接箭头连接符 210">
            <a:extLst>
              <a:ext uri="{FF2B5EF4-FFF2-40B4-BE49-F238E27FC236}">
                <a16:creationId xmlns:a16="http://schemas.microsoft.com/office/drawing/2014/main" id="{60EED58E-A782-472C-8F4E-514707226FA7}"/>
              </a:ext>
            </a:extLst>
          </p:cNvPr>
          <p:cNvCxnSpPr>
            <a:cxnSpLocks/>
          </p:cNvCxnSpPr>
          <p:nvPr/>
        </p:nvCxnSpPr>
        <p:spPr>
          <a:xfrm flipV="1">
            <a:off x="6622555" y="4441432"/>
            <a:ext cx="286350" cy="205494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12" name="直接箭头连接符 211">
            <a:extLst>
              <a:ext uri="{FF2B5EF4-FFF2-40B4-BE49-F238E27FC236}">
                <a16:creationId xmlns:a16="http://schemas.microsoft.com/office/drawing/2014/main" id="{5B6F1435-4843-4EC1-8E63-1A572DB6F6B4}"/>
              </a:ext>
            </a:extLst>
          </p:cNvPr>
          <p:cNvCxnSpPr>
            <a:cxnSpLocks/>
          </p:cNvCxnSpPr>
          <p:nvPr/>
        </p:nvCxnSpPr>
        <p:spPr>
          <a:xfrm>
            <a:off x="6888738" y="4414918"/>
            <a:ext cx="20823" cy="2103546"/>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13" name="直接箭头连接符 212">
            <a:extLst>
              <a:ext uri="{FF2B5EF4-FFF2-40B4-BE49-F238E27FC236}">
                <a16:creationId xmlns:a16="http://schemas.microsoft.com/office/drawing/2014/main" id="{89A215AE-17A7-4866-93DA-227A73050FC7}"/>
              </a:ext>
            </a:extLst>
          </p:cNvPr>
          <p:cNvCxnSpPr>
            <a:cxnSpLocks/>
          </p:cNvCxnSpPr>
          <p:nvPr/>
        </p:nvCxnSpPr>
        <p:spPr>
          <a:xfrm flipV="1">
            <a:off x="6877120" y="4441432"/>
            <a:ext cx="286350" cy="205494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14" name="直接箭头连接符 213">
            <a:extLst>
              <a:ext uri="{FF2B5EF4-FFF2-40B4-BE49-F238E27FC236}">
                <a16:creationId xmlns:a16="http://schemas.microsoft.com/office/drawing/2014/main" id="{D073ACE3-21EE-40D2-931C-923DDD6A6DB9}"/>
              </a:ext>
            </a:extLst>
          </p:cNvPr>
          <p:cNvCxnSpPr>
            <a:cxnSpLocks/>
          </p:cNvCxnSpPr>
          <p:nvPr/>
        </p:nvCxnSpPr>
        <p:spPr>
          <a:xfrm>
            <a:off x="7143303" y="4414918"/>
            <a:ext cx="20823" cy="2103546"/>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15" name="直接箭头连接符 214">
            <a:extLst>
              <a:ext uri="{FF2B5EF4-FFF2-40B4-BE49-F238E27FC236}">
                <a16:creationId xmlns:a16="http://schemas.microsoft.com/office/drawing/2014/main" id="{63A2C156-81BD-4821-8C7F-B8953AC75047}"/>
              </a:ext>
            </a:extLst>
          </p:cNvPr>
          <p:cNvCxnSpPr>
            <a:cxnSpLocks/>
          </p:cNvCxnSpPr>
          <p:nvPr/>
        </p:nvCxnSpPr>
        <p:spPr>
          <a:xfrm flipV="1">
            <a:off x="7181074" y="4441432"/>
            <a:ext cx="286350" cy="205494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16" name="直接箭头连接符 215">
            <a:extLst>
              <a:ext uri="{FF2B5EF4-FFF2-40B4-BE49-F238E27FC236}">
                <a16:creationId xmlns:a16="http://schemas.microsoft.com/office/drawing/2014/main" id="{44A6A98F-A785-47B1-AE97-305D25175117}"/>
              </a:ext>
            </a:extLst>
          </p:cNvPr>
          <p:cNvCxnSpPr>
            <a:cxnSpLocks/>
          </p:cNvCxnSpPr>
          <p:nvPr/>
        </p:nvCxnSpPr>
        <p:spPr>
          <a:xfrm>
            <a:off x="7447257" y="4414918"/>
            <a:ext cx="20823" cy="2103546"/>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17" name="直接箭头连接符 216">
            <a:extLst>
              <a:ext uri="{FF2B5EF4-FFF2-40B4-BE49-F238E27FC236}">
                <a16:creationId xmlns:a16="http://schemas.microsoft.com/office/drawing/2014/main" id="{EC76497C-7A12-44D3-9E5A-57284BABDD57}"/>
              </a:ext>
            </a:extLst>
          </p:cNvPr>
          <p:cNvCxnSpPr>
            <a:cxnSpLocks/>
          </p:cNvCxnSpPr>
          <p:nvPr/>
        </p:nvCxnSpPr>
        <p:spPr>
          <a:xfrm flipV="1">
            <a:off x="7458694" y="4450194"/>
            <a:ext cx="286350" cy="205494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18" name="直接箭头连接符 217">
            <a:extLst>
              <a:ext uri="{FF2B5EF4-FFF2-40B4-BE49-F238E27FC236}">
                <a16:creationId xmlns:a16="http://schemas.microsoft.com/office/drawing/2014/main" id="{5EF2C387-DECD-45D5-8C26-7FC05440A613}"/>
              </a:ext>
            </a:extLst>
          </p:cNvPr>
          <p:cNvCxnSpPr>
            <a:cxnSpLocks/>
          </p:cNvCxnSpPr>
          <p:nvPr/>
        </p:nvCxnSpPr>
        <p:spPr>
          <a:xfrm>
            <a:off x="7724877" y="4423680"/>
            <a:ext cx="20823" cy="2103546"/>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19" name="直接箭头连接符 218">
            <a:extLst>
              <a:ext uri="{FF2B5EF4-FFF2-40B4-BE49-F238E27FC236}">
                <a16:creationId xmlns:a16="http://schemas.microsoft.com/office/drawing/2014/main" id="{4679F926-4C60-4279-9448-765C25B6D40E}"/>
              </a:ext>
            </a:extLst>
          </p:cNvPr>
          <p:cNvCxnSpPr>
            <a:cxnSpLocks/>
          </p:cNvCxnSpPr>
          <p:nvPr/>
        </p:nvCxnSpPr>
        <p:spPr>
          <a:xfrm flipV="1">
            <a:off x="7744490" y="4441432"/>
            <a:ext cx="286350" cy="205494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20" name="直接箭头连接符 219">
            <a:extLst>
              <a:ext uri="{FF2B5EF4-FFF2-40B4-BE49-F238E27FC236}">
                <a16:creationId xmlns:a16="http://schemas.microsoft.com/office/drawing/2014/main" id="{E5E37B2B-4D89-42B7-A641-9D533A49FBB6}"/>
              </a:ext>
            </a:extLst>
          </p:cNvPr>
          <p:cNvCxnSpPr>
            <a:cxnSpLocks/>
          </p:cNvCxnSpPr>
          <p:nvPr/>
        </p:nvCxnSpPr>
        <p:spPr>
          <a:xfrm>
            <a:off x="8010673" y="4414918"/>
            <a:ext cx="20823" cy="2103546"/>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221" name="矩形 220">
            <a:extLst>
              <a:ext uri="{FF2B5EF4-FFF2-40B4-BE49-F238E27FC236}">
                <a16:creationId xmlns:a16="http://schemas.microsoft.com/office/drawing/2014/main" id="{25A25819-9693-429B-A01C-7F9A77259694}"/>
              </a:ext>
            </a:extLst>
          </p:cNvPr>
          <p:cNvSpPr/>
          <p:nvPr/>
        </p:nvSpPr>
        <p:spPr>
          <a:xfrm>
            <a:off x="873192" y="3748149"/>
            <a:ext cx="1154205" cy="288032"/>
          </a:xfrm>
          <a:prstGeom prst="rect">
            <a:avLst/>
          </a:prstGeom>
          <a:solidFill>
            <a:schemeClr val="tx2">
              <a:lumMod val="20000"/>
              <a:lumOff val="80000"/>
            </a:schemeClr>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矩形 221">
            <a:extLst>
              <a:ext uri="{FF2B5EF4-FFF2-40B4-BE49-F238E27FC236}">
                <a16:creationId xmlns:a16="http://schemas.microsoft.com/office/drawing/2014/main" id="{B394E39C-8A02-4285-8A40-52C346C458DF}"/>
              </a:ext>
            </a:extLst>
          </p:cNvPr>
          <p:cNvSpPr/>
          <p:nvPr/>
        </p:nvSpPr>
        <p:spPr>
          <a:xfrm>
            <a:off x="970835" y="3429000"/>
            <a:ext cx="958917"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Cache line</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225" name="矩形 224">
            <a:extLst>
              <a:ext uri="{FF2B5EF4-FFF2-40B4-BE49-F238E27FC236}">
                <a16:creationId xmlns:a16="http://schemas.microsoft.com/office/drawing/2014/main" id="{B13E6975-5A6A-4A3E-B5DB-09B0C4B1024A}"/>
              </a:ext>
            </a:extLst>
          </p:cNvPr>
          <p:cNvSpPr/>
          <p:nvPr/>
        </p:nvSpPr>
        <p:spPr>
          <a:xfrm>
            <a:off x="2028173" y="3748149"/>
            <a:ext cx="1154205" cy="288032"/>
          </a:xfrm>
          <a:prstGeom prst="rect">
            <a:avLst/>
          </a:prstGeom>
          <a:solidFill>
            <a:schemeClr val="tx2">
              <a:lumMod val="20000"/>
              <a:lumOff val="80000"/>
            </a:schemeClr>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矩形 225">
            <a:extLst>
              <a:ext uri="{FF2B5EF4-FFF2-40B4-BE49-F238E27FC236}">
                <a16:creationId xmlns:a16="http://schemas.microsoft.com/office/drawing/2014/main" id="{E2428126-A8FE-4279-ACBF-A5104FB113EF}"/>
              </a:ext>
            </a:extLst>
          </p:cNvPr>
          <p:cNvSpPr/>
          <p:nvPr/>
        </p:nvSpPr>
        <p:spPr>
          <a:xfrm>
            <a:off x="2125816" y="3429000"/>
            <a:ext cx="958917"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Cache line</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227" name="矩形 226">
            <a:extLst>
              <a:ext uri="{FF2B5EF4-FFF2-40B4-BE49-F238E27FC236}">
                <a16:creationId xmlns:a16="http://schemas.microsoft.com/office/drawing/2014/main" id="{5E9D3E7D-0AA1-42E3-9513-22E6CC0F5B9B}"/>
              </a:ext>
            </a:extLst>
          </p:cNvPr>
          <p:cNvSpPr/>
          <p:nvPr/>
        </p:nvSpPr>
        <p:spPr>
          <a:xfrm>
            <a:off x="4279835" y="4276486"/>
            <a:ext cx="1154205"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a:extLst>
              <a:ext uri="{FF2B5EF4-FFF2-40B4-BE49-F238E27FC236}">
                <a16:creationId xmlns:a16="http://schemas.microsoft.com/office/drawing/2014/main" id="{D69F3B74-CF4D-44C8-8DFE-A955FDBC4739}"/>
              </a:ext>
            </a:extLst>
          </p:cNvPr>
          <p:cNvSpPr/>
          <p:nvPr/>
        </p:nvSpPr>
        <p:spPr>
          <a:xfrm>
            <a:off x="4377478" y="3958519"/>
            <a:ext cx="958917" cy="307777"/>
          </a:xfrm>
          <a:prstGeom prst="rect">
            <a:avLst/>
          </a:prstGeom>
          <a:noFill/>
        </p:spPr>
        <p:txBody>
          <a:bodyPr wrap="none" lIns="91440" tIns="45720" rIns="91440" bIns="45720">
            <a:spAutoFit/>
          </a:bodyPr>
          <a:lstStyle/>
          <a:p>
            <a:r>
              <a:rPr lang="en-US" altLang="zh-CN" sz="1400" i="1" cap="none" spc="0" dirty="0">
                <a:ln w="0"/>
                <a:latin typeface="Times New Roman" panose="02020603050405020304" pitchFamily="18" charset="0"/>
                <a:cs typeface="Times New Roman" panose="02020603050405020304" pitchFamily="18" charset="0"/>
              </a:rPr>
              <a:t>Cache line</a:t>
            </a:r>
            <a:endParaRPr lang="zh-CN" altLang="en-US" sz="1400" i="1" baseline="-25000" dirty="0">
              <a:ln w="0"/>
              <a:solidFill>
                <a:srgbClr val="FF0000"/>
              </a:solidFill>
              <a:latin typeface="Times New Roman" panose="02020603050405020304" pitchFamily="18" charset="0"/>
              <a:cs typeface="Times New Roman" panose="02020603050405020304" pitchFamily="18" charset="0"/>
            </a:endParaRPr>
          </a:p>
        </p:txBody>
      </p:sp>
      <p:sp>
        <p:nvSpPr>
          <p:cNvPr id="229" name="矩形 228">
            <a:extLst>
              <a:ext uri="{FF2B5EF4-FFF2-40B4-BE49-F238E27FC236}">
                <a16:creationId xmlns:a16="http://schemas.microsoft.com/office/drawing/2014/main" id="{93576800-42F3-4CF0-A713-A15AE824791E}"/>
              </a:ext>
            </a:extLst>
          </p:cNvPr>
          <p:cNvSpPr/>
          <p:nvPr/>
        </p:nvSpPr>
        <p:spPr>
          <a:xfrm>
            <a:off x="4268927" y="4276486"/>
            <a:ext cx="288032" cy="288032"/>
          </a:xfrm>
          <a:prstGeom prst="rect">
            <a:avLst/>
          </a:prstGeom>
          <a:solidFill>
            <a:schemeClr val="tx2">
              <a:lumMod val="20000"/>
              <a:lumOff val="80000"/>
            </a:schemeClr>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a:extLst>
              <a:ext uri="{FF2B5EF4-FFF2-40B4-BE49-F238E27FC236}">
                <a16:creationId xmlns:a16="http://schemas.microsoft.com/office/drawing/2014/main" id="{97557AE8-911A-469E-8851-EA58F0A073EF}"/>
              </a:ext>
            </a:extLst>
          </p:cNvPr>
          <p:cNvSpPr/>
          <p:nvPr/>
        </p:nvSpPr>
        <p:spPr>
          <a:xfrm>
            <a:off x="4278420" y="4564518"/>
            <a:ext cx="1154205"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a:extLst>
              <a:ext uri="{FF2B5EF4-FFF2-40B4-BE49-F238E27FC236}">
                <a16:creationId xmlns:a16="http://schemas.microsoft.com/office/drawing/2014/main" id="{8ADF99DA-5A69-4B73-90D5-096411ED0CD7}"/>
              </a:ext>
            </a:extLst>
          </p:cNvPr>
          <p:cNvSpPr/>
          <p:nvPr/>
        </p:nvSpPr>
        <p:spPr>
          <a:xfrm>
            <a:off x="4267512" y="4564518"/>
            <a:ext cx="288032" cy="288032"/>
          </a:xfrm>
          <a:prstGeom prst="rect">
            <a:avLst/>
          </a:prstGeom>
          <a:solidFill>
            <a:schemeClr val="tx2">
              <a:lumMod val="20000"/>
              <a:lumOff val="80000"/>
            </a:schemeClr>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矩形 231">
            <a:extLst>
              <a:ext uri="{FF2B5EF4-FFF2-40B4-BE49-F238E27FC236}">
                <a16:creationId xmlns:a16="http://schemas.microsoft.com/office/drawing/2014/main" id="{B161547C-E730-400B-A8C2-EA9B5229CD8A}"/>
              </a:ext>
            </a:extLst>
          </p:cNvPr>
          <p:cNvSpPr/>
          <p:nvPr/>
        </p:nvSpPr>
        <p:spPr>
          <a:xfrm>
            <a:off x="4279835" y="4853293"/>
            <a:ext cx="1154205"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a:extLst>
              <a:ext uri="{FF2B5EF4-FFF2-40B4-BE49-F238E27FC236}">
                <a16:creationId xmlns:a16="http://schemas.microsoft.com/office/drawing/2014/main" id="{532C375E-72C8-4184-A23F-F4A6BEAC68B8}"/>
              </a:ext>
            </a:extLst>
          </p:cNvPr>
          <p:cNvSpPr/>
          <p:nvPr/>
        </p:nvSpPr>
        <p:spPr>
          <a:xfrm>
            <a:off x="4268927" y="4853293"/>
            <a:ext cx="288032" cy="288032"/>
          </a:xfrm>
          <a:prstGeom prst="rect">
            <a:avLst/>
          </a:prstGeom>
          <a:solidFill>
            <a:schemeClr val="tx2">
              <a:lumMod val="20000"/>
              <a:lumOff val="80000"/>
            </a:schemeClr>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矩形 233">
            <a:extLst>
              <a:ext uri="{FF2B5EF4-FFF2-40B4-BE49-F238E27FC236}">
                <a16:creationId xmlns:a16="http://schemas.microsoft.com/office/drawing/2014/main" id="{2DBA36C1-1B79-4530-AF73-71EFD38B1D60}"/>
              </a:ext>
            </a:extLst>
          </p:cNvPr>
          <p:cNvSpPr/>
          <p:nvPr/>
        </p:nvSpPr>
        <p:spPr>
          <a:xfrm>
            <a:off x="4278420" y="5141325"/>
            <a:ext cx="1154205"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a:extLst>
              <a:ext uri="{FF2B5EF4-FFF2-40B4-BE49-F238E27FC236}">
                <a16:creationId xmlns:a16="http://schemas.microsoft.com/office/drawing/2014/main" id="{37FCF250-5D3D-471D-B88F-7E11E695F16E}"/>
              </a:ext>
            </a:extLst>
          </p:cNvPr>
          <p:cNvSpPr/>
          <p:nvPr/>
        </p:nvSpPr>
        <p:spPr>
          <a:xfrm>
            <a:off x="4267512" y="5141325"/>
            <a:ext cx="288032" cy="288032"/>
          </a:xfrm>
          <a:prstGeom prst="rect">
            <a:avLst/>
          </a:prstGeom>
          <a:solidFill>
            <a:schemeClr val="tx2">
              <a:lumMod val="20000"/>
              <a:lumOff val="80000"/>
            </a:schemeClr>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矩形 235">
            <a:extLst>
              <a:ext uri="{FF2B5EF4-FFF2-40B4-BE49-F238E27FC236}">
                <a16:creationId xmlns:a16="http://schemas.microsoft.com/office/drawing/2014/main" id="{A50BE034-9361-4BB1-BC34-B1FB7EEC22FA}"/>
              </a:ext>
            </a:extLst>
          </p:cNvPr>
          <p:cNvSpPr/>
          <p:nvPr/>
        </p:nvSpPr>
        <p:spPr>
          <a:xfrm>
            <a:off x="4281130" y="5430807"/>
            <a:ext cx="1154205"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a:extLst>
              <a:ext uri="{FF2B5EF4-FFF2-40B4-BE49-F238E27FC236}">
                <a16:creationId xmlns:a16="http://schemas.microsoft.com/office/drawing/2014/main" id="{1A2AEC85-8EC4-4457-92F6-94760F27F702}"/>
              </a:ext>
            </a:extLst>
          </p:cNvPr>
          <p:cNvSpPr/>
          <p:nvPr/>
        </p:nvSpPr>
        <p:spPr>
          <a:xfrm>
            <a:off x="4270222" y="5430807"/>
            <a:ext cx="288032" cy="288032"/>
          </a:xfrm>
          <a:prstGeom prst="rect">
            <a:avLst/>
          </a:prstGeom>
          <a:solidFill>
            <a:schemeClr val="tx2">
              <a:lumMod val="20000"/>
              <a:lumOff val="80000"/>
            </a:schemeClr>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矩形 237">
            <a:extLst>
              <a:ext uri="{FF2B5EF4-FFF2-40B4-BE49-F238E27FC236}">
                <a16:creationId xmlns:a16="http://schemas.microsoft.com/office/drawing/2014/main" id="{6AB9D236-8200-42C5-87CF-56F7635148FB}"/>
              </a:ext>
            </a:extLst>
          </p:cNvPr>
          <p:cNvSpPr/>
          <p:nvPr/>
        </p:nvSpPr>
        <p:spPr>
          <a:xfrm>
            <a:off x="4279715" y="5718839"/>
            <a:ext cx="1154205"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a:extLst>
              <a:ext uri="{FF2B5EF4-FFF2-40B4-BE49-F238E27FC236}">
                <a16:creationId xmlns:a16="http://schemas.microsoft.com/office/drawing/2014/main" id="{A265E0F8-62FB-4986-B4F1-0060CC3691C6}"/>
              </a:ext>
            </a:extLst>
          </p:cNvPr>
          <p:cNvSpPr/>
          <p:nvPr/>
        </p:nvSpPr>
        <p:spPr>
          <a:xfrm>
            <a:off x="4268807" y="5718839"/>
            <a:ext cx="288032" cy="288032"/>
          </a:xfrm>
          <a:prstGeom prst="rect">
            <a:avLst/>
          </a:prstGeom>
          <a:solidFill>
            <a:schemeClr val="tx2">
              <a:lumMod val="20000"/>
              <a:lumOff val="80000"/>
            </a:schemeClr>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a:extLst>
              <a:ext uri="{FF2B5EF4-FFF2-40B4-BE49-F238E27FC236}">
                <a16:creationId xmlns:a16="http://schemas.microsoft.com/office/drawing/2014/main" id="{15725D2C-7477-47CF-8DDC-922CEABE7F8D}"/>
              </a:ext>
            </a:extLst>
          </p:cNvPr>
          <p:cNvSpPr/>
          <p:nvPr/>
        </p:nvSpPr>
        <p:spPr>
          <a:xfrm>
            <a:off x="4281130" y="6007614"/>
            <a:ext cx="1154205"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矩形 240">
            <a:extLst>
              <a:ext uri="{FF2B5EF4-FFF2-40B4-BE49-F238E27FC236}">
                <a16:creationId xmlns:a16="http://schemas.microsoft.com/office/drawing/2014/main" id="{6BEF09F7-0C19-47C7-AE65-55343426EB84}"/>
              </a:ext>
            </a:extLst>
          </p:cNvPr>
          <p:cNvSpPr/>
          <p:nvPr/>
        </p:nvSpPr>
        <p:spPr>
          <a:xfrm>
            <a:off x="4270222" y="6007614"/>
            <a:ext cx="288032" cy="288032"/>
          </a:xfrm>
          <a:prstGeom prst="rect">
            <a:avLst/>
          </a:prstGeom>
          <a:solidFill>
            <a:schemeClr val="tx2">
              <a:lumMod val="20000"/>
              <a:lumOff val="80000"/>
            </a:schemeClr>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矩形 241">
            <a:extLst>
              <a:ext uri="{FF2B5EF4-FFF2-40B4-BE49-F238E27FC236}">
                <a16:creationId xmlns:a16="http://schemas.microsoft.com/office/drawing/2014/main" id="{454C00F8-13A7-4CE2-91F8-6587502208E6}"/>
              </a:ext>
            </a:extLst>
          </p:cNvPr>
          <p:cNvSpPr/>
          <p:nvPr/>
        </p:nvSpPr>
        <p:spPr>
          <a:xfrm>
            <a:off x="4279715" y="6295646"/>
            <a:ext cx="1154205" cy="288032"/>
          </a:xfrm>
          <a:prstGeom prst="rect">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a:extLst>
              <a:ext uri="{FF2B5EF4-FFF2-40B4-BE49-F238E27FC236}">
                <a16:creationId xmlns:a16="http://schemas.microsoft.com/office/drawing/2014/main" id="{DE64B078-31A6-446B-B856-12C80788CDA1}"/>
              </a:ext>
            </a:extLst>
          </p:cNvPr>
          <p:cNvSpPr/>
          <p:nvPr/>
        </p:nvSpPr>
        <p:spPr>
          <a:xfrm>
            <a:off x="4268807" y="6295646"/>
            <a:ext cx="288032" cy="288032"/>
          </a:xfrm>
          <a:prstGeom prst="rect">
            <a:avLst/>
          </a:prstGeom>
          <a:solidFill>
            <a:schemeClr val="tx2">
              <a:lumMod val="20000"/>
              <a:lumOff val="80000"/>
            </a:schemeClr>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622839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412A36-D130-4C7A-A740-70F94A1BFD0A}"/>
              </a:ext>
            </a:extLst>
          </p:cNvPr>
          <p:cNvSpPr>
            <a:spLocks noGrp="1"/>
          </p:cNvSpPr>
          <p:nvPr>
            <p:ph type="title"/>
          </p:nvPr>
        </p:nvSpPr>
        <p:spPr/>
        <p:txBody>
          <a:bodyPr>
            <a:normAutofit/>
          </a:bodyPr>
          <a:lstStyle/>
          <a:p>
            <a:r>
              <a:rPr lang="zh-CN" altLang="en-US" dirty="0"/>
              <a:t>内存与</a:t>
            </a:r>
            <a:r>
              <a:rPr lang="en-US" altLang="zh-CN" dirty="0"/>
              <a:t>cache</a:t>
            </a:r>
            <a:r>
              <a:rPr lang="zh-CN" altLang="en-US" dirty="0"/>
              <a:t>地址分布</a:t>
            </a:r>
          </a:p>
        </p:txBody>
      </p:sp>
      <p:sp>
        <p:nvSpPr>
          <p:cNvPr id="5" name="TextBox 27">
            <a:extLst>
              <a:ext uri="{FF2B5EF4-FFF2-40B4-BE49-F238E27FC236}">
                <a16:creationId xmlns:a16="http://schemas.microsoft.com/office/drawing/2014/main" id="{381A27A0-6459-4F41-88B1-4590EE982464}"/>
              </a:ext>
            </a:extLst>
          </p:cNvPr>
          <p:cNvSpPr txBox="1"/>
          <p:nvPr/>
        </p:nvSpPr>
        <p:spPr>
          <a:xfrm>
            <a:off x="1609899" y="1664621"/>
            <a:ext cx="521297" cy="369332"/>
          </a:xfrm>
          <a:prstGeom prst="rect">
            <a:avLst/>
          </a:prstGeom>
          <a:noFill/>
        </p:spPr>
        <p:txBody>
          <a:bodyPr wrap="none" rtlCol="0">
            <a:spAutoFit/>
          </a:bodyPr>
          <a:lstStyle/>
          <a:p>
            <a:r>
              <a:rPr lang="en-US" altLang="zh-CN" sz="1800"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p>
        </p:txBody>
      </p:sp>
      <p:sp>
        <p:nvSpPr>
          <p:cNvPr id="6" name="TextBox 27">
            <a:extLst>
              <a:ext uri="{FF2B5EF4-FFF2-40B4-BE49-F238E27FC236}">
                <a16:creationId xmlns:a16="http://schemas.microsoft.com/office/drawing/2014/main" id="{4CC04408-F0D3-49C4-B5E6-5B480EE80037}"/>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158">
            <a:extLst>
              <a:ext uri="{FF2B5EF4-FFF2-40B4-BE49-F238E27FC236}">
                <a16:creationId xmlns:a16="http://schemas.microsoft.com/office/drawing/2014/main" id="{3DBE58BD-DC75-429F-A204-DC262BFE7D7C}"/>
              </a:ext>
            </a:extLst>
          </p:cNvPr>
          <p:cNvSpPr/>
          <p:nvPr/>
        </p:nvSpPr>
        <p:spPr bwMode="auto">
          <a:xfrm>
            <a:off x="52605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8" name="Rectangle 159">
            <a:extLst>
              <a:ext uri="{FF2B5EF4-FFF2-40B4-BE49-F238E27FC236}">
                <a16:creationId xmlns:a16="http://schemas.microsoft.com/office/drawing/2014/main" id="{3589D2AD-9065-4639-A7D1-4D9499225883}"/>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9" name="Rectangle 163">
            <a:extLst>
              <a:ext uri="{FF2B5EF4-FFF2-40B4-BE49-F238E27FC236}">
                <a16:creationId xmlns:a16="http://schemas.microsoft.com/office/drawing/2014/main" id="{0A4C6E21-01E5-40F6-A90C-3C24516A2D9E}"/>
              </a:ext>
            </a:extLst>
          </p:cNvPr>
          <p:cNvSpPr/>
          <p:nvPr/>
        </p:nvSpPr>
        <p:spPr bwMode="auto">
          <a:xfrm>
            <a:off x="767571"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 name="Rectangle 164">
            <a:extLst>
              <a:ext uri="{FF2B5EF4-FFF2-40B4-BE49-F238E27FC236}">
                <a16:creationId xmlns:a16="http://schemas.microsoft.com/office/drawing/2014/main" id="{A8B1F0C9-481D-46B5-B105-F2D5509F2059}"/>
              </a:ext>
            </a:extLst>
          </p:cNvPr>
          <p:cNvSpPr/>
          <p:nvPr/>
        </p:nvSpPr>
        <p:spPr bwMode="auto">
          <a:xfrm>
            <a:off x="564455"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 name="Rectangle 159">
            <a:extLst>
              <a:ext uri="{FF2B5EF4-FFF2-40B4-BE49-F238E27FC236}">
                <a16:creationId xmlns:a16="http://schemas.microsoft.com/office/drawing/2014/main" id="{CA98C1A5-872A-4B61-BA1A-2A943C09BE59}"/>
              </a:ext>
            </a:extLst>
          </p:cNvPr>
          <p:cNvSpPr/>
          <p:nvPr/>
        </p:nvSpPr>
        <p:spPr bwMode="auto">
          <a:xfrm>
            <a:off x="1022259"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11</a:t>
            </a:r>
          </a:p>
        </p:txBody>
      </p:sp>
      <p:sp>
        <p:nvSpPr>
          <p:cNvPr id="12" name="Rectangle 160">
            <a:extLst>
              <a:ext uri="{FF2B5EF4-FFF2-40B4-BE49-F238E27FC236}">
                <a16:creationId xmlns:a16="http://schemas.microsoft.com/office/drawing/2014/main" id="{C2D7227A-F81E-4EA3-A7C3-118FE31529F2}"/>
              </a:ext>
            </a:extLst>
          </p:cNvPr>
          <p:cNvSpPr/>
          <p:nvPr/>
        </p:nvSpPr>
        <p:spPr bwMode="auto">
          <a:xfrm>
            <a:off x="1815751"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10</a:t>
            </a:r>
          </a:p>
        </p:txBody>
      </p:sp>
      <p:sp>
        <p:nvSpPr>
          <p:cNvPr id="13" name="Rectangle 159">
            <a:extLst>
              <a:ext uri="{FF2B5EF4-FFF2-40B4-BE49-F238E27FC236}">
                <a16:creationId xmlns:a16="http://schemas.microsoft.com/office/drawing/2014/main" id="{36DC7B13-7ABA-4E6A-A7B9-9CC58032ADC4}"/>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4" name="Rectangle 159">
            <a:extLst>
              <a:ext uri="{FF2B5EF4-FFF2-40B4-BE49-F238E27FC236}">
                <a16:creationId xmlns:a16="http://schemas.microsoft.com/office/drawing/2014/main" id="{B862E909-5BCD-47F4-99DD-3938F24D8851}"/>
              </a:ext>
            </a:extLst>
          </p:cNvPr>
          <p:cNvSpPr/>
          <p:nvPr/>
        </p:nvSpPr>
        <p:spPr bwMode="auto">
          <a:xfrm>
            <a:off x="25628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5" name="Rectangle 159">
            <a:extLst>
              <a:ext uri="{FF2B5EF4-FFF2-40B4-BE49-F238E27FC236}">
                <a16:creationId xmlns:a16="http://schemas.microsoft.com/office/drawing/2014/main" id="{9F94A7D0-C120-4980-98A8-12A31AB46302}"/>
              </a:ext>
            </a:extLst>
          </p:cNvPr>
          <p:cNvSpPr/>
          <p:nvPr/>
        </p:nvSpPr>
        <p:spPr bwMode="auto">
          <a:xfrm>
            <a:off x="35780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6" name="TextBox 27">
            <a:extLst>
              <a:ext uri="{FF2B5EF4-FFF2-40B4-BE49-F238E27FC236}">
                <a16:creationId xmlns:a16="http://schemas.microsoft.com/office/drawing/2014/main" id="{AB42C799-52A9-440E-B7BB-D0BF6E3F86BC}"/>
              </a:ext>
            </a:extLst>
          </p:cNvPr>
          <p:cNvSpPr txBox="1"/>
          <p:nvPr/>
        </p:nvSpPr>
        <p:spPr>
          <a:xfrm>
            <a:off x="5854279" y="1664621"/>
            <a:ext cx="579005" cy="369332"/>
          </a:xfrm>
          <a:prstGeom prst="rect">
            <a:avLst/>
          </a:prstGeom>
          <a:noFill/>
        </p:spPr>
        <p:txBody>
          <a:bodyPr wrap="none" rtlCol="0">
            <a:spAutoFit/>
          </a:bodyPr>
          <a:lstStyle/>
          <a:p>
            <a:r>
              <a:rPr lang="en-US" altLang="zh-CN"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p>
        </p:txBody>
      </p:sp>
      <p:sp>
        <p:nvSpPr>
          <p:cNvPr id="17" name="Rectangle 158">
            <a:extLst>
              <a:ext uri="{FF2B5EF4-FFF2-40B4-BE49-F238E27FC236}">
                <a16:creationId xmlns:a16="http://schemas.microsoft.com/office/drawing/2014/main" id="{95957FE3-9C26-49D9-AC28-BCF5C82FF14E}"/>
              </a:ext>
            </a:extLst>
          </p:cNvPr>
          <p:cNvSpPr/>
          <p:nvPr/>
        </p:nvSpPr>
        <p:spPr bwMode="auto">
          <a:xfrm>
            <a:off x="477043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8" name="Rectangle 159">
            <a:extLst>
              <a:ext uri="{FF2B5EF4-FFF2-40B4-BE49-F238E27FC236}">
                <a16:creationId xmlns:a16="http://schemas.microsoft.com/office/drawing/2014/main" id="{2DAFF8B7-F977-42DA-A97C-325BCEB4E5B7}"/>
              </a:ext>
            </a:extLst>
          </p:cNvPr>
          <p:cNvSpPr/>
          <p:nvPr/>
        </p:nvSpPr>
        <p:spPr bwMode="auto">
          <a:xfrm>
            <a:off x="479040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3" name="Rectangle 159">
            <a:extLst>
              <a:ext uri="{FF2B5EF4-FFF2-40B4-BE49-F238E27FC236}">
                <a16:creationId xmlns:a16="http://schemas.microsoft.com/office/drawing/2014/main" id="{FF4D9A53-8DC6-4956-8EF6-C15D297B9419}"/>
              </a:ext>
            </a:extLst>
          </p:cNvPr>
          <p:cNvSpPr/>
          <p:nvPr/>
        </p:nvSpPr>
        <p:spPr bwMode="auto">
          <a:xfrm>
            <a:off x="580560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4" name="Rectangle 159">
            <a:extLst>
              <a:ext uri="{FF2B5EF4-FFF2-40B4-BE49-F238E27FC236}">
                <a16:creationId xmlns:a16="http://schemas.microsoft.com/office/drawing/2014/main" id="{472D54C7-3636-4AA5-B2B7-02D62CB9E644}"/>
              </a:ext>
            </a:extLst>
          </p:cNvPr>
          <p:cNvSpPr/>
          <p:nvPr/>
        </p:nvSpPr>
        <p:spPr bwMode="auto">
          <a:xfrm>
            <a:off x="680720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5" name="Rectangle 159">
            <a:extLst>
              <a:ext uri="{FF2B5EF4-FFF2-40B4-BE49-F238E27FC236}">
                <a16:creationId xmlns:a16="http://schemas.microsoft.com/office/drawing/2014/main" id="{F4C06FC8-20EE-4FAA-B2A9-C22A8BE9B22F}"/>
              </a:ext>
            </a:extLst>
          </p:cNvPr>
          <p:cNvSpPr/>
          <p:nvPr/>
        </p:nvSpPr>
        <p:spPr bwMode="auto">
          <a:xfrm>
            <a:off x="782240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i="1" dirty="0">
                <a:solidFill>
                  <a:srgbClr val="0070C0"/>
                </a:solidFill>
                <a:latin typeface="Times New Roman" panose="02020603050405020304" pitchFamily="18" charset="0"/>
                <a:cs typeface="Times New Roman" panose="02020603050405020304" pitchFamily="18" charset="0"/>
              </a:rPr>
              <a:t>11|10|01|00</a:t>
            </a:r>
          </a:p>
        </p:txBody>
      </p:sp>
      <p:sp>
        <p:nvSpPr>
          <p:cNvPr id="26" name="Rectangle 160">
            <a:extLst>
              <a:ext uri="{FF2B5EF4-FFF2-40B4-BE49-F238E27FC236}">
                <a16:creationId xmlns:a16="http://schemas.microsoft.com/office/drawing/2014/main" id="{E4AB4C3D-7177-4C6C-9D8E-E49B6FC0E11F}"/>
              </a:ext>
            </a:extLst>
          </p:cNvPr>
          <p:cNvSpPr/>
          <p:nvPr/>
        </p:nvSpPr>
        <p:spPr bwMode="auto">
          <a:xfrm>
            <a:off x="3789160"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00</a:t>
            </a:r>
          </a:p>
        </p:txBody>
      </p:sp>
      <p:sp>
        <p:nvSpPr>
          <p:cNvPr id="27" name="Rectangle 160">
            <a:extLst>
              <a:ext uri="{FF2B5EF4-FFF2-40B4-BE49-F238E27FC236}">
                <a16:creationId xmlns:a16="http://schemas.microsoft.com/office/drawing/2014/main" id="{A9A586C6-B323-4C23-A2E2-9B72041D1532}"/>
              </a:ext>
            </a:extLst>
          </p:cNvPr>
          <p:cNvSpPr/>
          <p:nvPr/>
        </p:nvSpPr>
        <p:spPr bwMode="auto">
          <a:xfrm>
            <a:off x="277846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01</a:t>
            </a:r>
          </a:p>
        </p:txBody>
      </p:sp>
      <p:sp>
        <p:nvSpPr>
          <p:cNvPr id="28" name="Rectangle 163">
            <a:extLst>
              <a:ext uri="{FF2B5EF4-FFF2-40B4-BE49-F238E27FC236}">
                <a16:creationId xmlns:a16="http://schemas.microsoft.com/office/drawing/2014/main" id="{3C4847A4-FF51-4AF0-9BBC-E6246FA4EFD7}"/>
              </a:ext>
            </a:extLst>
          </p:cNvPr>
          <p:cNvSpPr/>
          <p:nvPr/>
        </p:nvSpPr>
        <p:spPr bwMode="auto">
          <a:xfrm>
            <a:off x="500239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9" name="Rectangle 164">
            <a:extLst>
              <a:ext uri="{FF2B5EF4-FFF2-40B4-BE49-F238E27FC236}">
                <a16:creationId xmlns:a16="http://schemas.microsoft.com/office/drawing/2014/main" id="{C7340818-C08E-4A67-BBFA-31D89D7C2E6E}"/>
              </a:ext>
            </a:extLst>
          </p:cNvPr>
          <p:cNvSpPr/>
          <p:nvPr/>
        </p:nvSpPr>
        <p:spPr bwMode="auto">
          <a:xfrm>
            <a:off x="4799277"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30" name="Rectangle 159">
            <a:extLst>
              <a:ext uri="{FF2B5EF4-FFF2-40B4-BE49-F238E27FC236}">
                <a16:creationId xmlns:a16="http://schemas.microsoft.com/office/drawing/2014/main" id="{F73B3F66-1E2C-423F-8A11-81633C55C214}"/>
              </a:ext>
            </a:extLst>
          </p:cNvPr>
          <p:cNvSpPr/>
          <p:nvPr/>
        </p:nvSpPr>
        <p:spPr bwMode="auto">
          <a:xfrm>
            <a:off x="5257081"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11</a:t>
            </a:r>
          </a:p>
        </p:txBody>
      </p:sp>
      <p:sp>
        <p:nvSpPr>
          <p:cNvPr id="31" name="Rectangle 160">
            <a:extLst>
              <a:ext uri="{FF2B5EF4-FFF2-40B4-BE49-F238E27FC236}">
                <a16:creationId xmlns:a16="http://schemas.microsoft.com/office/drawing/2014/main" id="{A47E2878-A213-4128-96A6-EFE205D2A8B3}"/>
              </a:ext>
            </a:extLst>
          </p:cNvPr>
          <p:cNvSpPr/>
          <p:nvPr/>
        </p:nvSpPr>
        <p:spPr bwMode="auto">
          <a:xfrm>
            <a:off x="6050573"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10</a:t>
            </a:r>
          </a:p>
        </p:txBody>
      </p:sp>
      <p:sp>
        <p:nvSpPr>
          <p:cNvPr id="32" name="Rectangle 160">
            <a:extLst>
              <a:ext uri="{FF2B5EF4-FFF2-40B4-BE49-F238E27FC236}">
                <a16:creationId xmlns:a16="http://schemas.microsoft.com/office/drawing/2014/main" id="{8FBA337E-F41D-4C60-A6D9-B46F383CC663}"/>
              </a:ext>
            </a:extLst>
          </p:cNvPr>
          <p:cNvSpPr/>
          <p:nvPr/>
        </p:nvSpPr>
        <p:spPr bwMode="auto">
          <a:xfrm>
            <a:off x="802398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00</a:t>
            </a:r>
          </a:p>
        </p:txBody>
      </p:sp>
      <p:sp>
        <p:nvSpPr>
          <p:cNvPr id="33" name="Rectangle 160">
            <a:extLst>
              <a:ext uri="{FF2B5EF4-FFF2-40B4-BE49-F238E27FC236}">
                <a16:creationId xmlns:a16="http://schemas.microsoft.com/office/drawing/2014/main" id="{8BD84266-DCA6-4656-9A0F-553CC92B5759}"/>
              </a:ext>
            </a:extLst>
          </p:cNvPr>
          <p:cNvSpPr/>
          <p:nvPr/>
        </p:nvSpPr>
        <p:spPr bwMode="auto">
          <a:xfrm>
            <a:off x="7013284"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01</a:t>
            </a:r>
          </a:p>
        </p:txBody>
      </p:sp>
      <p:sp>
        <p:nvSpPr>
          <p:cNvPr id="34" name="Rectangle 159">
            <a:extLst>
              <a:ext uri="{FF2B5EF4-FFF2-40B4-BE49-F238E27FC236}">
                <a16:creationId xmlns:a16="http://schemas.microsoft.com/office/drawing/2014/main" id="{4EA18FA1-D634-4A7E-BA0D-263F4C9C63A6}"/>
              </a:ext>
            </a:extLst>
          </p:cNvPr>
          <p:cNvSpPr/>
          <p:nvPr/>
        </p:nvSpPr>
        <p:spPr bwMode="auto">
          <a:xfrm>
            <a:off x="5388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5" name="Rectangle 159">
            <a:extLst>
              <a:ext uri="{FF2B5EF4-FFF2-40B4-BE49-F238E27FC236}">
                <a16:creationId xmlns:a16="http://schemas.microsoft.com/office/drawing/2014/main" id="{C91C2F2E-A0B4-4ABB-A33A-1212FB914279}"/>
              </a:ext>
            </a:extLst>
          </p:cNvPr>
          <p:cNvSpPr/>
          <p:nvPr/>
        </p:nvSpPr>
        <p:spPr bwMode="auto">
          <a:xfrm>
            <a:off x="15540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6" name="Rectangle 159">
            <a:extLst>
              <a:ext uri="{FF2B5EF4-FFF2-40B4-BE49-F238E27FC236}">
                <a16:creationId xmlns:a16="http://schemas.microsoft.com/office/drawing/2014/main" id="{AEB43F83-0E2C-4E5B-831C-8717E68B17B2}"/>
              </a:ext>
            </a:extLst>
          </p:cNvPr>
          <p:cNvSpPr/>
          <p:nvPr/>
        </p:nvSpPr>
        <p:spPr bwMode="auto">
          <a:xfrm>
            <a:off x="25556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7" name="Rectangle 159">
            <a:extLst>
              <a:ext uri="{FF2B5EF4-FFF2-40B4-BE49-F238E27FC236}">
                <a16:creationId xmlns:a16="http://schemas.microsoft.com/office/drawing/2014/main" id="{1C1B57AF-2CBB-454C-8AC0-A6E41D2F398E}"/>
              </a:ext>
            </a:extLst>
          </p:cNvPr>
          <p:cNvSpPr/>
          <p:nvPr/>
        </p:nvSpPr>
        <p:spPr bwMode="auto">
          <a:xfrm>
            <a:off x="35708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8" name="Rectangle 159">
            <a:extLst>
              <a:ext uri="{FF2B5EF4-FFF2-40B4-BE49-F238E27FC236}">
                <a16:creationId xmlns:a16="http://schemas.microsoft.com/office/drawing/2014/main" id="{F1A3E989-4459-425A-8F11-C380467F0BCA}"/>
              </a:ext>
            </a:extLst>
          </p:cNvPr>
          <p:cNvSpPr/>
          <p:nvPr/>
        </p:nvSpPr>
        <p:spPr bwMode="auto">
          <a:xfrm>
            <a:off x="47832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9" name="Rectangle 159">
            <a:extLst>
              <a:ext uri="{FF2B5EF4-FFF2-40B4-BE49-F238E27FC236}">
                <a16:creationId xmlns:a16="http://schemas.microsoft.com/office/drawing/2014/main" id="{9D8221B1-C549-4FA7-AFC5-3F68804078B4}"/>
              </a:ext>
            </a:extLst>
          </p:cNvPr>
          <p:cNvSpPr/>
          <p:nvPr/>
        </p:nvSpPr>
        <p:spPr bwMode="auto">
          <a:xfrm>
            <a:off x="57984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0" name="Rectangle 159">
            <a:extLst>
              <a:ext uri="{FF2B5EF4-FFF2-40B4-BE49-F238E27FC236}">
                <a16:creationId xmlns:a16="http://schemas.microsoft.com/office/drawing/2014/main" id="{727A580C-4AE8-46C4-9DE8-EC3823B167BF}"/>
              </a:ext>
            </a:extLst>
          </p:cNvPr>
          <p:cNvSpPr/>
          <p:nvPr/>
        </p:nvSpPr>
        <p:spPr bwMode="auto">
          <a:xfrm>
            <a:off x="68000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1" name="Rectangle 159">
            <a:extLst>
              <a:ext uri="{FF2B5EF4-FFF2-40B4-BE49-F238E27FC236}">
                <a16:creationId xmlns:a16="http://schemas.microsoft.com/office/drawing/2014/main" id="{8930505C-102E-4CDF-BF2B-770447AA7188}"/>
              </a:ext>
            </a:extLst>
          </p:cNvPr>
          <p:cNvSpPr/>
          <p:nvPr/>
        </p:nvSpPr>
        <p:spPr bwMode="auto">
          <a:xfrm>
            <a:off x="78152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43BCF337-86B3-4792-8A72-B18195DBA704}"/>
              </a:ext>
            </a:extLst>
          </p:cNvPr>
          <p:cNvSpPr/>
          <p:nvPr/>
        </p:nvSpPr>
        <p:spPr>
          <a:xfrm>
            <a:off x="8023982"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74" name="矩形 73">
            <a:extLst>
              <a:ext uri="{FF2B5EF4-FFF2-40B4-BE49-F238E27FC236}">
                <a16:creationId xmlns:a16="http://schemas.microsoft.com/office/drawing/2014/main" id="{AE56A36A-954A-4A88-87BE-57020D55A2DE}"/>
              </a:ext>
            </a:extLst>
          </p:cNvPr>
          <p:cNvSpPr/>
          <p:nvPr/>
        </p:nvSpPr>
        <p:spPr>
          <a:xfrm>
            <a:off x="7003356"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75" name="矩形 74">
            <a:extLst>
              <a:ext uri="{FF2B5EF4-FFF2-40B4-BE49-F238E27FC236}">
                <a16:creationId xmlns:a16="http://schemas.microsoft.com/office/drawing/2014/main" id="{A10E2A40-A623-49B9-9D6D-6C94AE13BDE9}"/>
              </a:ext>
            </a:extLst>
          </p:cNvPr>
          <p:cNvSpPr/>
          <p:nvPr/>
        </p:nvSpPr>
        <p:spPr>
          <a:xfrm>
            <a:off x="6003821"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76" name="矩形 75">
            <a:extLst>
              <a:ext uri="{FF2B5EF4-FFF2-40B4-BE49-F238E27FC236}">
                <a16:creationId xmlns:a16="http://schemas.microsoft.com/office/drawing/2014/main" id="{EA5CD61D-DE4C-4024-A6F7-84448E97F785}"/>
              </a:ext>
            </a:extLst>
          </p:cNvPr>
          <p:cNvSpPr/>
          <p:nvPr/>
        </p:nvSpPr>
        <p:spPr>
          <a:xfrm>
            <a:off x="4983195"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77" name="矩形 76">
            <a:extLst>
              <a:ext uri="{FF2B5EF4-FFF2-40B4-BE49-F238E27FC236}">
                <a16:creationId xmlns:a16="http://schemas.microsoft.com/office/drawing/2014/main" id="{CCE9A303-4C67-4F8B-8CCA-26BCC1688932}"/>
              </a:ext>
            </a:extLst>
          </p:cNvPr>
          <p:cNvSpPr/>
          <p:nvPr/>
        </p:nvSpPr>
        <p:spPr>
          <a:xfrm>
            <a:off x="3803313"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78" name="矩形 77">
            <a:extLst>
              <a:ext uri="{FF2B5EF4-FFF2-40B4-BE49-F238E27FC236}">
                <a16:creationId xmlns:a16="http://schemas.microsoft.com/office/drawing/2014/main" id="{B35453DE-5599-461D-BC57-8C827BDAF021}"/>
              </a:ext>
            </a:extLst>
          </p:cNvPr>
          <p:cNvSpPr/>
          <p:nvPr/>
        </p:nvSpPr>
        <p:spPr>
          <a:xfrm>
            <a:off x="2782687"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79" name="矩形 78">
            <a:extLst>
              <a:ext uri="{FF2B5EF4-FFF2-40B4-BE49-F238E27FC236}">
                <a16:creationId xmlns:a16="http://schemas.microsoft.com/office/drawing/2014/main" id="{812BBEDA-649C-4E87-AA11-5EA29764213A}"/>
              </a:ext>
            </a:extLst>
          </p:cNvPr>
          <p:cNvSpPr/>
          <p:nvPr/>
        </p:nvSpPr>
        <p:spPr>
          <a:xfrm>
            <a:off x="1783152"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80" name="矩形 79">
            <a:extLst>
              <a:ext uri="{FF2B5EF4-FFF2-40B4-BE49-F238E27FC236}">
                <a16:creationId xmlns:a16="http://schemas.microsoft.com/office/drawing/2014/main" id="{CB5AC9A4-714F-4363-8559-0C2EA1800080}"/>
              </a:ext>
            </a:extLst>
          </p:cNvPr>
          <p:cNvSpPr/>
          <p:nvPr/>
        </p:nvSpPr>
        <p:spPr>
          <a:xfrm>
            <a:off x="762526"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CB42242B-D6A0-496C-9AB3-FA71031D5185}"/>
              </a:ext>
            </a:extLst>
          </p:cNvPr>
          <p:cNvSpPr/>
          <p:nvPr/>
        </p:nvSpPr>
        <p:spPr>
          <a:xfrm>
            <a:off x="1183391" y="1813154"/>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21" name="直接箭头连接符 20">
            <a:extLst>
              <a:ext uri="{FF2B5EF4-FFF2-40B4-BE49-F238E27FC236}">
                <a16:creationId xmlns:a16="http://schemas.microsoft.com/office/drawing/2014/main" id="{78FC2738-D940-4B6E-8099-07CD144CDEED}"/>
              </a:ext>
            </a:extLst>
          </p:cNvPr>
          <p:cNvCxnSpPr>
            <a:cxnSpLocks/>
          </p:cNvCxnSpPr>
          <p:nvPr/>
        </p:nvCxnSpPr>
        <p:spPr>
          <a:xfrm>
            <a:off x="1387196" y="2043330"/>
            <a:ext cx="48138" cy="2721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a:extLst>
              <a:ext uri="{FF2B5EF4-FFF2-40B4-BE49-F238E27FC236}">
                <a16:creationId xmlns:a16="http://schemas.microsoft.com/office/drawing/2014/main" id="{B6C16CC7-F3D8-403A-AFE6-64ACC502B835}"/>
              </a:ext>
            </a:extLst>
          </p:cNvPr>
          <p:cNvCxnSpPr>
            <a:cxnSpLocks/>
            <a:endCxn id="12" idx="0"/>
          </p:cNvCxnSpPr>
          <p:nvPr/>
        </p:nvCxnSpPr>
        <p:spPr>
          <a:xfrm>
            <a:off x="1378836" y="2047576"/>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6A278439-69F3-41AD-94C1-B33B278C06C6}"/>
              </a:ext>
            </a:extLst>
          </p:cNvPr>
          <p:cNvCxnSpPr>
            <a:cxnSpLocks/>
            <a:endCxn id="27" idx="0"/>
          </p:cNvCxnSpPr>
          <p:nvPr/>
        </p:nvCxnSpPr>
        <p:spPr>
          <a:xfrm>
            <a:off x="1403648" y="2063710"/>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a:extLst>
              <a:ext uri="{FF2B5EF4-FFF2-40B4-BE49-F238E27FC236}">
                <a16:creationId xmlns:a16="http://schemas.microsoft.com/office/drawing/2014/main" id="{8D3F4ABA-E675-48E8-B6D3-67DC7B943E7C}"/>
              </a:ext>
            </a:extLst>
          </p:cNvPr>
          <p:cNvCxnSpPr>
            <a:cxnSpLocks/>
            <a:endCxn id="26" idx="0"/>
          </p:cNvCxnSpPr>
          <p:nvPr/>
        </p:nvCxnSpPr>
        <p:spPr>
          <a:xfrm>
            <a:off x="1378836" y="2047145"/>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2" name="矩形 91">
            <a:extLst>
              <a:ext uri="{FF2B5EF4-FFF2-40B4-BE49-F238E27FC236}">
                <a16:creationId xmlns:a16="http://schemas.microsoft.com/office/drawing/2014/main" id="{AA88700C-45D2-486A-B349-40D348FFF654}"/>
              </a:ext>
            </a:extLst>
          </p:cNvPr>
          <p:cNvSpPr/>
          <p:nvPr/>
        </p:nvSpPr>
        <p:spPr>
          <a:xfrm>
            <a:off x="5427943" y="1809339"/>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93" name="直接箭头连接符 92">
            <a:extLst>
              <a:ext uri="{FF2B5EF4-FFF2-40B4-BE49-F238E27FC236}">
                <a16:creationId xmlns:a16="http://schemas.microsoft.com/office/drawing/2014/main" id="{055D06E9-E401-4BDA-9D1A-7BACC9AAF956}"/>
              </a:ext>
            </a:extLst>
          </p:cNvPr>
          <p:cNvCxnSpPr>
            <a:cxnSpLocks/>
          </p:cNvCxnSpPr>
          <p:nvPr/>
        </p:nvCxnSpPr>
        <p:spPr>
          <a:xfrm>
            <a:off x="5631748" y="2039515"/>
            <a:ext cx="31508" cy="26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F646D9EF-CCA6-4C30-BE69-6D54B3323619}"/>
              </a:ext>
            </a:extLst>
          </p:cNvPr>
          <p:cNvCxnSpPr>
            <a:cxnSpLocks/>
          </p:cNvCxnSpPr>
          <p:nvPr/>
        </p:nvCxnSpPr>
        <p:spPr>
          <a:xfrm>
            <a:off x="5623388" y="2043761"/>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接箭头连接符 94">
            <a:extLst>
              <a:ext uri="{FF2B5EF4-FFF2-40B4-BE49-F238E27FC236}">
                <a16:creationId xmlns:a16="http://schemas.microsoft.com/office/drawing/2014/main" id="{2D65BEEA-8743-4B01-9D66-76B4B0E492E3}"/>
              </a:ext>
            </a:extLst>
          </p:cNvPr>
          <p:cNvCxnSpPr>
            <a:cxnSpLocks/>
          </p:cNvCxnSpPr>
          <p:nvPr/>
        </p:nvCxnSpPr>
        <p:spPr>
          <a:xfrm>
            <a:off x="5648200" y="2059895"/>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95">
            <a:extLst>
              <a:ext uri="{FF2B5EF4-FFF2-40B4-BE49-F238E27FC236}">
                <a16:creationId xmlns:a16="http://schemas.microsoft.com/office/drawing/2014/main" id="{3FD42778-ED66-45A0-AB23-894FDA77EB5E}"/>
              </a:ext>
            </a:extLst>
          </p:cNvPr>
          <p:cNvCxnSpPr>
            <a:cxnSpLocks/>
          </p:cNvCxnSpPr>
          <p:nvPr/>
        </p:nvCxnSpPr>
        <p:spPr>
          <a:xfrm>
            <a:off x="5623388" y="2043330"/>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Rectangle 159">
            <a:extLst>
              <a:ext uri="{FF2B5EF4-FFF2-40B4-BE49-F238E27FC236}">
                <a16:creationId xmlns:a16="http://schemas.microsoft.com/office/drawing/2014/main" id="{3C313358-7415-4F94-91E3-97BD09B3DEFC}"/>
              </a:ext>
            </a:extLst>
          </p:cNvPr>
          <p:cNvSpPr/>
          <p:nvPr/>
        </p:nvSpPr>
        <p:spPr bwMode="auto">
          <a:xfrm>
            <a:off x="5283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0" name="Rectangle 159">
            <a:extLst>
              <a:ext uri="{FF2B5EF4-FFF2-40B4-BE49-F238E27FC236}">
                <a16:creationId xmlns:a16="http://schemas.microsoft.com/office/drawing/2014/main" id="{34627A40-2E58-43EC-B281-EEC6436C57B2}"/>
              </a:ext>
            </a:extLst>
          </p:cNvPr>
          <p:cNvSpPr/>
          <p:nvPr/>
        </p:nvSpPr>
        <p:spPr bwMode="auto">
          <a:xfrm>
            <a:off x="15435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1" name="Rectangle 159">
            <a:extLst>
              <a:ext uri="{FF2B5EF4-FFF2-40B4-BE49-F238E27FC236}">
                <a16:creationId xmlns:a16="http://schemas.microsoft.com/office/drawing/2014/main" id="{A8B67594-7A46-43C6-947E-7B749EB05A48}"/>
              </a:ext>
            </a:extLst>
          </p:cNvPr>
          <p:cNvSpPr/>
          <p:nvPr/>
        </p:nvSpPr>
        <p:spPr bwMode="auto">
          <a:xfrm>
            <a:off x="25451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2" name="Rectangle 159">
            <a:extLst>
              <a:ext uri="{FF2B5EF4-FFF2-40B4-BE49-F238E27FC236}">
                <a16:creationId xmlns:a16="http://schemas.microsoft.com/office/drawing/2014/main" id="{94B21F34-C4BE-41C2-A02C-B9C92384B2FF}"/>
              </a:ext>
            </a:extLst>
          </p:cNvPr>
          <p:cNvSpPr/>
          <p:nvPr/>
        </p:nvSpPr>
        <p:spPr bwMode="auto">
          <a:xfrm>
            <a:off x="35603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3" name="Rectangle 159">
            <a:extLst>
              <a:ext uri="{FF2B5EF4-FFF2-40B4-BE49-F238E27FC236}">
                <a16:creationId xmlns:a16="http://schemas.microsoft.com/office/drawing/2014/main" id="{61B0944C-F6E7-4E75-A1F1-91D3DE7959A9}"/>
              </a:ext>
            </a:extLst>
          </p:cNvPr>
          <p:cNvSpPr/>
          <p:nvPr/>
        </p:nvSpPr>
        <p:spPr bwMode="auto">
          <a:xfrm>
            <a:off x="47727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4" name="Rectangle 159">
            <a:extLst>
              <a:ext uri="{FF2B5EF4-FFF2-40B4-BE49-F238E27FC236}">
                <a16:creationId xmlns:a16="http://schemas.microsoft.com/office/drawing/2014/main" id="{E0FF6110-B8B5-4762-BA96-C138B93BD34C}"/>
              </a:ext>
            </a:extLst>
          </p:cNvPr>
          <p:cNvSpPr/>
          <p:nvPr/>
        </p:nvSpPr>
        <p:spPr bwMode="auto">
          <a:xfrm>
            <a:off x="57879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5" name="Rectangle 159">
            <a:extLst>
              <a:ext uri="{FF2B5EF4-FFF2-40B4-BE49-F238E27FC236}">
                <a16:creationId xmlns:a16="http://schemas.microsoft.com/office/drawing/2014/main" id="{BE9B93A2-E723-4DC9-94B8-EA848023F422}"/>
              </a:ext>
            </a:extLst>
          </p:cNvPr>
          <p:cNvSpPr/>
          <p:nvPr/>
        </p:nvSpPr>
        <p:spPr bwMode="auto">
          <a:xfrm>
            <a:off x="67895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6" name="Rectangle 159">
            <a:extLst>
              <a:ext uri="{FF2B5EF4-FFF2-40B4-BE49-F238E27FC236}">
                <a16:creationId xmlns:a16="http://schemas.microsoft.com/office/drawing/2014/main" id="{22722BAF-E839-4A99-8A0C-02384F243BA5}"/>
              </a:ext>
            </a:extLst>
          </p:cNvPr>
          <p:cNvSpPr/>
          <p:nvPr/>
        </p:nvSpPr>
        <p:spPr bwMode="auto">
          <a:xfrm>
            <a:off x="78047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3FC44CEA-CF47-4322-8A72-C8E46D09A92F}"/>
              </a:ext>
            </a:extLst>
          </p:cNvPr>
          <p:cNvSpPr/>
          <p:nvPr/>
        </p:nvSpPr>
        <p:spPr>
          <a:xfrm>
            <a:off x="8013520"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E348ACB4-54C7-46B0-AD6F-8A738B34DA98}"/>
              </a:ext>
            </a:extLst>
          </p:cNvPr>
          <p:cNvSpPr/>
          <p:nvPr/>
        </p:nvSpPr>
        <p:spPr>
          <a:xfrm>
            <a:off x="6992894"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109" name="矩形 108">
            <a:extLst>
              <a:ext uri="{FF2B5EF4-FFF2-40B4-BE49-F238E27FC236}">
                <a16:creationId xmlns:a16="http://schemas.microsoft.com/office/drawing/2014/main" id="{32A066F1-C029-4898-B99C-9CF8B95BC6FB}"/>
              </a:ext>
            </a:extLst>
          </p:cNvPr>
          <p:cNvSpPr/>
          <p:nvPr/>
        </p:nvSpPr>
        <p:spPr>
          <a:xfrm>
            <a:off x="5993359"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110" name="矩形 109">
            <a:extLst>
              <a:ext uri="{FF2B5EF4-FFF2-40B4-BE49-F238E27FC236}">
                <a16:creationId xmlns:a16="http://schemas.microsoft.com/office/drawing/2014/main" id="{0DA659CF-24BB-463A-A075-21A4DA62039A}"/>
              </a:ext>
            </a:extLst>
          </p:cNvPr>
          <p:cNvSpPr/>
          <p:nvPr/>
        </p:nvSpPr>
        <p:spPr>
          <a:xfrm>
            <a:off x="4972733"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111" name="矩形 110">
            <a:extLst>
              <a:ext uri="{FF2B5EF4-FFF2-40B4-BE49-F238E27FC236}">
                <a16:creationId xmlns:a16="http://schemas.microsoft.com/office/drawing/2014/main" id="{EB50EB02-86D8-4CB5-9616-4ADB63AE2F60}"/>
              </a:ext>
            </a:extLst>
          </p:cNvPr>
          <p:cNvSpPr/>
          <p:nvPr/>
        </p:nvSpPr>
        <p:spPr>
          <a:xfrm>
            <a:off x="3792851"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112" name="矩形 111">
            <a:extLst>
              <a:ext uri="{FF2B5EF4-FFF2-40B4-BE49-F238E27FC236}">
                <a16:creationId xmlns:a16="http://schemas.microsoft.com/office/drawing/2014/main" id="{7723DEFA-9A68-472F-A4AB-6B4CC39702A6}"/>
              </a:ext>
            </a:extLst>
          </p:cNvPr>
          <p:cNvSpPr/>
          <p:nvPr/>
        </p:nvSpPr>
        <p:spPr>
          <a:xfrm>
            <a:off x="2772225"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113" name="矩形 112">
            <a:extLst>
              <a:ext uri="{FF2B5EF4-FFF2-40B4-BE49-F238E27FC236}">
                <a16:creationId xmlns:a16="http://schemas.microsoft.com/office/drawing/2014/main" id="{7289A8F5-D497-4574-8582-3CFFB1B7C09F}"/>
              </a:ext>
            </a:extLst>
          </p:cNvPr>
          <p:cNvSpPr/>
          <p:nvPr/>
        </p:nvSpPr>
        <p:spPr>
          <a:xfrm>
            <a:off x="1772690"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114" name="矩形 113">
            <a:extLst>
              <a:ext uri="{FF2B5EF4-FFF2-40B4-BE49-F238E27FC236}">
                <a16:creationId xmlns:a16="http://schemas.microsoft.com/office/drawing/2014/main" id="{0B24F319-EBC2-48D2-923C-9447FFF9CF0D}"/>
              </a:ext>
            </a:extLst>
          </p:cNvPr>
          <p:cNvSpPr/>
          <p:nvPr/>
        </p:nvSpPr>
        <p:spPr>
          <a:xfrm>
            <a:off x="752064"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cxnSp>
        <p:nvCxnSpPr>
          <p:cNvPr id="115" name="直接连接符 114">
            <a:extLst>
              <a:ext uri="{FF2B5EF4-FFF2-40B4-BE49-F238E27FC236}">
                <a16:creationId xmlns:a16="http://schemas.microsoft.com/office/drawing/2014/main" id="{F8BC0D85-784D-4775-BA0A-542EDF58BF97}"/>
              </a:ext>
            </a:extLst>
          </p:cNvPr>
          <p:cNvCxnSpPr/>
          <p:nvPr/>
        </p:nvCxnSpPr>
        <p:spPr>
          <a:xfrm>
            <a:off x="302620" y="3155916"/>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16" name="TextBox 27">
            <a:extLst>
              <a:ext uri="{FF2B5EF4-FFF2-40B4-BE49-F238E27FC236}">
                <a16:creationId xmlns:a16="http://schemas.microsoft.com/office/drawing/2014/main" id="{712A7F72-220E-46B4-856A-4144E1547240}"/>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17" name="矩形 116">
            <a:extLst>
              <a:ext uri="{FF2B5EF4-FFF2-40B4-BE49-F238E27FC236}">
                <a16:creationId xmlns:a16="http://schemas.microsoft.com/office/drawing/2014/main" id="{80CB4F7C-8D76-42A8-BFCE-99955649343E}"/>
              </a:ext>
            </a:extLst>
          </p:cNvPr>
          <p:cNvSpPr/>
          <p:nvPr/>
        </p:nvSpPr>
        <p:spPr>
          <a:xfrm>
            <a:off x="3735736" y="1045027"/>
            <a:ext cx="2252540" cy="369332"/>
          </a:xfrm>
          <a:prstGeom prst="rect">
            <a:avLst/>
          </a:prstGeom>
        </p:spPr>
        <p:txBody>
          <a:bodyPr wrap="none">
            <a:spAutoFit/>
          </a:bodyPr>
          <a:lstStyle/>
          <a:p>
            <a:r>
              <a:rPr lang="en-US" altLang="zh-CN" dirty="0">
                <a:latin typeface="Courier New" charset="0"/>
              </a:rPr>
              <a:t>sum+=x[0]*y[0];</a:t>
            </a:r>
            <a:endParaRPr lang="zh-CN" altLang="en-US" dirty="0"/>
          </a:p>
        </p:txBody>
      </p:sp>
      <p:sp>
        <p:nvSpPr>
          <p:cNvPr id="119" name="矩形 118">
            <a:extLst>
              <a:ext uri="{FF2B5EF4-FFF2-40B4-BE49-F238E27FC236}">
                <a16:creationId xmlns:a16="http://schemas.microsoft.com/office/drawing/2014/main" id="{07765C91-3951-45FF-904F-EA5A37BBE6BF}"/>
              </a:ext>
            </a:extLst>
          </p:cNvPr>
          <p:cNvSpPr/>
          <p:nvPr/>
        </p:nvSpPr>
        <p:spPr>
          <a:xfrm>
            <a:off x="4799276" y="3563626"/>
            <a:ext cx="4047679" cy="313065"/>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cxnSp>
        <p:nvCxnSpPr>
          <p:cNvPr id="120" name="直接箭头连接符 119">
            <a:extLst>
              <a:ext uri="{FF2B5EF4-FFF2-40B4-BE49-F238E27FC236}">
                <a16:creationId xmlns:a16="http://schemas.microsoft.com/office/drawing/2014/main" id="{994B2654-9F50-4D75-9A09-A8AF3BC42A65}"/>
              </a:ext>
            </a:extLst>
          </p:cNvPr>
          <p:cNvCxnSpPr>
            <a:cxnSpLocks/>
            <a:stCxn id="119" idx="0"/>
            <a:endCxn id="17" idx="2"/>
          </p:cNvCxnSpPr>
          <p:nvPr/>
        </p:nvCxnSpPr>
        <p:spPr>
          <a:xfrm flipV="1">
            <a:off x="6823116" y="2996047"/>
            <a:ext cx="6295" cy="567579"/>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25" name="直接箭头连接符 124">
            <a:extLst>
              <a:ext uri="{FF2B5EF4-FFF2-40B4-BE49-F238E27FC236}">
                <a16:creationId xmlns:a16="http://schemas.microsoft.com/office/drawing/2014/main" id="{80B77E81-F914-4781-BB9D-56C7FB43F77D}"/>
              </a:ext>
            </a:extLst>
          </p:cNvPr>
          <p:cNvCxnSpPr>
            <a:cxnSpLocks/>
          </p:cNvCxnSpPr>
          <p:nvPr/>
        </p:nvCxnSpPr>
        <p:spPr>
          <a:xfrm flipV="1">
            <a:off x="4806142" y="1374337"/>
            <a:ext cx="0" cy="20681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27" name="TextBox 27">
            <a:extLst>
              <a:ext uri="{FF2B5EF4-FFF2-40B4-BE49-F238E27FC236}">
                <a16:creationId xmlns:a16="http://schemas.microsoft.com/office/drawing/2014/main" id="{6E2CAAD2-A524-4B9F-8962-2F8B6C8D4321}"/>
              </a:ext>
            </a:extLst>
          </p:cNvPr>
          <p:cNvSpPr txBox="1"/>
          <p:nvPr/>
        </p:nvSpPr>
        <p:spPr>
          <a:xfrm>
            <a:off x="4516639" y="1555914"/>
            <a:ext cx="598241" cy="338554"/>
          </a:xfrm>
          <a:prstGeom prst="rect">
            <a:avLst/>
          </a:prstGeom>
          <a:noFill/>
        </p:spPr>
        <p:txBody>
          <a:bodyPr wrap="none" rtlCol="0">
            <a:spAutoFit/>
          </a:bodyPr>
          <a:lstStyle/>
          <a:p>
            <a:r>
              <a:rPr lang="zh-CN" alt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加载</a:t>
            </a:r>
            <a:endPar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52630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19"/>
                                        </p:tgtEl>
                                        <p:attrNameLst>
                                          <p:attrName>style.visibility</p:attrName>
                                        </p:attrNameLst>
                                      </p:cBhvr>
                                      <p:to>
                                        <p:strVal val="visible"/>
                                      </p:to>
                                    </p:set>
                                    <p:animEffect transition="in" filter="wheel(1)">
                                      <p:cBhvr>
                                        <p:cTn id="7" dur="2000"/>
                                        <p:tgtEl>
                                          <p:spTgt spid="119"/>
                                        </p:tgtEl>
                                      </p:cBhvr>
                                    </p:animEffect>
                                  </p:childTnLst>
                                </p:cTn>
                              </p:par>
                            </p:childTnLst>
                          </p:cTn>
                        </p:par>
                        <p:par>
                          <p:cTn id="8" fill="hold">
                            <p:stCondLst>
                              <p:cond delay="2000"/>
                            </p:stCondLst>
                            <p:childTnLst>
                              <p:par>
                                <p:cTn id="9" presetID="22" presetClass="entr" presetSubtype="4" fill="hold" nodeType="afterEffect">
                                  <p:stCondLst>
                                    <p:cond delay="0"/>
                                  </p:stCondLst>
                                  <p:childTnLst>
                                    <p:set>
                                      <p:cBhvr>
                                        <p:cTn id="10" dur="1" fill="hold">
                                          <p:stCondLst>
                                            <p:cond delay="0"/>
                                          </p:stCondLst>
                                        </p:cTn>
                                        <p:tgtEl>
                                          <p:spTgt spid="120"/>
                                        </p:tgtEl>
                                        <p:attrNameLst>
                                          <p:attrName>style.visibility</p:attrName>
                                        </p:attrNameLst>
                                      </p:cBhvr>
                                      <p:to>
                                        <p:strVal val="visible"/>
                                      </p:to>
                                    </p:set>
                                    <p:animEffect transition="in" filter="wipe(down)">
                                      <p:cBhvr>
                                        <p:cTn id="11"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412A36-D130-4C7A-A740-70F94A1BFD0A}"/>
              </a:ext>
            </a:extLst>
          </p:cNvPr>
          <p:cNvSpPr>
            <a:spLocks noGrp="1"/>
          </p:cNvSpPr>
          <p:nvPr>
            <p:ph type="title"/>
          </p:nvPr>
        </p:nvSpPr>
        <p:spPr/>
        <p:txBody>
          <a:bodyPr>
            <a:normAutofit/>
          </a:bodyPr>
          <a:lstStyle/>
          <a:p>
            <a:r>
              <a:rPr lang="zh-CN" altLang="en-US" dirty="0"/>
              <a:t>内存与</a:t>
            </a:r>
            <a:r>
              <a:rPr lang="en-US" altLang="zh-CN" dirty="0"/>
              <a:t>cache</a:t>
            </a:r>
            <a:r>
              <a:rPr lang="zh-CN" altLang="en-US" dirty="0"/>
              <a:t>地址分布</a:t>
            </a:r>
          </a:p>
        </p:txBody>
      </p:sp>
      <p:sp>
        <p:nvSpPr>
          <p:cNvPr id="5" name="TextBox 27">
            <a:extLst>
              <a:ext uri="{FF2B5EF4-FFF2-40B4-BE49-F238E27FC236}">
                <a16:creationId xmlns:a16="http://schemas.microsoft.com/office/drawing/2014/main" id="{381A27A0-6459-4F41-88B1-4590EE982464}"/>
              </a:ext>
            </a:extLst>
          </p:cNvPr>
          <p:cNvSpPr txBox="1"/>
          <p:nvPr/>
        </p:nvSpPr>
        <p:spPr>
          <a:xfrm>
            <a:off x="1609899" y="1664621"/>
            <a:ext cx="521297" cy="369332"/>
          </a:xfrm>
          <a:prstGeom prst="rect">
            <a:avLst/>
          </a:prstGeom>
          <a:noFill/>
        </p:spPr>
        <p:txBody>
          <a:bodyPr wrap="none" rtlCol="0">
            <a:spAutoFit/>
          </a:bodyPr>
          <a:lstStyle/>
          <a:p>
            <a:r>
              <a:rPr lang="en-US" altLang="zh-CN" sz="1800"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p>
        </p:txBody>
      </p:sp>
      <p:sp>
        <p:nvSpPr>
          <p:cNvPr id="6" name="TextBox 27">
            <a:extLst>
              <a:ext uri="{FF2B5EF4-FFF2-40B4-BE49-F238E27FC236}">
                <a16:creationId xmlns:a16="http://schemas.microsoft.com/office/drawing/2014/main" id="{4CC04408-F0D3-49C4-B5E6-5B480EE80037}"/>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158">
            <a:extLst>
              <a:ext uri="{FF2B5EF4-FFF2-40B4-BE49-F238E27FC236}">
                <a16:creationId xmlns:a16="http://schemas.microsoft.com/office/drawing/2014/main" id="{3DBE58BD-DC75-429F-A204-DC262BFE7D7C}"/>
              </a:ext>
            </a:extLst>
          </p:cNvPr>
          <p:cNvSpPr/>
          <p:nvPr/>
        </p:nvSpPr>
        <p:spPr bwMode="auto">
          <a:xfrm>
            <a:off x="52605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8" name="Rectangle 159">
            <a:extLst>
              <a:ext uri="{FF2B5EF4-FFF2-40B4-BE49-F238E27FC236}">
                <a16:creationId xmlns:a16="http://schemas.microsoft.com/office/drawing/2014/main" id="{3589D2AD-9065-4639-A7D1-4D9499225883}"/>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9" name="Rectangle 163">
            <a:extLst>
              <a:ext uri="{FF2B5EF4-FFF2-40B4-BE49-F238E27FC236}">
                <a16:creationId xmlns:a16="http://schemas.microsoft.com/office/drawing/2014/main" id="{0A4C6E21-01E5-40F6-A90C-3C24516A2D9E}"/>
              </a:ext>
            </a:extLst>
          </p:cNvPr>
          <p:cNvSpPr/>
          <p:nvPr/>
        </p:nvSpPr>
        <p:spPr bwMode="auto">
          <a:xfrm>
            <a:off x="767571"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 name="Rectangle 164">
            <a:extLst>
              <a:ext uri="{FF2B5EF4-FFF2-40B4-BE49-F238E27FC236}">
                <a16:creationId xmlns:a16="http://schemas.microsoft.com/office/drawing/2014/main" id="{A8B1F0C9-481D-46B5-B105-F2D5509F2059}"/>
              </a:ext>
            </a:extLst>
          </p:cNvPr>
          <p:cNvSpPr/>
          <p:nvPr/>
        </p:nvSpPr>
        <p:spPr bwMode="auto">
          <a:xfrm>
            <a:off x="564455"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 name="Rectangle 159">
            <a:extLst>
              <a:ext uri="{FF2B5EF4-FFF2-40B4-BE49-F238E27FC236}">
                <a16:creationId xmlns:a16="http://schemas.microsoft.com/office/drawing/2014/main" id="{CA98C1A5-872A-4B61-BA1A-2A943C09BE59}"/>
              </a:ext>
            </a:extLst>
          </p:cNvPr>
          <p:cNvSpPr/>
          <p:nvPr/>
        </p:nvSpPr>
        <p:spPr bwMode="auto">
          <a:xfrm>
            <a:off x="1022259"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11</a:t>
            </a:r>
          </a:p>
        </p:txBody>
      </p:sp>
      <p:sp>
        <p:nvSpPr>
          <p:cNvPr id="12" name="Rectangle 160">
            <a:extLst>
              <a:ext uri="{FF2B5EF4-FFF2-40B4-BE49-F238E27FC236}">
                <a16:creationId xmlns:a16="http://schemas.microsoft.com/office/drawing/2014/main" id="{C2D7227A-F81E-4EA3-A7C3-118FE31529F2}"/>
              </a:ext>
            </a:extLst>
          </p:cNvPr>
          <p:cNvSpPr/>
          <p:nvPr/>
        </p:nvSpPr>
        <p:spPr bwMode="auto">
          <a:xfrm>
            <a:off x="1815751"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10</a:t>
            </a:r>
          </a:p>
        </p:txBody>
      </p:sp>
      <p:sp>
        <p:nvSpPr>
          <p:cNvPr id="13" name="Rectangle 159">
            <a:extLst>
              <a:ext uri="{FF2B5EF4-FFF2-40B4-BE49-F238E27FC236}">
                <a16:creationId xmlns:a16="http://schemas.microsoft.com/office/drawing/2014/main" id="{36DC7B13-7ABA-4E6A-A7B9-9CC58032ADC4}"/>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4" name="Rectangle 159">
            <a:extLst>
              <a:ext uri="{FF2B5EF4-FFF2-40B4-BE49-F238E27FC236}">
                <a16:creationId xmlns:a16="http://schemas.microsoft.com/office/drawing/2014/main" id="{B862E909-5BCD-47F4-99DD-3938F24D8851}"/>
              </a:ext>
            </a:extLst>
          </p:cNvPr>
          <p:cNvSpPr/>
          <p:nvPr/>
        </p:nvSpPr>
        <p:spPr bwMode="auto">
          <a:xfrm>
            <a:off x="25628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5" name="Rectangle 159">
            <a:extLst>
              <a:ext uri="{FF2B5EF4-FFF2-40B4-BE49-F238E27FC236}">
                <a16:creationId xmlns:a16="http://schemas.microsoft.com/office/drawing/2014/main" id="{9F94A7D0-C120-4980-98A8-12A31AB46302}"/>
              </a:ext>
            </a:extLst>
          </p:cNvPr>
          <p:cNvSpPr/>
          <p:nvPr/>
        </p:nvSpPr>
        <p:spPr bwMode="auto">
          <a:xfrm>
            <a:off x="35780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6" name="TextBox 27">
            <a:extLst>
              <a:ext uri="{FF2B5EF4-FFF2-40B4-BE49-F238E27FC236}">
                <a16:creationId xmlns:a16="http://schemas.microsoft.com/office/drawing/2014/main" id="{AB42C799-52A9-440E-B7BB-D0BF6E3F86BC}"/>
              </a:ext>
            </a:extLst>
          </p:cNvPr>
          <p:cNvSpPr txBox="1"/>
          <p:nvPr/>
        </p:nvSpPr>
        <p:spPr>
          <a:xfrm>
            <a:off x="5854279" y="1664621"/>
            <a:ext cx="579005" cy="369332"/>
          </a:xfrm>
          <a:prstGeom prst="rect">
            <a:avLst/>
          </a:prstGeom>
          <a:noFill/>
        </p:spPr>
        <p:txBody>
          <a:bodyPr wrap="none" rtlCol="0">
            <a:spAutoFit/>
          </a:bodyPr>
          <a:lstStyle/>
          <a:p>
            <a:r>
              <a:rPr lang="en-US" altLang="zh-CN"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p>
        </p:txBody>
      </p:sp>
      <p:sp>
        <p:nvSpPr>
          <p:cNvPr id="17" name="Rectangle 158">
            <a:extLst>
              <a:ext uri="{FF2B5EF4-FFF2-40B4-BE49-F238E27FC236}">
                <a16:creationId xmlns:a16="http://schemas.microsoft.com/office/drawing/2014/main" id="{95957FE3-9C26-49D9-AC28-BCF5C82FF14E}"/>
              </a:ext>
            </a:extLst>
          </p:cNvPr>
          <p:cNvSpPr/>
          <p:nvPr/>
        </p:nvSpPr>
        <p:spPr bwMode="auto">
          <a:xfrm>
            <a:off x="477043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8" name="Rectangle 159">
            <a:extLst>
              <a:ext uri="{FF2B5EF4-FFF2-40B4-BE49-F238E27FC236}">
                <a16:creationId xmlns:a16="http://schemas.microsoft.com/office/drawing/2014/main" id="{2DAFF8B7-F977-42DA-A97C-325BCEB4E5B7}"/>
              </a:ext>
            </a:extLst>
          </p:cNvPr>
          <p:cNvSpPr/>
          <p:nvPr/>
        </p:nvSpPr>
        <p:spPr bwMode="auto">
          <a:xfrm>
            <a:off x="4790404"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3" name="Rectangle 159">
            <a:extLst>
              <a:ext uri="{FF2B5EF4-FFF2-40B4-BE49-F238E27FC236}">
                <a16:creationId xmlns:a16="http://schemas.microsoft.com/office/drawing/2014/main" id="{FF4D9A53-8DC6-4956-8EF6-C15D297B9419}"/>
              </a:ext>
            </a:extLst>
          </p:cNvPr>
          <p:cNvSpPr/>
          <p:nvPr/>
        </p:nvSpPr>
        <p:spPr bwMode="auto">
          <a:xfrm>
            <a:off x="5805604"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4" name="Rectangle 159">
            <a:extLst>
              <a:ext uri="{FF2B5EF4-FFF2-40B4-BE49-F238E27FC236}">
                <a16:creationId xmlns:a16="http://schemas.microsoft.com/office/drawing/2014/main" id="{472D54C7-3636-4AA5-B2B7-02D62CB9E644}"/>
              </a:ext>
            </a:extLst>
          </p:cNvPr>
          <p:cNvSpPr/>
          <p:nvPr/>
        </p:nvSpPr>
        <p:spPr bwMode="auto">
          <a:xfrm>
            <a:off x="6807202"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5" name="Rectangle 159">
            <a:extLst>
              <a:ext uri="{FF2B5EF4-FFF2-40B4-BE49-F238E27FC236}">
                <a16:creationId xmlns:a16="http://schemas.microsoft.com/office/drawing/2014/main" id="{F4C06FC8-20EE-4FAA-B2A9-C22A8BE9B22F}"/>
              </a:ext>
            </a:extLst>
          </p:cNvPr>
          <p:cNvSpPr/>
          <p:nvPr/>
        </p:nvSpPr>
        <p:spPr bwMode="auto">
          <a:xfrm>
            <a:off x="7822402"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i="1" dirty="0">
                <a:solidFill>
                  <a:srgbClr val="0070C0"/>
                </a:solidFill>
                <a:latin typeface="Times New Roman" panose="02020603050405020304" pitchFamily="18" charset="0"/>
                <a:cs typeface="Times New Roman" panose="02020603050405020304" pitchFamily="18" charset="0"/>
              </a:rPr>
              <a:t>11|10|01|00</a:t>
            </a:r>
          </a:p>
        </p:txBody>
      </p:sp>
      <p:sp>
        <p:nvSpPr>
          <p:cNvPr id="26" name="Rectangle 160">
            <a:extLst>
              <a:ext uri="{FF2B5EF4-FFF2-40B4-BE49-F238E27FC236}">
                <a16:creationId xmlns:a16="http://schemas.microsoft.com/office/drawing/2014/main" id="{E4AB4C3D-7177-4C6C-9D8E-E49B6FC0E11F}"/>
              </a:ext>
            </a:extLst>
          </p:cNvPr>
          <p:cNvSpPr/>
          <p:nvPr/>
        </p:nvSpPr>
        <p:spPr bwMode="auto">
          <a:xfrm>
            <a:off x="3789160"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00</a:t>
            </a:r>
          </a:p>
        </p:txBody>
      </p:sp>
      <p:sp>
        <p:nvSpPr>
          <p:cNvPr id="27" name="Rectangle 160">
            <a:extLst>
              <a:ext uri="{FF2B5EF4-FFF2-40B4-BE49-F238E27FC236}">
                <a16:creationId xmlns:a16="http://schemas.microsoft.com/office/drawing/2014/main" id="{A9A586C6-B323-4C23-A2E2-9B72041D1532}"/>
              </a:ext>
            </a:extLst>
          </p:cNvPr>
          <p:cNvSpPr/>
          <p:nvPr/>
        </p:nvSpPr>
        <p:spPr bwMode="auto">
          <a:xfrm>
            <a:off x="277846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01</a:t>
            </a:r>
          </a:p>
        </p:txBody>
      </p:sp>
      <p:sp>
        <p:nvSpPr>
          <p:cNvPr id="28" name="Rectangle 163">
            <a:extLst>
              <a:ext uri="{FF2B5EF4-FFF2-40B4-BE49-F238E27FC236}">
                <a16:creationId xmlns:a16="http://schemas.microsoft.com/office/drawing/2014/main" id="{3C4847A4-FF51-4AF0-9BBC-E6246FA4EFD7}"/>
              </a:ext>
            </a:extLst>
          </p:cNvPr>
          <p:cNvSpPr/>
          <p:nvPr/>
        </p:nvSpPr>
        <p:spPr bwMode="auto">
          <a:xfrm>
            <a:off x="500239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9" name="Rectangle 164">
            <a:extLst>
              <a:ext uri="{FF2B5EF4-FFF2-40B4-BE49-F238E27FC236}">
                <a16:creationId xmlns:a16="http://schemas.microsoft.com/office/drawing/2014/main" id="{C7340818-C08E-4A67-BBFA-31D89D7C2E6E}"/>
              </a:ext>
            </a:extLst>
          </p:cNvPr>
          <p:cNvSpPr/>
          <p:nvPr/>
        </p:nvSpPr>
        <p:spPr bwMode="auto">
          <a:xfrm>
            <a:off x="4799277"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30" name="Rectangle 159">
            <a:extLst>
              <a:ext uri="{FF2B5EF4-FFF2-40B4-BE49-F238E27FC236}">
                <a16:creationId xmlns:a16="http://schemas.microsoft.com/office/drawing/2014/main" id="{F73B3F66-1E2C-423F-8A11-81633C55C214}"/>
              </a:ext>
            </a:extLst>
          </p:cNvPr>
          <p:cNvSpPr/>
          <p:nvPr/>
        </p:nvSpPr>
        <p:spPr bwMode="auto">
          <a:xfrm>
            <a:off x="5257081"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11</a:t>
            </a:r>
          </a:p>
        </p:txBody>
      </p:sp>
      <p:sp>
        <p:nvSpPr>
          <p:cNvPr id="31" name="Rectangle 160">
            <a:extLst>
              <a:ext uri="{FF2B5EF4-FFF2-40B4-BE49-F238E27FC236}">
                <a16:creationId xmlns:a16="http://schemas.microsoft.com/office/drawing/2014/main" id="{A47E2878-A213-4128-96A6-EFE205D2A8B3}"/>
              </a:ext>
            </a:extLst>
          </p:cNvPr>
          <p:cNvSpPr/>
          <p:nvPr/>
        </p:nvSpPr>
        <p:spPr bwMode="auto">
          <a:xfrm>
            <a:off x="6050573"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10</a:t>
            </a:r>
          </a:p>
        </p:txBody>
      </p:sp>
      <p:sp>
        <p:nvSpPr>
          <p:cNvPr id="32" name="Rectangle 160">
            <a:extLst>
              <a:ext uri="{FF2B5EF4-FFF2-40B4-BE49-F238E27FC236}">
                <a16:creationId xmlns:a16="http://schemas.microsoft.com/office/drawing/2014/main" id="{8FBA337E-F41D-4C60-A6D9-B46F383CC663}"/>
              </a:ext>
            </a:extLst>
          </p:cNvPr>
          <p:cNvSpPr/>
          <p:nvPr/>
        </p:nvSpPr>
        <p:spPr bwMode="auto">
          <a:xfrm>
            <a:off x="802398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00</a:t>
            </a:r>
          </a:p>
        </p:txBody>
      </p:sp>
      <p:sp>
        <p:nvSpPr>
          <p:cNvPr id="33" name="Rectangle 160">
            <a:extLst>
              <a:ext uri="{FF2B5EF4-FFF2-40B4-BE49-F238E27FC236}">
                <a16:creationId xmlns:a16="http://schemas.microsoft.com/office/drawing/2014/main" id="{8BD84266-DCA6-4656-9A0F-553CC92B5759}"/>
              </a:ext>
            </a:extLst>
          </p:cNvPr>
          <p:cNvSpPr/>
          <p:nvPr/>
        </p:nvSpPr>
        <p:spPr bwMode="auto">
          <a:xfrm>
            <a:off x="7013284"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01</a:t>
            </a:r>
          </a:p>
        </p:txBody>
      </p:sp>
      <p:sp>
        <p:nvSpPr>
          <p:cNvPr id="34" name="Rectangle 159">
            <a:extLst>
              <a:ext uri="{FF2B5EF4-FFF2-40B4-BE49-F238E27FC236}">
                <a16:creationId xmlns:a16="http://schemas.microsoft.com/office/drawing/2014/main" id="{4EA18FA1-D634-4A7E-BA0D-263F4C9C63A6}"/>
              </a:ext>
            </a:extLst>
          </p:cNvPr>
          <p:cNvSpPr/>
          <p:nvPr/>
        </p:nvSpPr>
        <p:spPr bwMode="auto">
          <a:xfrm>
            <a:off x="5388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5" name="Rectangle 159">
            <a:extLst>
              <a:ext uri="{FF2B5EF4-FFF2-40B4-BE49-F238E27FC236}">
                <a16:creationId xmlns:a16="http://schemas.microsoft.com/office/drawing/2014/main" id="{C91C2F2E-A0B4-4ABB-A33A-1212FB914279}"/>
              </a:ext>
            </a:extLst>
          </p:cNvPr>
          <p:cNvSpPr/>
          <p:nvPr/>
        </p:nvSpPr>
        <p:spPr bwMode="auto">
          <a:xfrm>
            <a:off x="15540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6" name="Rectangle 159">
            <a:extLst>
              <a:ext uri="{FF2B5EF4-FFF2-40B4-BE49-F238E27FC236}">
                <a16:creationId xmlns:a16="http://schemas.microsoft.com/office/drawing/2014/main" id="{AEB43F83-0E2C-4E5B-831C-8717E68B17B2}"/>
              </a:ext>
            </a:extLst>
          </p:cNvPr>
          <p:cNvSpPr/>
          <p:nvPr/>
        </p:nvSpPr>
        <p:spPr bwMode="auto">
          <a:xfrm>
            <a:off x="25556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7" name="Rectangle 159">
            <a:extLst>
              <a:ext uri="{FF2B5EF4-FFF2-40B4-BE49-F238E27FC236}">
                <a16:creationId xmlns:a16="http://schemas.microsoft.com/office/drawing/2014/main" id="{1C1B57AF-2CBB-454C-8AC0-A6E41D2F398E}"/>
              </a:ext>
            </a:extLst>
          </p:cNvPr>
          <p:cNvSpPr/>
          <p:nvPr/>
        </p:nvSpPr>
        <p:spPr bwMode="auto">
          <a:xfrm>
            <a:off x="35708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8" name="Rectangle 159">
            <a:extLst>
              <a:ext uri="{FF2B5EF4-FFF2-40B4-BE49-F238E27FC236}">
                <a16:creationId xmlns:a16="http://schemas.microsoft.com/office/drawing/2014/main" id="{F1A3E989-4459-425A-8F11-C380467F0BCA}"/>
              </a:ext>
            </a:extLst>
          </p:cNvPr>
          <p:cNvSpPr/>
          <p:nvPr/>
        </p:nvSpPr>
        <p:spPr bwMode="auto">
          <a:xfrm>
            <a:off x="47832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9" name="Rectangle 159">
            <a:extLst>
              <a:ext uri="{FF2B5EF4-FFF2-40B4-BE49-F238E27FC236}">
                <a16:creationId xmlns:a16="http://schemas.microsoft.com/office/drawing/2014/main" id="{9D8221B1-C549-4FA7-AFC5-3F68804078B4}"/>
              </a:ext>
            </a:extLst>
          </p:cNvPr>
          <p:cNvSpPr/>
          <p:nvPr/>
        </p:nvSpPr>
        <p:spPr bwMode="auto">
          <a:xfrm>
            <a:off x="57984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0" name="Rectangle 159">
            <a:extLst>
              <a:ext uri="{FF2B5EF4-FFF2-40B4-BE49-F238E27FC236}">
                <a16:creationId xmlns:a16="http://schemas.microsoft.com/office/drawing/2014/main" id="{727A580C-4AE8-46C4-9DE8-EC3823B167BF}"/>
              </a:ext>
            </a:extLst>
          </p:cNvPr>
          <p:cNvSpPr/>
          <p:nvPr/>
        </p:nvSpPr>
        <p:spPr bwMode="auto">
          <a:xfrm>
            <a:off x="68000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1" name="Rectangle 159">
            <a:extLst>
              <a:ext uri="{FF2B5EF4-FFF2-40B4-BE49-F238E27FC236}">
                <a16:creationId xmlns:a16="http://schemas.microsoft.com/office/drawing/2014/main" id="{8930505C-102E-4CDF-BF2B-770447AA7188}"/>
              </a:ext>
            </a:extLst>
          </p:cNvPr>
          <p:cNvSpPr/>
          <p:nvPr/>
        </p:nvSpPr>
        <p:spPr bwMode="auto">
          <a:xfrm>
            <a:off x="78152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43BCF337-86B3-4792-8A72-B18195DBA704}"/>
              </a:ext>
            </a:extLst>
          </p:cNvPr>
          <p:cNvSpPr/>
          <p:nvPr/>
        </p:nvSpPr>
        <p:spPr>
          <a:xfrm>
            <a:off x="8023982"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74" name="矩形 73">
            <a:extLst>
              <a:ext uri="{FF2B5EF4-FFF2-40B4-BE49-F238E27FC236}">
                <a16:creationId xmlns:a16="http://schemas.microsoft.com/office/drawing/2014/main" id="{AE56A36A-954A-4A88-87BE-57020D55A2DE}"/>
              </a:ext>
            </a:extLst>
          </p:cNvPr>
          <p:cNvSpPr/>
          <p:nvPr/>
        </p:nvSpPr>
        <p:spPr>
          <a:xfrm>
            <a:off x="7003356"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75" name="矩形 74">
            <a:extLst>
              <a:ext uri="{FF2B5EF4-FFF2-40B4-BE49-F238E27FC236}">
                <a16:creationId xmlns:a16="http://schemas.microsoft.com/office/drawing/2014/main" id="{A10E2A40-A623-49B9-9D6D-6C94AE13BDE9}"/>
              </a:ext>
            </a:extLst>
          </p:cNvPr>
          <p:cNvSpPr/>
          <p:nvPr/>
        </p:nvSpPr>
        <p:spPr>
          <a:xfrm>
            <a:off x="6003821"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76" name="矩形 75">
            <a:extLst>
              <a:ext uri="{FF2B5EF4-FFF2-40B4-BE49-F238E27FC236}">
                <a16:creationId xmlns:a16="http://schemas.microsoft.com/office/drawing/2014/main" id="{EA5CD61D-DE4C-4024-A6F7-84448E97F785}"/>
              </a:ext>
            </a:extLst>
          </p:cNvPr>
          <p:cNvSpPr/>
          <p:nvPr/>
        </p:nvSpPr>
        <p:spPr>
          <a:xfrm>
            <a:off x="4983195"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77" name="矩形 76">
            <a:extLst>
              <a:ext uri="{FF2B5EF4-FFF2-40B4-BE49-F238E27FC236}">
                <a16:creationId xmlns:a16="http://schemas.microsoft.com/office/drawing/2014/main" id="{CCE9A303-4C67-4F8B-8CCA-26BCC1688932}"/>
              </a:ext>
            </a:extLst>
          </p:cNvPr>
          <p:cNvSpPr/>
          <p:nvPr/>
        </p:nvSpPr>
        <p:spPr>
          <a:xfrm>
            <a:off x="3803313"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78" name="矩形 77">
            <a:extLst>
              <a:ext uri="{FF2B5EF4-FFF2-40B4-BE49-F238E27FC236}">
                <a16:creationId xmlns:a16="http://schemas.microsoft.com/office/drawing/2014/main" id="{B35453DE-5599-461D-BC57-8C827BDAF021}"/>
              </a:ext>
            </a:extLst>
          </p:cNvPr>
          <p:cNvSpPr/>
          <p:nvPr/>
        </p:nvSpPr>
        <p:spPr>
          <a:xfrm>
            <a:off x="2782687"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79" name="矩形 78">
            <a:extLst>
              <a:ext uri="{FF2B5EF4-FFF2-40B4-BE49-F238E27FC236}">
                <a16:creationId xmlns:a16="http://schemas.microsoft.com/office/drawing/2014/main" id="{812BBEDA-649C-4E87-AA11-5EA29764213A}"/>
              </a:ext>
            </a:extLst>
          </p:cNvPr>
          <p:cNvSpPr/>
          <p:nvPr/>
        </p:nvSpPr>
        <p:spPr>
          <a:xfrm>
            <a:off x="1783152"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80" name="矩形 79">
            <a:extLst>
              <a:ext uri="{FF2B5EF4-FFF2-40B4-BE49-F238E27FC236}">
                <a16:creationId xmlns:a16="http://schemas.microsoft.com/office/drawing/2014/main" id="{CB5AC9A4-714F-4363-8559-0C2EA1800080}"/>
              </a:ext>
            </a:extLst>
          </p:cNvPr>
          <p:cNvSpPr/>
          <p:nvPr/>
        </p:nvSpPr>
        <p:spPr>
          <a:xfrm>
            <a:off x="762526"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CB42242B-D6A0-496C-9AB3-FA71031D5185}"/>
              </a:ext>
            </a:extLst>
          </p:cNvPr>
          <p:cNvSpPr/>
          <p:nvPr/>
        </p:nvSpPr>
        <p:spPr>
          <a:xfrm>
            <a:off x="1183391" y="1813154"/>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21" name="直接箭头连接符 20">
            <a:extLst>
              <a:ext uri="{FF2B5EF4-FFF2-40B4-BE49-F238E27FC236}">
                <a16:creationId xmlns:a16="http://schemas.microsoft.com/office/drawing/2014/main" id="{78FC2738-D940-4B6E-8099-07CD144CDEED}"/>
              </a:ext>
            </a:extLst>
          </p:cNvPr>
          <p:cNvCxnSpPr>
            <a:cxnSpLocks/>
          </p:cNvCxnSpPr>
          <p:nvPr/>
        </p:nvCxnSpPr>
        <p:spPr>
          <a:xfrm>
            <a:off x="1387196" y="2043330"/>
            <a:ext cx="48138" cy="2721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a:extLst>
              <a:ext uri="{FF2B5EF4-FFF2-40B4-BE49-F238E27FC236}">
                <a16:creationId xmlns:a16="http://schemas.microsoft.com/office/drawing/2014/main" id="{B6C16CC7-F3D8-403A-AFE6-64ACC502B835}"/>
              </a:ext>
            </a:extLst>
          </p:cNvPr>
          <p:cNvCxnSpPr>
            <a:cxnSpLocks/>
            <a:endCxn id="12" idx="0"/>
          </p:cNvCxnSpPr>
          <p:nvPr/>
        </p:nvCxnSpPr>
        <p:spPr>
          <a:xfrm>
            <a:off x="1378836" y="2047576"/>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6A278439-69F3-41AD-94C1-B33B278C06C6}"/>
              </a:ext>
            </a:extLst>
          </p:cNvPr>
          <p:cNvCxnSpPr>
            <a:cxnSpLocks/>
            <a:endCxn id="27" idx="0"/>
          </p:cNvCxnSpPr>
          <p:nvPr/>
        </p:nvCxnSpPr>
        <p:spPr>
          <a:xfrm>
            <a:off x="1403648" y="2063710"/>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a:extLst>
              <a:ext uri="{FF2B5EF4-FFF2-40B4-BE49-F238E27FC236}">
                <a16:creationId xmlns:a16="http://schemas.microsoft.com/office/drawing/2014/main" id="{8D3F4ABA-E675-48E8-B6D3-67DC7B943E7C}"/>
              </a:ext>
            </a:extLst>
          </p:cNvPr>
          <p:cNvCxnSpPr>
            <a:cxnSpLocks/>
            <a:endCxn id="26" idx="0"/>
          </p:cNvCxnSpPr>
          <p:nvPr/>
        </p:nvCxnSpPr>
        <p:spPr>
          <a:xfrm>
            <a:off x="1378836" y="2047145"/>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2" name="矩形 91">
            <a:extLst>
              <a:ext uri="{FF2B5EF4-FFF2-40B4-BE49-F238E27FC236}">
                <a16:creationId xmlns:a16="http://schemas.microsoft.com/office/drawing/2014/main" id="{AA88700C-45D2-486A-B349-40D348FFF654}"/>
              </a:ext>
            </a:extLst>
          </p:cNvPr>
          <p:cNvSpPr/>
          <p:nvPr/>
        </p:nvSpPr>
        <p:spPr>
          <a:xfrm>
            <a:off x="5427943" y="1809339"/>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93" name="直接箭头连接符 92">
            <a:extLst>
              <a:ext uri="{FF2B5EF4-FFF2-40B4-BE49-F238E27FC236}">
                <a16:creationId xmlns:a16="http://schemas.microsoft.com/office/drawing/2014/main" id="{055D06E9-E401-4BDA-9D1A-7BACC9AAF956}"/>
              </a:ext>
            </a:extLst>
          </p:cNvPr>
          <p:cNvCxnSpPr>
            <a:cxnSpLocks/>
          </p:cNvCxnSpPr>
          <p:nvPr/>
        </p:nvCxnSpPr>
        <p:spPr>
          <a:xfrm>
            <a:off x="5631748" y="2039515"/>
            <a:ext cx="31508" cy="26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F646D9EF-CCA6-4C30-BE69-6D54B3323619}"/>
              </a:ext>
            </a:extLst>
          </p:cNvPr>
          <p:cNvCxnSpPr>
            <a:cxnSpLocks/>
          </p:cNvCxnSpPr>
          <p:nvPr/>
        </p:nvCxnSpPr>
        <p:spPr>
          <a:xfrm>
            <a:off x="5623388" y="2043761"/>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接箭头连接符 94">
            <a:extLst>
              <a:ext uri="{FF2B5EF4-FFF2-40B4-BE49-F238E27FC236}">
                <a16:creationId xmlns:a16="http://schemas.microsoft.com/office/drawing/2014/main" id="{2D65BEEA-8743-4B01-9D66-76B4B0E492E3}"/>
              </a:ext>
            </a:extLst>
          </p:cNvPr>
          <p:cNvCxnSpPr>
            <a:cxnSpLocks/>
          </p:cNvCxnSpPr>
          <p:nvPr/>
        </p:nvCxnSpPr>
        <p:spPr>
          <a:xfrm>
            <a:off x="5648200" y="2059895"/>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95">
            <a:extLst>
              <a:ext uri="{FF2B5EF4-FFF2-40B4-BE49-F238E27FC236}">
                <a16:creationId xmlns:a16="http://schemas.microsoft.com/office/drawing/2014/main" id="{3FD42778-ED66-45A0-AB23-894FDA77EB5E}"/>
              </a:ext>
            </a:extLst>
          </p:cNvPr>
          <p:cNvCxnSpPr>
            <a:cxnSpLocks/>
          </p:cNvCxnSpPr>
          <p:nvPr/>
        </p:nvCxnSpPr>
        <p:spPr>
          <a:xfrm>
            <a:off x="5623388" y="2043330"/>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Rectangle 159">
            <a:extLst>
              <a:ext uri="{FF2B5EF4-FFF2-40B4-BE49-F238E27FC236}">
                <a16:creationId xmlns:a16="http://schemas.microsoft.com/office/drawing/2014/main" id="{3C313358-7415-4F94-91E3-97BD09B3DEFC}"/>
              </a:ext>
            </a:extLst>
          </p:cNvPr>
          <p:cNvSpPr/>
          <p:nvPr/>
        </p:nvSpPr>
        <p:spPr bwMode="auto">
          <a:xfrm>
            <a:off x="5283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0" name="Rectangle 159">
            <a:extLst>
              <a:ext uri="{FF2B5EF4-FFF2-40B4-BE49-F238E27FC236}">
                <a16:creationId xmlns:a16="http://schemas.microsoft.com/office/drawing/2014/main" id="{34627A40-2E58-43EC-B281-EEC6436C57B2}"/>
              </a:ext>
            </a:extLst>
          </p:cNvPr>
          <p:cNvSpPr/>
          <p:nvPr/>
        </p:nvSpPr>
        <p:spPr bwMode="auto">
          <a:xfrm>
            <a:off x="15435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1" name="Rectangle 159">
            <a:extLst>
              <a:ext uri="{FF2B5EF4-FFF2-40B4-BE49-F238E27FC236}">
                <a16:creationId xmlns:a16="http://schemas.microsoft.com/office/drawing/2014/main" id="{A8B67594-7A46-43C6-947E-7B749EB05A48}"/>
              </a:ext>
            </a:extLst>
          </p:cNvPr>
          <p:cNvSpPr/>
          <p:nvPr/>
        </p:nvSpPr>
        <p:spPr bwMode="auto">
          <a:xfrm>
            <a:off x="25451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2" name="Rectangle 159">
            <a:extLst>
              <a:ext uri="{FF2B5EF4-FFF2-40B4-BE49-F238E27FC236}">
                <a16:creationId xmlns:a16="http://schemas.microsoft.com/office/drawing/2014/main" id="{94B21F34-C4BE-41C2-A02C-B9C92384B2FF}"/>
              </a:ext>
            </a:extLst>
          </p:cNvPr>
          <p:cNvSpPr/>
          <p:nvPr/>
        </p:nvSpPr>
        <p:spPr bwMode="auto">
          <a:xfrm>
            <a:off x="35603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3" name="Rectangle 159">
            <a:extLst>
              <a:ext uri="{FF2B5EF4-FFF2-40B4-BE49-F238E27FC236}">
                <a16:creationId xmlns:a16="http://schemas.microsoft.com/office/drawing/2014/main" id="{61B0944C-F6E7-4E75-A1F1-91D3DE7959A9}"/>
              </a:ext>
            </a:extLst>
          </p:cNvPr>
          <p:cNvSpPr/>
          <p:nvPr/>
        </p:nvSpPr>
        <p:spPr bwMode="auto">
          <a:xfrm>
            <a:off x="47727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4" name="Rectangle 159">
            <a:extLst>
              <a:ext uri="{FF2B5EF4-FFF2-40B4-BE49-F238E27FC236}">
                <a16:creationId xmlns:a16="http://schemas.microsoft.com/office/drawing/2014/main" id="{E0FF6110-B8B5-4762-BA96-C138B93BD34C}"/>
              </a:ext>
            </a:extLst>
          </p:cNvPr>
          <p:cNvSpPr/>
          <p:nvPr/>
        </p:nvSpPr>
        <p:spPr bwMode="auto">
          <a:xfrm>
            <a:off x="57879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5" name="Rectangle 159">
            <a:extLst>
              <a:ext uri="{FF2B5EF4-FFF2-40B4-BE49-F238E27FC236}">
                <a16:creationId xmlns:a16="http://schemas.microsoft.com/office/drawing/2014/main" id="{BE9B93A2-E723-4DC9-94B8-EA848023F422}"/>
              </a:ext>
            </a:extLst>
          </p:cNvPr>
          <p:cNvSpPr/>
          <p:nvPr/>
        </p:nvSpPr>
        <p:spPr bwMode="auto">
          <a:xfrm>
            <a:off x="67895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6" name="Rectangle 159">
            <a:extLst>
              <a:ext uri="{FF2B5EF4-FFF2-40B4-BE49-F238E27FC236}">
                <a16:creationId xmlns:a16="http://schemas.microsoft.com/office/drawing/2014/main" id="{22722BAF-E839-4A99-8A0C-02384F243BA5}"/>
              </a:ext>
            </a:extLst>
          </p:cNvPr>
          <p:cNvSpPr/>
          <p:nvPr/>
        </p:nvSpPr>
        <p:spPr bwMode="auto">
          <a:xfrm>
            <a:off x="78047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3FC44CEA-CF47-4322-8A72-C8E46D09A92F}"/>
              </a:ext>
            </a:extLst>
          </p:cNvPr>
          <p:cNvSpPr/>
          <p:nvPr/>
        </p:nvSpPr>
        <p:spPr>
          <a:xfrm>
            <a:off x="8013520"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E348ACB4-54C7-46B0-AD6F-8A738B34DA98}"/>
              </a:ext>
            </a:extLst>
          </p:cNvPr>
          <p:cNvSpPr/>
          <p:nvPr/>
        </p:nvSpPr>
        <p:spPr>
          <a:xfrm>
            <a:off x="6992894"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109" name="矩形 108">
            <a:extLst>
              <a:ext uri="{FF2B5EF4-FFF2-40B4-BE49-F238E27FC236}">
                <a16:creationId xmlns:a16="http://schemas.microsoft.com/office/drawing/2014/main" id="{32A066F1-C029-4898-B99C-9CF8B95BC6FB}"/>
              </a:ext>
            </a:extLst>
          </p:cNvPr>
          <p:cNvSpPr/>
          <p:nvPr/>
        </p:nvSpPr>
        <p:spPr>
          <a:xfrm>
            <a:off x="5993359"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110" name="矩形 109">
            <a:extLst>
              <a:ext uri="{FF2B5EF4-FFF2-40B4-BE49-F238E27FC236}">
                <a16:creationId xmlns:a16="http://schemas.microsoft.com/office/drawing/2014/main" id="{0DA659CF-24BB-463A-A075-21A4DA62039A}"/>
              </a:ext>
            </a:extLst>
          </p:cNvPr>
          <p:cNvSpPr/>
          <p:nvPr/>
        </p:nvSpPr>
        <p:spPr>
          <a:xfrm>
            <a:off x="4972733"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111" name="矩形 110">
            <a:extLst>
              <a:ext uri="{FF2B5EF4-FFF2-40B4-BE49-F238E27FC236}">
                <a16:creationId xmlns:a16="http://schemas.microsoft.com/office/drawing/2014/main" id="{EB50EB02-86D8-4CB5-9616-4ADB63AE2F60}"/>
              </a:ext>
            </a:extLst>
          </p:cNvPr>
          <p:cNvSpPr/>
          <p:nvPr/>
        </p:nvSpPr>
        <p:spPr>
          <a:xfrm>
            <a:off x="3792851"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112" name="矩形 111">
            <a:extLst>
              <a:ext uri="{FF2B5EF4-FFF2-40B4-BE49-F238E27FC236}">
                <a16:creationId xmlns:a16="http://schemas.microsoft.com/office/drawing/2014/main" id="{7723DEFA-9A68-472F-A4AB-6B4CC39702A6}"/>
              </a:ext>
            </a:extLst>
          </p:cNvPr>
          <p:cNvSpPr/>
          <p:nvPr/>
        </p:nvSpPr>
        <p:spPr>
          <a:xfrm>
            <a:off x="2772225"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113" name="矩形 112">
            <a:extLst>
              <a:ext uri="{FF2B5EF4-FFF2-40B4-BE49-F238E27FC236}">
                <a16:creationId xmlns:a16="http://schemas.microsoft.com/office/drawing/2014/main" id="{7289A8F5-D497-4574-8582-3CFFB1B7C09F}"/>
              </a:ext>
            </a:extLst>
          </p:cNvPr>
          <p:cNvSpPr/>
          <p:nvPr/>
        </p:nvSpPr>
        <p:spPr>
          <a:xfrm>
            <a:off x="1772690"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114" name="矩形 113">
            <a:extLst>
              <a:ext uri="{FF2B5EF4-FFF2-40B4-BE49-F238E27FC236}">
                <a16:creationId xmlns:a16="http://schemas.microsoft.com/office/drawing/2014/main" id="{0B24F319-EBC2-48D2-923C-9447FFF9CF0D}"/>
              </a:ext>
            </a:extLst>
          </p:cNvPr>
          <p:cNvSpPr/>
          <p:nvPr/>
        </p:nvSpPr>
        <p:spPr>
          <a:xfrm>
            <a:off x="752064"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cxnSp>
        <p:nvCxnSpPr>
          <p:cNvPr id="115" name="直接连接符 114">
            <a:extLst>
              <a:ext uri="{FF2B5EF4-FFF2-40B4-BE49-F238E27FC236}">
                <a16:creationId xmlns:a16="http://schemas.microsoft.com/office/drawing/2014/main" id="{F8BC0D85-784D-4775-BA0A-542EDF58BF97}"/>
              </a:ext>
            </a:extLst>
          </p:cNvPr>
          <p:cNvCxnSpPr/>
          <p:nvPr/>
        </p:nvCxnSpPr>
        <p:spPr>
          <a:xfrm>
            <a:off x="302620" y="3155916"/>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16" name="TextBox 27">
            <a:extLst>
              <a:ext uri="{FF2B5EF4-FFF2-40B4-BE49-F238E27FC236}">
                <a16:creationId xmlns:a16="http://schemas.microsoft.com/office/drawing/2014/main" id="{712A7F72-220E-46B4-856A-4144E1547240}"/>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17" name="矩形 116">
            <a:extLst>
              <a:ext uri="{FF2B5EF4-FFF2-40B4-BE49-F238E27FC236}">
                <a16:creationId xmlns:a16="http://schemas.microsoft.com/office/drawing/2014/main" id="{80CB4F7C-8D76-42A8-BFCE-99955649343E}"/>
              </a:ext>
            </a:extLst>
          </p:cNvPr>
          <p:cNvSpPr/>
          <p:nvPr/>
        </p:nvSpPr>
        <p:spPr>
          <a:xfrm>
            <a:off x="3735736" y="1045027"/>
            <a:ext cx="2252540" cy="369332"/>
          </a:xfrm>
          <a:prstGeom prst="rect">
            <a:avLst/>
          </a:prstGeom>
        </p:spPr>
        <p:txBody>
          <a:bodyPr wrap="none">
            <a:spAutoFit/>
          </a:bodyPr>
          <a:lstStyle/>
          <a:p>
            <a:r>
              <a:rPr lang="en-US" altLang="zh-CN" dirty="0">
                <a:latin typeface="Courier New" charset="0"/>
              </a:rPr>
              <a:t>sum+=x[0]*y[0];</a:t>
            </a:r>
            <a:endParaRPr lang="zh-CN" altLang="en-US" dirty="0"/>
          </a:p>
        </p:txBody>
      </p:sp>
      <p:cxnSp>
        <p:nvCxnSpPr>
          <p:cNvPr id="125" name="直接箭头连接符 124">
            <a:extLst>
              <a:ext uri="{FF2B5EF4-FFF2-40B4-BE49-F238E27FC236}">
                <a16:creationId xmlns:a16="http://schemas.microsoft.com/office/drawing/2014/main" id="{80B77E81-F914-4781-BB9D-56C7FB43F77D}"/>
              </a:ext>
            </a:extLst>
          </p:cNvPr>
          <p:cNvCxnSpPr>
            <a:cxnSpLocks/>
          </p:cNvCxnSpPr>
          <p:nvPr/>
        </p:nvCxnSpPr>
        <p:spPr>
          <a:xfrm flipV="1">
            <a:off x="4806142" y="1374337"/>
            <a:ext cx="0" cy="20681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27" name="TextBox 27">
            <a:extLst>
              <a:ext uri="{FF2B5EF4-FFF2-40B4-BE49-F238E27FC236}">
                <a16:creationId xmlns:a16="http://schemas.microsoft.com/office/drawing/2014/main" id="{6E2CAAD2-A524-4B9F-8962-2F8B6C8D4321}"/>
              </a:ext>
            </a:extLst>
          </p:cNvPr>
          <p:cNvSpPr txBox="1"/>
          <p:nvPr/>
        </p:nvSpPr>
        <p:spPr>
          <a:xfrm>
            <a:off x="4516639" y="1555914"/>
            <a:ext cx="598241" cy="338554"/>
          </a:xfrm>
          <a:prstGeom prst="rect">
            <a:avLst/>
          </a:prstGeom>
          <a:noFill/>
        </p:spPr>
        <p:txBody>
          <a:bodyPr wrap="none" rtlCol="0">
            <a:spAutoFit/>
          </a:bodyPr>
          <a:lstStyle/>
          <a:p>
            <a:r>
              <a:rPr lang="zh-CN" alt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加载</a:t>
            </a:r>
            <a:endPar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12574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412A36-D130-4C7A-A740-70F94A1BFD0A}"/>
              </a:ext>
            </a:extLst>
          </p:cNvPr>
          <p:cNvSpPr>
            <a:spLocks noGrp="1"/>
          </p:cNvSpPr>
          <p:nvPr>
            <p:ph type="title"/>
          </p:nvPr>
        </p:nvSpPr>
        <p:spPr/>
        <p:txBody>
          <a:bodyPr>
            <a:normAutofit/>
          </a:bodyPr>
          <a:lstStyle/>
          <a:p>
            <a:r>
              <a:rPr lang="zh-CN" altLang="en-US" dirty="0"/>
              <a:t>内存与</a:t>
            </a:r>
            <a:r>
              <a:rPr lang="en-US" altLang="zh-CN" dirty="0"/>
              <a:t>cache</a:t>
            </a:r>
            <a:r>
              <a:rPr lang="zh-CN" altLang="en-US" dirty="0"/>
              <a:t>地址分布</a:t>
            </a:r>
          </a:p>
        </p:txBody>
      </p:sp>
      <p:sp>
        <p:nvSpPr>
          <p:cNvPr id="5" name="TextBox 27">
            <a:extLst>
              <a:ext uri="{FF2B5EF4-FFF2-40B4-BE49-F238E27FC236}">
                <a16:creationId xmlns:a16="http://schemas.microsoft.com/office/drawing/2014/main" id="{381A27A0-6459-4F41-88B1-4590EE982464}"/>
              </a:ext>
            </a:extLst>
          </p:cNvPr>
          <p:cNvSpPr txBox="1"/>
          <p:nvPr/>
        </p:nvSpPr>
        <p:spPr>
          <a:xfrm>
            <a:off x="1609899" y="1664621"/>
            <a:ext cx="521297" cy="369332"/>
          </a:xfrm>
          <a:prstGeom prst="rect">
            <a:avLst/>
          </a:prstGeom>
          <a:noFill/>
        </p:spPr>
        <p:txBody>
          <a:bodyPr wrap="none" rtlCol="0">
            <a:spAutoFit/>
          </a:bodyPr>
          <a:lstStyle/>
          <a:p>
            <a:r>
              <a:rPr lang="en-US" altLang="zh-CN" sz="1800"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p>
        </p:txBody>
      </p:sp>
      <p:sp>
        <p:nvSpPr>
          <p:cNvPr id="6" name="TextBox 27">
            <a:extLst>
              <a:ext uri="{FF2B5EF4-FFF2-40B4-BE49-F238E27FC236}">
                <a16:creationId xmlns:a16="http://schemas.microsoft.com/office/drawing/2014/main" id="{4CC04408-F0D3-49C4-B5E6-5B480EE80037}"/>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158">
            <a:extLst>
              <a:ext uri="{FF2B5EF4-FFF2-40B4-BE49-F238E27FC236}">
                <a16:creationId xmlns:a16="http://schemas.microsoft.com/office/drawing/2014/main" id="{3DBE58BD-DC75-429F-A204-DC262BFE7D7C}"/>
              </a:ext>
            </a:extLst>
          </p:cNvPr>
          <p:cNvSpPr/>
          <p:nvPr/>
        </p:nvSpPr>
        <p:spPr bwMode="auto">
          <a:xfrm>
            <a:off x="52605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8" name="Rectangle 159">
            <a:extLst>
              <a:ext uri="{FF2B5EF4-FFF2-40B4-BE49-F238E27FC236}">
                <a16:creationId xmlns:a16="http://schemas.microsoft.com/office/drawing/2014/main" id="{3589D2AD-9065-4639-A7D1-4D9499225883}"/>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9" name="Rectangle 163">
            <a:extLst>
              <a:ext uri="{FF2B5EF4-FFF2-40B4-BE49-F238E27FC236}">
                <a16:creationId xmlns:a16="http://schemas.microsoft.com/office/drawing/2014/main" id="{0A4C6E21-01E5-40F6-A90C-3C24516A2D9E}"/>
              </a:ext>
            </a:extLst>
          </p:cNvPr>
          <p:cNvSpPr/>
          <p:nvPr/>
        </p:nvSpPr>
        <p:spPr bwMode="auto">
          <a:xfrm>
            <a:off x="767571"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 name="Rectangle 164">
            <a:extLst>
              <a:ext uri="{FF2B5EF4-FFF2-40B4-BE49-F238E27FC236}">
                <a16:creationId xmlns:a16="http://schemas.microsoft.com/office/drawing/2014/main" id="{A8B1F0C9-481D-46B5-B105-F2D5509F2059}"/>
              </a:ext>
            </a:extLst>
          </p:cNvPr>
          <p:cNvSpPr/>
          <p:nvPr/>
        </p:nvSpPr>
        <p:spPr bwMode="auto">
          <a:xfrm>
            <a:off x="564455"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 name="Rectangle 159">
            <a:extLst>
              <a:ext uri="{FF2B5EF4-FFF2-40B4-BE49-F238E27FC236}">
                <a16:creationId xmlns:a16="http://schemas.microsoft.com/office/drawing/2014/main" id="{CA98C1A5-872A-4B61-BA1A-2A943C09BE59}"/>
              </a:ext>
            </a:extLst>
          </p:cNvPr>
          <p:cNvSpPr/>
          <p:nvPr/>
        </p:nvSpPr>
        <p:spPr bwMode="auto">
          <a:xfrm>
            <a:off x="1022259"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11</a:t>
            </a:r>
          </a:p>
        </p:txBody>
      </p:sp>
      <p:sp>
        <p:nvSpPr>
          <p:cNvPr id="12" name="Rectangle 160">
            <a:extLst>
              <a:ext uri="{FF2B5EF4-FFF2-40B4-BE49-F238E27FC236}">
                <a16:creationId xmlns:a16="http://schemas.microsoft.com/office/drawing/2014/main" id="{C2D7227A-F81E-4EA3-A7C3-118FE31529F2}"/>
              </a:ext>
            </a:extLst>
          </p:cNvPr>
          <p:cNvSpPr/>
          <p:nvPr/>
        </p:nvSpPr>
        <p:spPr bwMode="auto">
          <a:xfrm>
            <a:off x="1815751"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10</a:t>
            </a:r>
          </a:p>
        </p:txBody>
      </p:sp>
      <p:sp>
        <p:nvSpPr>
          <p:cNvPr id="13" name="Rectangle 159">
            <a:extLst>
              <a:ext uri="{FF2B5EF4-FFF2-40B4-BE49-F238E27FC236}">
                <a16:creationId xmlns:a16="http://schemas.microsoft.com/office/drawing/2014/main" id="{36DC7B13-7ABA-4E6A-A7B9-9CC58032ADC4}"/>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4" name="Rectangle 159">
            <a:extLst>
              <a:ext uri="{FF2B5EF4-FFF2-40B4-BE49-F238E27FC236}">
                <a16:creationId xmlns:a16="http://schemas.microsoft.com/office/drawing/2014/main" id="{B862E909-5BCD-47F4-99DD-3938F24D8851}"/>
              </a:ext>
            </a:extLst>
          </p:cNvPr>
          <p:cNvSpPr/>
          <p:nvPr/>
        </p:nvSpPr>
        <p:spPr bwMode="auto">
          <a:xfrm>
            <a:off x="25628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5" name="Rectangle 159">
            <a:extLst>
              <a:ext uri="{FF2B5EF4-FFF2-40B4-BE49-F238E27FC236}">
                <a16:creationId xmlns:a16="http://schemas.microsoft.com/office/drawing/2014/main" id="{9F94A7D0-C120-4980-98A8-12A31AB46302}"/>
              </a:ext>
            </a:extLst>
          </p:cNvPr>
          <p:cNvSpPr/>
          <p:nvPr/>
        </p:nvSpPr>
        <p:spPr bwMode="auto">
          <a:xfrm>
            <a:off x="35780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6" name="TextBox 27">
            <a:extLst>
              <a:ext uri="{FF2B5EF4-FFF2-40B4-BE49-F238E27FC236}">
                <a16:creationId xmlns:a16="http://schemas.microsoft.com/office/drawing/2014/main" id="{AB42C799-52A9-440E-B7BB-D0BF6E3F86BC}"/>
              </a:ext>
            </a:extLst>
          </p:cNvPr>
          <p:cNvSpPr txBox="1"/>
          <p:nvPr/>
        </p:nvSpPr>
        <p:spPr>
          <a:xfrm>
            <a:off x="5854279" y="1664621"/>
            <a:ext cx="579005" cy="369332"/>
          </a:xfrm>
          <a:prstGeom prst="rect">
            <a:avLst/>
          </a:prstGeom>
          <a:noFill/>
        </p:spPr>
        <p:txBody>
          <a:bodyPr wrap="none" rtlCol="0">
            <a:spAutoFit/>
          </a:bodyPr>
          <a:lstStyle/>
          <a:p>
            <a:r>
              <a:rPr lang="en-US" altLang="zh-CN"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p>
        </p:txBody>
      </p:sp>
      <p:sp>
        <p:nvSpPr>
          <p:cNvPr id="17" name="Rectangle 158">
            <a:extLst>
              <a:ext uri="{FF2B5EF4-FFF2-40B4-BE49-F238E27FC236}">
                <a16:creationId xmlns:a16="http://schemas.microsoft.com/office/drawing/2014/main" id="{95957FE3-9C26-49D9-AC28-BCF5C82FF14E}"/>
              </a:ext>
            </a:extLst>
          </p:cNvPr>
          <p:cNvSpPr/>
          <p:nvPr/>
        </p:nvSpPr>
        <p:spPr bwMode="auto">
          <a:xfrm>
            <a:off x="477043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8" name="Rectangle 159">
            <a:extLst>
              <a:ext uri="{FF2B5EF4-FFF2-40B4-BE49-F238E27FC236}">
                <a16:creationId xmlns:a16="http://schemas.microsoft.com/office/drawing/2014/main" id="{2DAFF8B7-F977-42DA-A97C-325BCEB4E5B7}"/>
              </a:ext>
            </a:extLst>
          </p:cNvPr>
          <p:cNvSpPr/>
          <p:nvPr/>
        </p:nvSpPr>
        <p:spPr bwMode="auto">
          <a:xfrm>
            <a:off x="4790404"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3" name="Rectangle 159">
            <a:extLst>
              <a:ext uri="{FF2B5EF4-FFF2-40B4-BE49-F238E27FC236}">
                <a16:creationId xmlns:a16="http://schemas.microsoft.com/office/drawing/2014/main" id="{FF4D9A53-8DC6-4956-8EF6-C15D297B9419}"/>
              </a:ext>
            </a:extLst>
          </p:cNvPr>
          <p:cNvSpPr/>
          <p:nvPr/>
        </p:nvSpPr>
        <p:spPr bwMode="auto">
          <a:xfrm>
            <a:off x="5805604"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4" name="Rectangle 159">
            <a:extLst>
              <a:ext uri="{FF2B5EF4-FFF2-40B4-BE49-F238E27FC236}">
                <a16:creationId xmlns:a16="http://schemas.microsoft.com/office/drawing/2014/main" id="{472D54C7-3636-4AA5-B2B7-02D62CB9E644}"/>
              </a:ext>
            </a:extLst>
          </p:cNvPr>
          <p:cNvSpPr/>
          <p:nvPr/>
        </p:nvSpPr>
        <p:spPr bwMode="auto">
          <a:xfrm>
            <a:off x="6807202"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5" name="Rectangle 159">
            <a:extLst>
              <a:ext uri="{FF2B5EF4-FFF2-40B4-BE49-F238E27FC236}">
                <a16:creationId xmlns:a16="http://schemas.microsoft.com/office/drawing/2014/main" id="{F4C06FC8-20EE-4FAA-B2A9-C22A8BE9B22F}"/>
              </a:ext>
            </a:extLst>
          </p:cNvPr>
          <p:cNvSpPr/>
          <p:nvPr/>
        </p:nvSpPr>
        <p:spPr bwMode="auto">
          <a:xfrm>
            <a:off x="7822402"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i="1" dirty="0">
                <a:solidFill>
                  <a:srgbClr val="0070C0"/>
                </a:solidFill>
                <a:latin typeface="Times New Roman" panose="02020603050405020304" pitchFamily="18" charset="0"/>
                <a:cs typeface="Times New Roman" panose="02020603050405020304" pitchFamily="18" charset="0"/>
              </a:rPr>
              <a:t>11|10|01|00</a:t>
            </a:r>
          </a:p>
        </p:txBody>
      </p:sp>
      <p:sp>
        <p:nvSpPr>
          <p:cNvPr id="26" name="Rectangle 160">
            <a:extLst>
              <a:ext uri="{FF2B5EF4-FFF2-40B4-BE49-F238E27FC236}">
                <a16:creationId xmlns:a16="http://schemas.microsoft.com/office/drawing/2014/main" id="{E4AB4C3D-7177-4C6C-9D8E-E49B6FC0E11F}"/>
              </a:ext>
            </a:extLst>
          </p:cNvPr>
          <p:cNvSpPr/>
          <p:nvPr/>
        </p:nvSpPr>
        <p:spPr bwMode="auto">
          <a:xfrm>
            <a:off x="3789160"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00</a:t>
            </a:r>
          </a:p>
        </p:txBody>
      </p:sp>
      <p:sp>
        <p:nvSpPr>
          <p:cNvPr id="27" name="Rectangle 160">
            <a:extLst>
              <a:ext uri="{FF2B5EF4-FFF2-40B4-BE49-F238E27FC236}">
                <a16:creationId xmlns:a16="http://schemas.microsoft.com/office/drawing/2014/main" id="{A9A586C6-B323-4C23-A2E2-9B72041D1532}"/>
              </a:ext>
            </a:extLst>
          </p:cNvPr>
          <p:cNvSpPr/>
          <p:nvPr/>
        </p:nvSpPr>
        <p:spPr bwMode="auto">
          <a:xfrm>
            <a:off x="277846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01</a:t>
            </a:r>
          </a:p>
        </p:txBody>
      </p:sp>
      <p:sp>
        <p:nvSpPr>
          <p:cNvPr id="28" name="Rectangle 163">
            <a:extLst>
              <a:ext uri="{FF2B5EF4-FFF2-40B4-BE49-F238E27FC236}">
                <a16:creationId xmlns:a16="http://schemas.microsoft.com/office/drawing/2014/main" id="{3C4847A4-FF51-4AF0-9BBC-E6246FA4EFD7}"/>
              </a:ext>
            </a:extLst>
          </p:cNvPr>
          <p:cNvSpPr/>
          <p:nvPr/>
        </p:nvSpPr>
        <p:spPr bwMode="auto">
          <a:xfrm>
            <a:off x="500239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9" name="Rectangle 164">
            <a:extLst>
              <a:ext uri="{FF2B5EF4-FFF2-40B4-BE49-F238E27FC236}">
                <a16:creationId xmlns:a16="http://schemas.microsoft.com/office/drawing/2014/main" id="{C7340818-C08E-4A67-BBFA-31D89D7C2E6E}"/>
              </a:ext>
            </a:extLst>
          </p:cNvPr>
          <p:cNvSpPr/>
          <p:nvPr/>
        </p:nvSpPr>
        <p:spPr bwMode="auto">
          <a:xfrm>
            <a:off x="4799277"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30" name="Rectangle 159">
            <a:extLst>
              <a:ext uri="{FF2B5EF4-FFF2-40B4-BE49-F238E27FC236}">
                <a16:creationId xmlns:a16="http://schemas.microsoft.com/office/drawing/2014/main" id="{F73B3F66-1E2C-423F-8A11-81633C55C214}"/>
              </a:ext>
            </a:extLst>
          </p:cNvPr>
          <p:cNvSpPr/>
          <p:nvPr/>
        </p:nvSpPr>
        <p:spPr bwMode="auto">
          <a:xfrm>
            <a:off x="5257081"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11</a:t>
            </a:r>
          </a:p>
        </p:txBody>
      </p:sp>
      <p:sp>
        <p:nvSpPr>
          <p:cNvPr id="31" name="Rectangle 160">
            <a:extLst>
              <a:ext uri="{FF2B5EF4-FFF2-40B4-BE49-F238E27FC236}">
                <a16:creationId xmlns:a16="http://schemas.microsoft.com/office/drawing/2014/main" id="{A47E2878-A213-4128-96A6-EFE205D2A8B3}"/>
              </a:ext>
            </a:extLst>
          </p:cNvPr>
          <p:cNvSpPr/>
          <p:nvPr/>
        </p:nvSpPr>
        <p:spPr bwMode="auto">
          <a:xfrm>
            <a:off x="6050573"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10</a:t>
            </a:r>
          </a:p>
        </p:txBody>
      </p:sp>
      <p:sp>
        <p:nvSpPr>
          <p:cNvPr id="32" name="Rectangle 160">
            <a:extLst>
              <a:ext uri="{FF2B5EF4-FFF2-40B4-BE49-F238E27FC236}">
                <a16:creationId xmlns:a16="http://schemas.microsoft.com/office/drawing/2014/main" id="{8FBA337E-F41D-4C60-A6D9-B46F383CC663}"/>
              </a:ext>
            </a:extLst>
          </p:cNvPr>
          <p:cNvSpPr/>
          <p:nvPr/>
        </p:nvSpPr>
        <p:spPr bwMode="auto">
          <a:xfrm>
            <a:off x="802398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00</a:t>
            </a:r>
          </a:p>
        </p:txBody>
      </p:sp>
      <p:sp>
        <p:nvSpPr>
          <p:cNvPr id="33" name="Rectangle 160">
            <a:extLst>
              <a:ext uri="{FF2B5EF4-FFF2-40B4-BE49-F238E27FC236}">
                <a16:creationId xmlns:a16="http://schemas.microsoft.com/office/drawing/2014/main" id="{8BD84266-DCA6-4656-9A0F-553CC92B5759}"/>
              </a:ext>
            </a:extLst>
          </p:cNvPr>
          <p:cNvSpPr/>
          <p:nvPr/>
        </p:nvSpPr>
        <p:spPr bwMode="auto">
          <a:xfrm>
            <a:off x="7013284"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01</a:t>
            </a:r>
          </a:p>
        </p:txBody>
      </p:sp>
      <p:sp>
        <p:nvSpPr>
          <p:cNvPr id="34" name="Rectangle 159">
            <a:extLst>
              <a:ext uri="{FF2B5EF4-FFF2-40B4-BE49-F238E27FC236}">
                <a16:creationId xmlns:a16="http://schemas.microsoft.com/office/drawing/2014/main" id="{4EA18FA1-D634-4A7E-BA0D-263F4C9C63A6}"/>
              </a:ext>
            </a:extLst>
          </p:cNvPr>
          <p:cNvSpPr/>
          <p:nvPr/>
        </p:nvSpPr>
        <p:spPr bwMode="auto">
          <a:xfrm>
            <a:off x="5388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5" name="Rectangle 159">
            <a:extLst>
              <a:ext uri="{FF2B5EF4-FFF2-40B4-BE49-F238E27FC236}">
                <a16:creationId xmlns:a16="http://schemas.microsoft.com/office/drawing/2014/main" id="{C91C2F2E-A0B4-4ABB-A33A-1212FB914279}"/>
              </a:ext>
            </a:extLst>
          </p:cNvPr>
          <p:cNvSpPr/>
          <p:nvPr/>
        </p:nvSpPr>
        <p:spPr bwMode="auto">
          <a:xfrm>
            <a:off x="15540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6" name="Rectangle 159">
            <a:extLst>
              <a:ext uri="{FF2B5EF4-FFF2-40B4-BE49-F238E27FC236}">
                <a16:creationId xmlns:a16="http://schemas.microsoft.com/office/drawing/2014/main" id="{AEB43F83-0E2C-4E5B-831C-8717E68B17B2}"/>
              </a:ext>
            </a:extLst>
          </p:cNvPr>
          <p:cNvSpPr/>
          <p:nvPr/>
        </p:nvSpPr>
        <p:spPr bwMode="auto">
          <a:xfrm>
            <a:off x="25556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7" name="Rectangle 159">
            <a:extLst>
              <a:ext uri="{FF2B5EF4-FFF2-40B4-BE49-F238E27FC236}">
                <a16:creationId xmlns:a16="http://schemas.microsoft.com/office/drawing/2014/main" id="{1C1B57AF-2CBB-454C-8AC0-A6E41D2F398E}"/>
              </a:ext>
            </a:extLst>
          </p:cNvPr>
          <p:cNvSpPr/>
          <p:nvPr/>
        </p:nvSpPr>
        <p:spPr bwMode="auto">
          <a:xfrm>
            <a:off x="35708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8" name="Rectangle 159">
            <a:extLst>
              <a:ext uri="{FF2B5EF4-FFF2-40B4-BE49-F238E27FC236}">
                <a16:creationId xmlns:a16="http://schemas.microsoft.com/office/drawing/2014/main" id="{F1A3E989-4459-425A-8F11-C380467F0BCA}"/>
              </a:ext>
            </a:extLst>
          </p:cNvPr>
          <p:cNvSpPr/>
          <p:nvPr/>
        </p:nvSpPr>
        <p:spPr bwMode="auto">
          <a:xfrm>
            <a:off x="47832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9" name="Rectangle 159">
            <a:extLst>
              <a:ext uri="{FF2B5EF4-FFF2-40B4-BE49-F238E27FC236}">
                <a16:creationId xmlns:a16="http://schemas.microsoft.com/office/drawing/2014/main" id="{9D8221B1-C549-4FA7-AFC5-3F68804078B4}"/>
              </a:ext>
            </a:extLst>
          </p:cNvPr>
          <p:cNvSpPr/>
          <p:nvPr/>
        </p:nvSpPr>
        <p:spPr bwMode="auto">
          <a:xfrm>
            <a:off x="57984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0" name="Rectangle 159">
            <a:extLst>
              <a:ext uri="{FF2B5EF4-FFF2-40B4-BE49-F238E27FC236}">
                <a16:creationId xmlns:a16="http://schemas.microsoft.com/office/drawing/2014/main" id="{727A580C-4AE8-46C4-9DE8-EC3823B167BF}"/>
              </a:ext>
            </a:extLst>
          </p:cNvPr>
          <p:cNvSpPr/>
          <p:nvPr/>
        </p:nvSpPr>
        <p:spPr bwMode="auto">
          <a:xfrm>
            <a:off x="68000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1" name="Rectangle 159">
            <a:extLst>
              <a:ext uri="{FF2B5EF4-FFF2-40B4-BE49-F238E27FC236}">
                <a16:creationId xmlns:a16="http://schemas.microsoft.com/office/drawing/2014/main" id="{8930505C-102E-4CDF-BF2B-770447AA7188}"/>
              </a:ext>
            </a:extLst>
          </p:cNvPr>
          <p:cNvSpPr/>
          <p:nvPr/>
        </p:nvSpPr>
        <p:spPr bwMode="auto">
          <a:xfrm>
            <a:off x="78152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43BCF337-86B3-4792-8A72-B18195DBA704}"/>
              </a:ext>
            </a:extLst>
          </p:cNvPr>
          <p:cNvSpPr/>
          <p:nvPr/>
        </p:nvSpPr>
        <p:spPr>
          <a:xfrm>
            <a:off x="8023982"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74" name="矩形 73">
            <a:extLst>
              <a:ext uri="{FF2B5EF4-FFF2-40B4-BE49-F238E27FC236}">
                <a16:creationId xmlns:a16="http://schemas.microsoft.com/office/drawing/2014/main" id="{AE56A36A-954A-4A88-87BE-57020D55A2DE}"/>
              </a:ext>
            </a:extLst>
          </p:cNvPr>
          <p:cNvSpPr/>
          <p:nvPr/>
        </p:nvSpPr>
        <p:spPr>
          <a:xfrm>
            <a:off x="7003356"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75" name="矩形 74">
            <a:extLst>
              <a:ext uri="{FF2B5EF4-FFF2-40B4-BE49-F238E27FC236}">
                <a16:creationId xmlns:a16="http://schemas.microsoft.com/office/drawing/2014/main" id="{A10E2A40-A623-49B9-9D6D-6C94AE13BDE9}"/>
              </a:ext>
            </a:extLst>
          </p:cNvPr>
          <p:cNvSpPr/>
          <p:nvPr/>
        </p:nvSpPr>
        <p:spPr>
          <a:xfrm>
            <a:off x="6003821"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76" name="矩形 75">
            <a:extLst>
              <a:ext uri="{FF2B5EF4-FFF2-40B4-BE49-F238E27FC236}">
                <a16:creationId xmlns:a16="http://schemas.microsoft.com/office/drawing/2014/main" id="{EA5CD61D-DE4C-4024-A6F7-84448E97F785}"/>
              </a:ext>
            </a:extLst>
          </p:cNvPr>
          <p:cNvSpPr/>
          <p:nvPr/>
        </p:nvSpPr>
        <p:spPr>
          <a:xfrm>
            <a:off x="4983195"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77" name="矩形 76">
            <a:extLst>
              <a:ext uri="{FF2B5EF4-FFF2-40B4-BE49-F238E27FC236}">
                <a16:creationId xmlns:a16="http://schemas.microsoft.com/office/drawing/2014/main" id="{CCE9A303-4C67-4F8B-8CCA-26BCC1688932}"/>
              </a:ext>
            </a:extLst>
          </p:cNvPr>
          <p:cNvSpPr/>
          <p:nvPr/>
        </p:nvSpPr>
        <p:spPr>
          <a:xfrm>
            <a:off x="3803313"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78" name="矩形 77">
            <a:extLst>
              <a:ext uri="{FF2B5EF4-FFF2-40B4-BE49-F238E27FC236}">
                <a16:creationId xmlns:a16="http://schemas.microsoft.com/office/drawing/2014/main" id="{B35453DE-5599-461D-BC57-8C827BDAF021}"/>
              </a:ext>
            </a:extLst>
          </p:cNvPr>
          <p:cNvSpPr/>
          <p:nvPr/>
        </p:nvSpPr>
        <p:spPr>
          <a:xfrm>
            <a:off x="2782687"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79" name="矩形 78">
            <a:extLst>
              <a:ext uri="{FF2B5EF4-FFF2-40B4-BE49-F238E27FC236}">
                <a16:creationId xmlns:a16="http://schemas.microsoft.com/office/drawing/2014/main" id="{812BBEDA-649C-4E87-AA11-5EA29764213A}"/>
              </a:ext>
            </a:extLst>
          </p:cNvPr>
          <p:cNvSpPr/>
          <p:nvPr/>
        </p:nvSpPr>
        <p:spPr>
          <a:xfrm>
            <a:off x="1783152"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80" name="矩形 79">
            <a:extLst>
              <a:ext uri="{FF2B5EF4-FFF2-40B4-BE49-F238E27FC236}">
                <a16:creationId xmlns:a16="http://schemas.microsoft.com/office/drawing/2014/main" id="{CB5AC9A4-714F-4363-8559-0C2EA1800080}"/>
              </a:ext>
            </a:extLst>
          </p:cNvPr>
          <p:cNvSpPr/>
          <p:nvPr/>
        </p:nvSpPr>
        <p:spPr>
          <a:xfrm>
            <a:off x="762526"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CB42242B-D6A0-496C-9AB3-FA71031D5185}"/>
              </a:ext>
            </a:extLst>
          </p:cNvPr>
          <p:cNvSpPr/>
          <p:nvPr/>
        </p:nvSpPr>
        <p:spPr>
          <a:xfrm>
            <a:off x="1183391" y="1813154"/>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21" name="直接箭头连接符 20">
            <a:extLst>
              <a:ext uri="{FF2B5EF4-FFF2-40B4-BE49-F238E27FC236}">
                <a16:creationId xmlns:a16="http://schemas.microsoft.com/office/drawing/2014/main" id="{78FC2738-D940-4B6E-8099-07CD144CDEED}"/>
              </a:ext>
            </a:extLst>
          </p:cNvPr>
          <p:cNvCxnSpPr>
            <a:cxnSpLocks/>
          </p:cNvCxnSpPr>
          <p:nvPr/>
        </p:nvCxnSpPr>
        <p:spPr>
          <a:xfrm>
            <a:off x="1387196" y="2043330"/>
            <a:ext cx="48138" cy="2721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a:extLst>
              <a:ext uri="{FF2B5EF4-FFF2-40B4-BE49-F238E27FC236}">
                <a16:creationId xmlns:a16="http://schemas.microsoft.com/office/drawing/2014/main" id="{B6C16CC7-F3D8-403A-AFE6-64ACC502B835}"/>
              </a:ext>
            </a:extLst>
          </p:cNvPr>
          <p:cNvCxnSpPr>
            <a:cxnSpLocks/>
            <a:endCxn id="12" idx="0"/>
          </p:cNvCxnSpPr>
          <p:nvPr/>
        </p:nvCxnSpPr>
        <p:spPr>
          <a:xfrm>
            <a:off x="1378836" y="2047576"/>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6A278439-69F3-41AD-94C1-B33B278C06C6}"/>
              </a:ext>
            </a:extLst>
          </p:cNvPr>
          <p:cNvCxnSpPr>
            <a:cxnSpLocks/>
            <a:endCxn id="27" idx="0"/>
          </p:cNvCxnSpPr>
          <p:nvPr/>
        </p:nvCxnSpPr>
        <p:spPr>
          <a:xfrm>
            <a:off x="1403648" y="2063710"/>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a:extLst>
              <a:ext uri="{FF2B5EF4-FFF2-40B4-BE49-F238E27FC236}">
                <a16:creationId xmlns:a16="http://schemas.microsoft.com/office/drawing/2014/main" id="{8D3F4ABA-E675-48E8-B6D3-67DC7B943E7C}"/>
              </a:ext>
            </a:extLst>
          </p:cNvPr>
          <p:cNvCxnSpPr>
            <a:cxnSpLocks/>
            <a:endCxn id="26" idx="0"/>
          </p:cNvCxnSpPr>
          <p:nvPr/>
        </p:nvCxnSpPr>
        <p:spPr>
          <a:xfrm>
            <a:off x="1378836" y="2047145"/>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2" name="矩形 91">
            <a:extLst>
              <a:ext uri="{FF2B5EF4-FFF2-40B4-BE49-F238E27FC236}">
                <a16:creationId xmlns:a16="http://schemas.microsoft.com/office/drawing/2014/main" id="{AA88700C-45D2-486A-B349-40D348FFF654}"/>
              </a:ext>
            </a:extLst>
          </p:cNvPr>
          <p:cNvSpPr/>
          <p:nvPr/>
        </p:nvSpPr>
        <p:spPr>
          <a:xfrm>
            <a:off x="5427943" y="1809339"/>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93" name="直接箭头连接符 92">
            <a:extLst>
              <a:ext uri="{FF2B5EF4-FFF2-40B4-BE49-F238E27FC236}">
                <a16:creationId xmlns:a16="http://schemas.microsoft.com/office/drawing/2014/main" id="{055D06E9-E401-4BDA-9D1A-7BACC9AAF956}"/>
              </a:ext>
            </a:extLst>
          </p:cNvPr>
          <p:cNvCxnSpPr>
            <a:cxnSpLocks/>
          </p:cNvCxnSpPr>
          <p:nvPr/>
        </p:nvCxnSpPr>
        <p:spPr>
          <a:xfrm>
            <a:off x="5631748" y="2039515"/>
            <a:ext cx="31508" cy="26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F646D9EF-CCA6-4C30-BE69-6D54B3323619}"/>
              </a:ext>
            </a:extLst>
          </p:cNvPr>
          <p:cNvCxnSpPr>
            <a:cxnSpLocks/>
          </p:cNvCxnSpPr>
          <p:nvPr/>
        </p:nvCxnSpPr>
        <p:spPr>
          <a:xfrm>
            <a:off x="5623388" y="2043761"/>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接箭头连接符 94">
            <a:extLst>
              <a:ext uri="{FF2B5EF4-FFF2-40B4-BE49-F238E27FC236}">
                <a16:creationId xmlns:a16="http://schemas.microsoft.com/office/drawing/2014/main" id="{2D65BEEA-8743-4B01-9D66-76B4B0E492E3}"/>
              </a:ext>
            </a:extLst>
          </p:cNvPr>
          <p:cNvCxnSpPr>
            <a:cxnSpLocks/>
          </p:cNvCxnSpPr>
          <p:nvPr/>
        </p:nvCxnSpPr>
        <p:spPr>
          <a:xfrm>
            <a:off x="5648200" y="2059895"/>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95">
            <a:extLst>
              <a:ext uri="{FF2B5EF4-FFF2-40B4-BE49-F238E27FC236}">
                <a16:creationId xmlns:a16="http://schemas.microsoft.com/office/drawing/2014/main" id="{3FD42778-ED66-45A0-AB23-894FDA77EB5E}"/>
              </a:ext>
            </a:extLst>
          </p:cNvPr>
          <p:cNvCxnSpPr>
            <a:cxnSpLocks/>
          </p:cNvCxnSpPr>
          <p:nvPr/>
        </p:nvCxnSpPr>
        <p:spPr>
          <a:xfrm>
            <a:off x="5623388" y="2043330"/>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Rectangle 159">
            <a:extLst>
              <a:ext uri="{FF2B5EF4-FFF2-40B4-BE49-F238E27FC236}">
                <a16:creationId xmlns:a16="http://schemas.microsoft.com/office/drawing/2014/main" id="{3C313358-7415-4F94-91E3-97BD09B3DEFC}"/>
              </a:ext>
            </a:extLst>
          </p:cNvPr>
          <p:cNvSpPr/>
          <p:nvPr/>
        </p:nvSpPr>
        <p:spPr bwMode="auto">
          <a:xfrm>
            <a:off x="5283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0" name="Rectangle 159">
            <a:extLst>
              <a:ext uri="{FF2B5EF4-FFF2-40B4-BE49-F238E27FC236}">
                <a16:creationId xmlns:a16="http://schemas.microsoft.com/office/drawing/2014/main" id="{34627A40-2E58-43EC-B281-EEC6436C57B2}"/>
              </a:ext>
            </a:extLst>
          </p:cNvPr>
          <p:cNvSpPr/>
          <p:nvPr/>
        </p:nvSpPr>
        <p:spPr bwMode="auto">
          <a:xfrm>
            <a:off x="15435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1" name="Rectangle 159">
            <a:extLst>
              <a:ext uri="{FF2B5EF4-FFF2-40B4-BE49-F238E27FC236}">
                <a16:creationId xmlns:a16="http://schemas.microsoft.com/office/drawing/2014/main" id="{A8B67594-7A46-43C6-947E-7B749EB05A48}"/>
              </a:ext>
            </a:extLst>
          </p:cNvPr>
          <p:cNvSpPr/>
          <p:nvPr/>
        </p:nvSpPr>
        <p:spPr bwMode="auto">
          <a:xfrm>
            <a:off x="25451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2" name="Rectangle 159">
            <a:extLst>
              <a:ext uri="{FF2B5EF4-FFF2-40B4-BE49-F238E27FC236}">
                <a16:creationId xmlns:a16="http://schemas.microsoft.com/office/drawing/2014/main" id="{94B21F34-C4BE-41C2-A02C-B9C92384B2FF}"/>
              </a:ext>
            </a:extLst>
          </p:cNvPr>
          <p:cNvSpPr/>
          <p:nvPr/>
        </p:nvSpPr>
        <p:spPr bwMode="auto">
          <a:xfrm>
            <a:off x="35603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3" name="Rectangle 159">
            <a:extLst>
              <a:ext uri="{FF2B5EF4-FFF2-40B4-BE49-F238E27FC236}">
                <a16:creationId xmlns:a16="http://schemas.microsoft.com/office/drawing/2014/main" id="{61B0944C-F6E7-4E75-A1F1-91D3DE7959A9}"/>
              </a:ext>
            </a:extLst>
          </p:cNvPr>
          <p:cNvSpPr/>
          <p:nvPr/>
        </p:nvSpPr>
        <p:spPr bwMode="auto">
          <a:xfrm>
            <a:off x="47727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4" name="Rectangle 159">
            <a:extLst>
              <a:ext uri="{FF2B5EF4-FFF2-40B4-BE49-F238E27FC236}">
                <a16:creationId xmlns:a16="http://schemas.microsoft.com/office/drawing/2014/main" id="{E0FF6110-B8B5-4762-BA96-C138B93BD34C}"/>
              </a:ext>
            </a:extLst>
          </p:cNvPr>
          <p:cNvSpPr/>
          <p:nvPr/>
        </p:nvSpPr>
        <p:spPr bwMode="auto">
          <a:xfrm>
            <a:off x="57879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5" name="Rectangle 159">
            <a:extLst>
              <a:ext uri="{FF2B5EF4-FFF2-40B4-BE49-F238E27FC236}">
                <a16:creationId xmlns:a16="http://schemas.microsoft.com/office/drawing/2014/main" id="{BE9B93A2-E723-4DC9-94B8-EA848023F422}"/>
              </a:ext>
            </a:extLst>
          </p:cNvPr>
          <p:cNvSpPr/>
          <p:nvPr/>
        </p:nvSpPr>
        <p:spPr bwMode="auto">
          <a:xfrm>
            <a:off x="67895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6" name="Rectangle 159">
            <a:extLst>
              <a:ext uri="{FF2B5EF4-FFF2-40B4-BE49-F238E27FC236}">
                <a16:creationId xmlns:a16="http://schemas.microsoft.com/office/drawing/2014/main" id="{22722BAF-E839-4A99-8A0C-02384F243BA5}"/>
              </a:ext>
            </a:extLst>
          </p:cNvPr>
          <p:cNvSpPr/>
          <p:nvPr/>
        </p:nvSpPr>
        <p:spPr bwMode="auto">
          <a:xfrm>
            <a:off x="78047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3FC44CEA-CF47-4322-8A72-C8E46D09A92F}"/>
              </a:ext>
            </a:extLst>
          </p:cNvPr>
          <p:cNvSpPr/>
          <p:nvPr/>
        </p:nvSpPr>
        <p:spPr>
          <a:xfrm>
            <a:off x="8013520"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E348ACB4-54C7-46B0-AD6F-8A738B34DA98}"/>
              </a:ext>
            </a:extLst>
          </p:cNvPr>
          <p:cNvSpPr/>
          <p:nvPr/>
        </p:nvSpPr>
        <p:spPr>
          <a:xfrm>
            <a:off x="6992894"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109" name="矩形 108">
            <a:extLst>
              <a:ext uri="{FF2B5EF4-FFF2-40B4-BE49-F238E27FC236}">
                <a16:creationId xmlns:a16="http://schemas.microsoft.com/office/drawing/2014/main" id="{32A066F1-C029-4898-B99C-9CF8B95BC6FB}"/>
              </a:ext>
            </a:extLst>
          </p:cNvPr>
          <p:cNvSpPr/>
          <p:nvPr/>
        </p:nvSpPr>
        <p:spPr>
          <a:xfrm>
            <a:off x="5993359"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110" name="矩形 109">
            <a:extLst>
              <a:ext uri="{FF2B5EF4-FFF2-40B4-BE49-F238E27FC236}">
                <a16:creationId xmlns:a16="http://schemas.microsoft.com/office/drawing/2014/main" id="{0DA659CF-24BB-463A-A075-21A4DA62039A}"/>
              </a:ext>
            </a:extLst>
          </p:cNvPr>
          <p:cNvSpPr/>
          <p:nvPr/>
        </p:nvSpPr>
        <p:spPr>
          <a:xfrm>
            <a:off x="4972733"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111" name="矩形 110">
            <a:extLst>
              <a:ext uri="{FF2B5EF4-FFF2-40B4-BE49-F238E27FC236}">
                <a16:creationId xmlns:a16="http://schemas.microsoft.com/office/drawing/2014/main" id="{EB50EB02-86D8-4CB5-9616-4ADB63AE2F60}"/>
              </a:ext>
            </a:extLst>
          </p:cNvPr>
          <p:cNvSpPr/>
          <p:nvPr/>
        </p:nvSpPr>
        <p:spPr>
          <a:xfrm>
            <a:off x="3792851"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112" name="矩形 111">
            <a:extLst>
              <a:ext uri="{FF2B5EF4-FFF2-40B4-BE49-F238E27FC236}">
                <a16:creationId xmlns:a16="http://schemas.microsoft.com/office/drawing/2014/main" id="{7723DEFA-9A68-472F-A4AB-6B4CC39702A6}"/>
              </a:ext>
            </a:extLst>
          </p:cNvPr>
          <p:cNvSpPr/>
          <p:nvPr/>
        </p:nvSpPr>
        <p:spPr>
          <a:xfrm>
            <a:off x="2772225"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113" name="矩形 112">
            <a:extLst>
              <a:ext uri="{FF2B5EF4-FFF2-40B4-BE49-F238E27FC236}">
                <a16:creationId xmlns:a16="http://schemas.microsoft.com/office/drawing/2014/main" id="{7289A8F5-D497-4574-8582-3CFFB1B7C09F}"/>
              </a:ext>
            </a:extLst>
          </p:cNvPr>
          <p:cNvSpPr/>
          <p:nvPr/>
        </p:nvSpPr>
        <p:spPr>
          <a:xfrm>
            <a:off x="1772690"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114" name="矩形 113">
            <a:extLst>
              <a:ext uri="{FF2B5EF4-FFF2-40B4-BE49-F238E27FC236}">
                <a16:creationId xmlns:a16="http://schemas.microsoft.com/office/drawing/2014/main" id="{0B24F319-EBC2-48D2-923C-9447FFF9CF0D}"/>
              </a:ext>
            </a:extLst>
          </p:cNvPr>
          <p:cNvSpPr/>
          <p:nvPr/>
        </p:nvSpPr>
        <p:spPr>
          <a:xfrm>
            <a:off x="752064"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cxnSp>
        <p:nvCxnSpPr>
          <p:cNvPr id="115" name="直接连接符 114">
            <a:extLst>
              <a:ext uri="{FF2B5EF4-FFF2-40B4-BE49-F238E27FC236}">
                <a16:creationId xmlns:a16="http://schemas.microsoft.com/office/drawing/2014/main" id="{F8BC0D85-784D-4775-BA0A-542EDF58BF97}"/>
              </a:ext>
            </a:extLst>
          </p:cNvPr>
          <p:cNvCxnSpPr/>
          <p:nvPr/>
        </p:nvCxnSpPr>
        <p:spPr>
          <a:xfrm>
            <a:off x="302620" y="3155916"/>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16" name="TextBox 27">
            <a:extLst>
              <a:ext uri="{FF2B5EF4-FFF2-40B4-BE49-F238E27FC236}">
                <a16:creationId xmlns:a16="http://schemas.microsoft.com/office/drawing/2014/main" id="{712A7F72-220E-46B4-856A-4144E1547240}"/>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17" name="矩形 116">
            <a:extLst>
              <a:ext uri="{FF2B5EF4-FFF2-40B4-BE49-F238E27FC236}">
                <a16:creationId xmlns:a16="http://schemas.microsoft.com/office/drawing/2014/main" id="{80CB4F7C-8D76-42A8-BFCE-99955649343E}"/>
              </a:ext>
            </a:extLst>
          </p:cNvPr>
          <p:cNvSpPr/>
          <p:nvPr/>
        </p:nvSpPr>
        <p:spPr>
          <a:xfrm>
            <a:off x="3735736" y="1045027"/>
            <a:ext cx="2252540" cy="369332"/>
          </a:xfrm>
          <a:prstGeom prst="rect">
            <a:avLst/>
          </a:prstGeom>
        </p:spPr>
        <p:txBody>
          <a:bodyPr wrap="none">
            <a:spAutoFit/>
          </a:bodyPr>
          <a:lstStyle/>
          <a:p>
            <a:r>
              <a:rPr lang="en-US" altLang="zh-CN" dirty="0">
                <a:latin typeface="Courier New" charset="0"/>
              </a:rPr>
              <a:t>sum+=x[0]*y[0];</a:t>
            </a:r>
            <a:endParaRPr lang="zh-CN" altLang="en-US" dirty="0"/>
          </a:p>
        </p:txBody>
      </p:sp>
      <p:cxnSp>
        <p:nvCxnSpPr>
          <p:cNvPr id="125" name="直接箭头连接符 124">
            <a:extLst>
              <a:ext uri="{FF2B5EF4-FFF2-40B4-BE49-F238E27FC236}">
                <a16:creationId xmlns:a16="http://schemas.microsoft.com/office/drawing/2014/main" id="{80B77E81-F914-4781-BB9D-56C7FB43F77D}"/>
              </a:ext>
            </a:extLst>
          </p:cNvPr>
          <p:cNvCxnSpPr>
            <a:cxnSpLocks/>
          </p:cNvCxnSpPr>
          <p:nvPr/>
        </p:nvCxnSpPr>
        <p:spPr>
          <a:xfrm flipV="1">
            <a:off x="5489666" y="1338453"/>
            <a:ext cx="0" cy="20681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27" name="TextBox 27">
            <a:extLst>
              <a:ext uri="{FF2B5EF4-FFF2-40B4-BE49-F238E27FC236}">
                <a16:creationId xmlns:a16="http://schemas.microsoft.com/office/drawing/2014/main" id="{6E2CAAD2-A524-4B9F-8962-2F8B6C8D4321}"/>
              </a:ext>
            </a:extLst>
          </p:cNvPr>
          <p:cNvSpPr txBox="1"/>
          <p:nvPr/>
        </p:nvSpPr>
        <p:spPr>
          <a:xfrm>
            <a:off x="5200163" y="1520030"/>
            <a:ext cx="598241" cy="338554"/>
          </a:xfrm>
          <a:prstGeom prst="rect">
            <a:avLst/>
          </a:prstGeom>
          <a:noFill/>
        </p:spPr>
        <p:txBody>
          <a:bodyPr wrap="none" rtlCol="0">
            <a:spAutoFit/>
          </a:bodyPr>
          <a:lstStyle/>
          <a:p>
            <a:r>
              <a:rPr lang="zh-CN" alt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加载</a:t>
            </a:r>
            <a:endPar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2" name="矩形 81">
            <a:extLst>
              <a:ext uri="{FF2B5EF4-FFF2-40B4-BE49-F238E27FC236}">
                <a16:creationId xmlns:a16="http://schemas.microsoft.com/office/drawing/2014/main" id="{FB77CEBB-E72A-4689-B19A-95E9B4062FF9}"/>
              </a:ext>
            </a:extLst>
          </p:cNvPr>
          <p:cNvSpPr/>
          <p:nvPr/>
        </p:nvSpPr>
        <p:spPr>
          <a:xfrm>
            <a:off x="4775260" y="4502861"/>
            <a:ext cx="4047679" cy="313065"/>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cxnSp>
        <p:nvCxnSpPr>
          <p:cNvPr id="84" name="直接箭头连接符 83">
            <a:extLst>
              <a:ext uri="{FF2B5EF4-FFF2-40B4-BE49-F238E27FC236}">
                <a16:creationId xmlns:a16="http://schemas.microsoft.com/office/drawing/2014/main" id="{507F3F34-D33D-440D-970F-BF17A65456FB}"/>
              </a:ext>
            </a:extLst>
          </p:cNvPr>
          <p:cNvCxnSpPr>
            <a:cxnSpLocks/>
            <a:stCxn id="82" idx="0"/>
            <a:endCxn id="17" idx="2"/>
          </p:cNvCxnSpPr>
          <p:nvPr/>
        </p:nvCxnSpPr>
        <p:spPr>
          <a:xfrm flipV="1">
            <a:off x="6799100" y="2996047"/>
            <a:ext cx="30311" cy="150681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498658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wheel(1)">
                                      <p:cBhvr>
                                        <p:cTn id="7" dur="2000"/>
                                        <p:tgtEl>
                                          <p:spTgt spid="82"/>
                                        </p:tgtEl>
                                      </p:cBhvr>
                                    </p:animEffect>
                                  </p:childTnLst>
                                </p:cTn>
                              </p:par>
                            </p:childTnLst>
                          </p:cTn>
                        </p:par>
                        <p:par>
                          <p:cTn id="8" fill="hold">
                            <p:stCondLst>
                              <p:cond delay="2000"/>
                            </p:stCondLst>
                            <p:childTnLst>
                              <p:par>
                                <p:cTn id="9" presetID="22" presetClass="entr" presetSubtype="4" fill="hold" nodeType="afterEffect">
                                  <p:stCondLst>
                                    <p:cond delay="0"/>
                                  </p:stCondLst>
                                  <p:childTnLst>
                                    <p:set>
                                      <p:cBhvr>
                                        <p:cTn id="10" dur="1" fill="hold">
                                          <p:stCondLst>
                                            <p:cond delay="0"/>
                                          </p:stCondLst>
                                        </p:cTn>
                                        <p:tgtEl>
                                          <p:spTgt spid="84"/>
                                        </p:tgtEl>
                                        <p:attrNameLst>
                                          <p:attrName>style.visibility</p:attrName>
                                        </p:attrNameLst>
                                      </p:cBhvr>
                                      <p:to>
                                        <p:strVal val="visible"/>
                                      </p:to>
                                    </p:set>
                                    <p:animEffect transition="in" filter="wipe(down)">
                                      <p:cBhvr>
                                        <p:cTn id="11"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412A36-D130-4C7A-A740-70F94A1BFD0A}"/>
              </a:ext>
            </a:extLst>
          </p:cNvPr>
          <p:cNvSpPr>
            <a:spLocks noGrp="1"/>
          </p:cNvSpPr>
          <p:nvPr>
            <p:ph type="title"/>
          </p:nvPr>
        </p:nvSpPr>
        <p:spPr/>
        <p:txBody>
          <a:bodyPr>
            <a:normAutofit/>
          </a:bodyPr>
          <a:lstStyle/>
          <a:p>
            <a:r>
              <a:rPr lang="zh-CN" altLang="en-US" dirty="0"/>
              <a:t>内存与</a:t>
            </a:r>
            <a:r>
              <a:rPr lang="en-US" altLang="zh-CN" dirty="0"/>
              <a:t>cache</a:t>
            </a:r>
            <a:r>
              <a:rPr lang="zh-CN" altLang="en-US" dirty="0"/>
              <a:t>地址分布</a:t>
            </a:r>
          </a:p>
        </p:txBody>
      </p:sp>
      <p:sp>
        <p:nvSpPr>
          <p:cNvPr id="5" name="TextBox 27">
            <a:extLst>
              <a:ext uri="{FF2B5EF4-FFF2-40B4-BE49-F238E27FC236}">
                <a16:creationId xmlns:a16="http://schemas.microsoft.com/office/drawing/2014/main" id="{381A27A0-6459-4F41-88B1-4590EE982464}"/>
              </a:ext>
            </a:extLst>
          </p:cNvPr>
          <p:cNvSpPr txBox="1"/>
          <p:nvPr/>
        </p:nvSpPr>
        <p:spPr>
          <a:xfrm>
            <a:off x="1609899" y="1664621"/>
            <a:ext cx="521297" cy="369332"/>
          </a:xfrm>
          <a:prstGeom prst="rect">
            <a:avLst/>
          </a:prstGeom>
          <a:noFill/>
        </p:spPr>
        <p:txBody>
          <a:bodyPr wrap="none" rtlCol="0">
            <a:spAutoFit/>
          </a:bodyPr>
          <a:lstStyle/>
          <a:p>
            <a:r>
              <a:rPr lang="en-US" altLang="zh-CN" sz="1800"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p>
        </p:txBody>
      </p:sp>
      <p:sp>
        <p:nvSpPr>
          <p:cNvPr id="6" name="TextBox 27">
            <a:extLst>
              <a:ext uri="{FF2B5EF4-FFF2-40B4-BE49-F238E27FC236}">
                <a16:creationId xmlns:a16="http://schemas.microsoft.com/office/drawing/2014/main" id="{4CC04408-F0D3-49C4-B5E6-5B480EE80037}"/>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158">
            <a:extLst>
              <a:ext uri="{FF2B5EF4-FFF2-40B4-BE49-F238E27FC236}">
                <a16:creationId xmlns:a16="http://schemas.microsoft.com/office/drawing/2014/main" id="{3DBE58BD-DC75-429F-A204-DC262BFE7D7C}"/>
              </a:ext>
            </a:extLst>
          </p:cNvPr>
          <p:cNvSpPr/>
          <p:nvPr/>
        </p:nvSpPr>
        <p:spPr bwMode="auto">
          <a:xfrm>
            <a:off x="52605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8" name="Rectangle 159">
            <a:extLst>
              <a:ext uri="{FF2B5EF4-FFF2-40B4-BE49-F238E27FC236}">
                <a16:creationId xmlns:a16="http://schemas.microsoft.com/office/drawing/2014/main" id="{3589D2AD-9065-4639-A7D1-4D9499225883}"/>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9" name="Rectangle 163">
            <a:extLst>
              <a:ext uri="{FF2B5EF4-FFF2-40B4-BE49-F238E27FC236}">
                <a16:creationId xmlns:a16="http://schemas.microsoft.com/office/drawing/2014/main" id="{0A4C6E21-01E5-40F6-A90C-3C24516A2D9E}"/>
              </a:ext>
            </a:extLst>
          </p:cNvPr>
          <p:cNvSpPr/>
          <p:nvPr/>
        </p:nvSpPr>
        <p:spPr bwMode="auto">
          <a:xfrm>
            <a:off x="767571"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 name="Rectangle 164">
            <a:extLst>
              <a:ext uri="{FF2B5EF4-FFF2-40B4-BE49-F238E27FC236}">
                <a16:creationId xmlns:a16="http://schemas.microsoft.com/office/drawing/2014/main" id="{A8B1F0C9-481D-46B5-B105-F2D5509F2059}"/>
              </a:ext>
            </a:extLst>
          </p:cNvPr>
          <p:cNvSpPr/>
          <p:nvPr/>
        </p:nvSpPr>
        <p:spPr bwMode="auto">
          <a:xfrm>
            <a:off x="564455"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 name="Rectangle 159">
            <a:extLst>
              <a:ext uri="{FF2B5EF4-FFF2-40B4-BE49-F238E27FC236}">
                <a16:creationId xmlns:a16="http://schemas.microsoft.com/office/drawing/2014/main" id="{CA98C1A5-872A-4B61-BA1A-2A943C09BE59}"/>
              </a:ext>
            </a:extLst>
          </p:cNvPr>
          <p:cNvSpPr/>
          <p:nvPr/>
        </p:nvSpPr>
        <p:spPr bwMode="auto">
          <a:xfrm>
            <a:off x="1022259"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11</a:t>
            </a:r>
          </a:p>
        </p:txBody>
      </p:sp>
      <p:sp>
        <p:nvSpPr>
          <p:cNvPr id="12" name="Rectangle 160">
            <a:extLst>
              <a:ext uri="{FF2B5EF4-FFF2-40B4-BE49-F238E27FC236}">
                <a16:creationId xmlns:a16="http://schemas.microsoft.com/office/drawing/2014/main" id="{C2D7227A-F81E-4EA3-A7C3-118FE31529F2}"/>
              </a:ext>
            </a:extLst>
          </p:cNvPr>
          <p:cNvSpPr/>
          <p:nvPr/>
        </p:nvSpPr>
        <p:spPr bwMode="auto">
          <a:xfrm>
            <a:off x="1815751"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10</a:t>
            </a:r>
          </a:p>
        </p:txBody>
      </p:sp>
      <p:sp>
        <p:nvSpPr>
          <p:cNvPr id="13" name="Rectangle 159">
            <a:extLst>
              <a:ext uri="{FF2B5EF4-FFF2-40B4-BE49-F238E27FC236}">
                <a16:creationId xmlns:a16="http://schemas.microsoft.com/office/drawing/2014/main" id="{36DC7B13-7ABA-4E6A-A7B9-9CC58032ADC4}"/>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4" name="Rectangle 159">
            <a:extLst>
              <a:ext uri="{FF2B5EF4-FFF2-40B4-BE49-F238E27FC236}">
                <a16:creationId xmlns:a16="http://schemas.microsoft.com/office/drawing/2014/main" id="{B862E909-5BCD-47F4-99DD-3938F24D8851}"/>
              </a:ext>
            </a:extLst>
          </p:cNvPr>
          <p:cNvSpPr/>
          <p:nvPr/>
        </p:nvSpPr>
        <p:spPr bwMode="auto">
          <a:xfrm>
            <a:off x="25628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5" name="Rectangle 159">
            <a:extLst>
              <a:ext uri="{FF2B5EF4-FFF2-40B4-BE49-F238E27FC236}">
                <a16:creationId xmlns:a16="http://schemas.microsoft.com/office/drawing/2014/main" id="{9F94A7D0-C120-4980-98A8-12A31AB46302}"/>
              </a:ext>
            </a:extLst>
          </p:cNvPr>
          <p:cNvSpPr/>
          <p:nvPr/>
        </p:nvSpPr>
        <p:spPr bwMode="auto">
          <a:xfrm>
            <a:off x="35780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6" name="TextBox 27">
            <a:extLst>
              <a:ext uri="{FF2B5EF4-FFF2-40B4-BE49-F238E27FC236}">
                <a16:creationId xmlns:a16="http://schemas.microsoft.com/office/drawing/2014/main" id="{AB42C799-52A9-440E-B7BB-D0BF6E3F86BC}"/>
              </a:ext>
            </a:extLst>
          </p:cNvPr>
          <p:cNvSpPr txBox="1"/>
          <p:nvPr/>
        </p:nvSpPr>
        <p:spPr>
          <a:xfrm>
            <a:off x="5854279" y="1664621"/>
            <a:ext cx="579005" cy="369332"/>
          </a:xfrm>
          <a:prstGeom prst="rect">
            <a:avLst/>
          </a:prstGeom>
          <a:noFill/>
        </p:spPr>
        <p:txBody>
          <a:bodyPr wrap="none" rtlCol="0">
            <a:spAutoFit/>
          </a:bodyPr>
          <a:lstStyle/>
          <a:p>
            <a:r>
              <a:rPr lang="en-US" altLang="zh-CN"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p>
        </p:txBody>
      </p:sp>
      <p:sp>
        <p:nvSpPr>
          <p:cNvPr id="17" name="Rectangle 158">
            <a:extLst>
              <a:ext uri="{FF2B5EF4-FFF2-40B4-BE49-F238E27FC236}">
                <a16:creationId xmlns:a16="http://schemas.microsoft.com/office/drawing/2014/main" id="{95957FE3-9C26-49D9-AC28-BCF5C82FF14E}"/>
              </a:ext>
            </a:extLst>
          </p:cNvPr>
          <p:cNvSpPr/>
          <p:nvPr/>
        </p:nvSpPr>
        <p:spPr bwMode="auto">
          <a:xfrm>
            <a:off x="477043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8" name="Rectangle 159">
            <a:extLst>
              <a:ext uri="{FF2B5EF4-FFF2-40B4-BE49-F238E27FC236}">
                <a16:creationId xmlns:a16="http://schemas.microsoft.com/office/drawing/2014/main" id="{2DAFF8B7-F977-42DA-A97C-325BCEB4E5B7}"/>
              </a:ext>
            </a:extLst>
          </p:cNvPr>
          <p:cNvSpPr/>
          <p:nvPr/>
        </p:nvSpPr>
        <p:spPr bwMode="auto">
          <a:xfrm>
            <a:off x="479040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solidFill>
                  <a:srgbClr val="0070C0"/>
                </a:solidFill>
                <a:latin typeface="Times New Roman" panose="02020603050405020304" pitchFamily="18" charset="0"/>
                <a:cs typeface="Times New Roman" panose="02020603050405020304" pitchFamily="18" charset="0"/>
              </a:rPr>
              <a:t>11|10|01|00</a:t>
            </a:r>
          </a:p>
        </p:txBody>
      </p:sp>
      <p:sp>
        <p:nvSpPr>
          <p:cNvPr id="23" name="Rectangle 159">
            <a:extLst>
              <a:ext uri="{FF2B5EF4-FFF2-40B4-BE49-F238E27FC236}">
                <a16:creationId xmlns:a16="http://schemas.microsoft.com/office/drawing/2014/main" id="{FF4D9A53-8DC6-4956-8EF6-C15D297B9419}"/>
              </a:ext>
            </a:extLst>
          </p:cNvPr>
          <p:cNvSpPr/>
          <p:nvPr/>
        </p:nvSpPr>
        <p:spPr bwMode="auto">
          <a:xfrm>
            <a:off x="580560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4" name="Rectangle 159">
            <a:extLst>
              <a:ext uri="{FF2B5EF4-FFF2-40B4-BE49-F238E27FC236}">
                <a16:creationId xmlns:a16="http://schemas.microsoft.com/office/drawing/2014/main" id="{472D54C7-3636-4AA5-B2B7-02D62CB9E644}"/>
              </a:ext>
            </a:extLst>
          </p:cNvPr>
          <p:cNvSpPr/>
          <p:nvPr/>
        </p:nvSpPr>
        <p:spPr bwMode="auto">
          <a:xfrm>
            <a:off x="680720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5" name="Rectangle 159">
            <a:extLst>
              <a:ext uri="{FF2B5EF4-FFF2-40B4-BE49-F238E27FC236}">
                <a16:creationId xmlns:a16="http://schemas.microsoft.com/office/drawing/2014/main" id="{F4C06FC8-20EE-4FAA-B2A9-C22A8BE9B22F}"/>
              </a:ext>
            </a:extLst>
          </p:cNvPr>
          <p:cNvSpPr/>
          <p:nvPr/>
        </p:nvSpPr>
        <p:spPr bwMode="auto">
          <a:xfrm>
            <a:off x="782240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i="1" dirty="0">
                <a:solidFill>
                  <a:srgbClr val="0070C0"/>
                </a:solidFill>
                <a:latin typeface="Times New Roman" panose="02020603050405020304" pitchFamily="18" charset="0"/>
                <a:cs typeface="Times New Roman" panose="02020603050405020304" pitchFamily="18" charset="0"/>
              </a:rPr>
              <a:t>11|10|01|00</a:t>
            </a:r>
          </a:p>
        </p:txBody>
      </p:sp>
      <p:sp>
        <p:nvSpPr>
          <p:cNvPr id="26" name="Rectangle 160">
            <a:extLst>
              <a:ext uri="{FF2B5EF4-FFF2-40B4-BE49-F238E27FC236}">
                <a16:creationId xmlns:a16="http://schemas.microsoft.com/office/drawing/2014/main" id="{E4AB4C3D-7177-4C6C-9D8E-E49B6FC0E11F}"/>
              </a:ext>
            </a:extLst>
          </p:cNvPr>
          <p:cNvSpPr/>
          <p:nvPr/>
        </p:nvSpPr>
        <p:spPr bwMode="auto">
          <a:xfrm>
            <a:off x="3789160"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00</a:t>
            </a:r>
          </a:p>
        </p:txBody>
      </p:sp>
      <p:sp>
        <p:nvSpPr>
          <p:cNvPr id="27" name="Rectangle 160">
            <a:extLst>
              <a:ext uri="{FF2B5EF4-FFF2-40B4-BE49-F238E27FC236}">
                <a16:creationId xmlns:a16="http://schemas.microsoft.com/office/drawing/2014/main" id="{A9A586C6-B323-4C23-A2E2-9B72041D1532}"/>
              </a:ext>
            </a:extLst>
          </p:cNvPr>
          <p:cNvSpPr/>
          <p:nvPr/>
        </p:nvSpPr>
        <p:spPr bwMode="auto">
          <a:xfrm>
            <a:off x="277846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01</a:t>
            </a:r>
          </a:p>
        </p:txBody>
      </p:sp>
      <p:sp>
        <p:nvSpPr>
          <p:cNvPr id="28" name="Rectangle 163">
            <a:extLst>
              <a:ext uri="{FF2B5EF4-FFF2-40B4-BE49-F238E27FC236}">
                <a16:creationId xmlns:a16="http://schemas.microsoft.com/office/drawing/2014/main" id="{3C4847A4-FF51-4AF0-9BBC-E6246FA4EFD7}"/>
              </a:ext>
            </a:extLst>
          </p:cNvPr>
          <p:cNvSpPr/>
          <p:nvPr/>
        </p:nvSpPr>
        <p:spPr bwMode="auto">
          <a:xfrm>
            <a:off x="500239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9" name="Rectangle 164">
            <a:extLst>
              <a:ext uri="{FF2B5EF4-FFF2-40B4-BE49-F238E27FC236}">
                <a16:creationId xmlns:a16="http://schemas.microsoft.com/office/drawing/2014/main" id="{C7340818-C08E-4A67-BBFA-31D89D7C2E6E}"/>
              </a:ext>
            </a:extLst>
          </p:cNvPr>
          <p:cNvSpPr/>
          <p:nvPr/>
        </p:nvSpPr>
        <p:spPr bwMode="auto">
          <a:xfrm>
            <a:off x="4799277"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30" name="Rectangle 159">
            <a:extLst>
              <a:ext uri="{FF2B5EF4-FFF2-40B4-BE49-F238E27FC236}">
                <a16:creationId xmlns:a16="http://schemas.microsoft.com/office/drawing/2014/main" id="{F73B3F66-1E2C-423F-8A11-81633C55C214}"/>
              </a:ext>
            </a:extLst>
          </p:cNvPr>
          <p:cNvSpPr/>
          <p:nvPr/>
        </p:nvSpPr>
        <p:spPr bwMode="auto">
          <a:xfrm>
            <a:off x="5257081"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11</a:t>
            </a:r>
          </a:p>
        </p:txBody>
      </p:sp>
      <p:sp>
        <p:nvSpPr>
          <p:cNvPr id="31" name="Rectangle 160">
            <a:extLst>
              <a:ext uri="{FF2B5EF4-FFF2-40B4-BE49-F238E27FC236}">
                <a16:creationId xmlns:a16="http://schemas.microsoft.com/office/drawing/2014/main" id="{A47E2878-A213-4128-96A6-EFE205D2A8B3}"/>
              </a:ext>
            </a:extLst>
          </p:cNvPr>
          <p:cNvSpPr/>
          <p:nvPr/>
        </p:nvSpPr>
        <p:spPr bwMode="auto">
          <a:xfrm>
            <a:off x="6050573"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10</a:t>
            </a:r>
          </a:p>
        </p:txBody>
      </p:sp>
      <p:sp>
        <p:nvSpPr>
          <p:cNvPr id="32" name="Rectangle 160">
            <a:extLst>
              <a:ext uri="{FF2B5EF4-FFF2-40B4-BE49-F238E27FC236}">
                <a16:creationId xmlns:a16="http://schemas.microsoft.com/office/drawing/2014/main" id="{8FBA337E-F41D-4C60-A6D9-B46F383CC663}"/>
              </a:ext>
            </a:extLst>
          </p:cNvPr>
          <p:cNvSpPr/>
          <p:nvPr/>
        </p:nvSpPr>
        <p:spPr bwMode="auto">
          <a:xfrm>
            <a:off x="802398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00</a:t>
            </a:r>
          </a:p>
        </p:txBody>
      </p:sp>
      <p:sp>
        <p:nvSpPr>
          <p:cNvPr id="33" name="Rectangle 160">
            <a:extLst>
              <a:ext uri="{FF2B5EF4-FFF2-40B4-BE49-F238E27FC236}">
                <a16:creationId xmlns:a16="http://schemas.microsoft.com/office/drawing/2014/main" id="{8BD84266-DCA6-4656-9A0F-553CC92B5759}"/>
              </a:ext>
            </a:extLst>
          </p:cNvPr>
          <p:cNvSpPr/>
          <p:nvPr/>
        </p:nvSpPr>
        <p:spPr bwMode="auto">
          <a:xfrm>
            <a:off x="7013284"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01</a:t>
            </a:r>
          </a:p>
        </p:txBody>
      </p:sp>
      <p:sp>
        <p:nvSpPr>
          <p:cNvPr id="34" name="Rectangle 159">
            <a:extLst>
              <a:ext uri="{FF2B5EF4-FFF2-40B4-BE49-F238E27FC236}">
                <a16:creationId xmlns:a16="http://schemas.microsoft.com/office/drawing/2014/main" id="{4EA18FA1-D634-4A7E-BA0D-263F4C9C63A6}"/>
              </a:ext>
            </a:extLst>
          </p:cNvPr>
          <p:cNvSpPr/>
          <p:nvPr/>
        </p:nvSpPr>
        <p:spPr bwMode="auto">
          <a:xfrm>
            <a:off x="5388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5" name="Rectangle 159">
            <a:extLst>
              <a:ext uri="{FF2B5EF4-FFF2-40B4-BE49-F238E27FC236}">
                <a16:creationId xmlns:a16="http://schemas.microsoft.com/office/drawing/2014/main" id="{C91C2F2E-A0B4-4ABB-A33A-1212FB914279}"/>
              </a:ext>
            </a:extLst>
          </p:cNvPr>
          <p:cNvSpPr/>
          <p:nvPr/>
        </p:nvSpPr>
        <p:spPr bwMode="auto">
          <a:xfrm>
            <a:off x="15540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6" name="Rectangle 159">
            <a:extLst>
              <a:ext uri="{FF2B5EF4-FFF2-40B4-BE49-F238E27FC236}">
                <a16:creationId xmlns:a16="http://schemas.microsoft.com/office/drawing/2014/main" id="{AEB43F83-0E2C-4E5B-831C-8717E68B17B2}"/>
              </a:ext>
            </a:extLst>
          </p:cNvPr>
          <p:cNvSpPr/>
          <p:nvPr/>
        </p:nvSpPr>
        <p:spPr bwMode="auto">
          <a:xfrm>
            <a:off x="25556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7" name="Rectangle 159">
            <a:extLst>
              <a:ext uri="{FF2B5EF4-FFF2-40B4-BE49-F238E27FC236}">
                <a16:creationId xmlns:a16="http://schemas.microsoft.com/office/drawing/2014/main" id="{1C1B57AF-2CBB-454C-8AC0-A6E41D2F398E}"/>
              </a:ext>
            </a:extLst>
          </p:cNvPr>
          <p:cNvSpPr/>
          <p:nvPr/>
        </p:nvSpPr>
        <p:spPr bwMode="auto">
          <a:xfrm>
            <a:off x="35708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8" name="Rectangle 159">
            <a:extLst>
              <a:ext uri="{FF2B5EF4-FFF2-40B4-BE49-F238E27FC236}">
                <a16:creationId xmlns:a16="http://schemas.microsoft.com/office/drawing/2014/main" id="{F1A3E989-4459-425A-8F11-C380467F0BCA}"/>
              </a:ext>
            </a:extLst>
          </p:cNvPr>
          <p:cNvSpPr/>
          <p:nvPr/>
        </p:nvSpPr>
        <p:spPr bwMode="auto">
          <a:xfrm>
            <a:off x="47832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9" name="Rectangle 159">
            <a:extLst>
              <a:ext uri="{FF2B5EF4-FFF2-40B4-BE49-F238E27FC236}">
                <a16:creationId xmlns:a16="http://schemas.microsoft.com/office/drawing/2014/main" id="{9D8221B1-C549-4FA7-AFC5-3F68804078B4}"/>
              </a:ext>
            </a:extLst>
          </p:cNvPr>
          <p:cNvSpPr/>
          <p:nvPr/>
        </p:nvSpPr>
        <p:spPr bwMode="auto">
          <a:xfrm>
            <a:off x="57984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0" name="Rectangle 159">
            <a:extLst>
              <a:ext uri="{FF2B5EF4-FFF2-40B4-BE49-F238E27FC236}">
                <a16:creationId xmlns:a16="http://schemas.microsoft.com/office/drawing/2014/main" id="{727A580C-4AE8-46C4-9DE8-EC3823B167BF}"/>
              </a:ext>
            </a:extLst>
          </p:cNvPr>
          <p:cNvSpPr/>
          <p:nvPr/>
        </p:nvSpPr>
        <p:spPr bwMode="auto">
          <a:xfrm>
            <a:off x="68000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1" name="Rectangle 159">
            <a:extLst>
              <a:ext uri="{FF2B5EF4-FFF2-40B4-BE49-F238E27FC236}">
                <a16:creationId xmlns:a16="http://schemas.microsoft.com/office/drawing/2014/main" id="{8930505C-102E-4CDF-BF2B-770447AA7188}"/>
              </a:ext>
            </a:extLst>
          </p:cNvPr>
          <p:cNvSpPr/>
          <p:nvPr/>
        </p:nvSpPr>
        <p:spPr bwMode="auto">
          <a:xfrm>
            <a:off x="78152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43BCF337-86B3-4792-8A72-B18195DBA704}"/>
              </a:ext>
            </a:extLst>
          </p:cNvPr>
          <p:cNvSpPr/>
          <p:nvPr/>
        </p:nvSpPr>
        <p:spPr>
          <a:xfrm>
            <a:off x="8023982"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74" name="矩形 73">
            <a:extLst>
              <a:ext uri="{FF2B5EF4-FFF2-40B4-BE49-F238E27FC236}">
                <a16:creationId xmlns:a16="http://schemas.microsoft.com/office/drawing/2014/main" id="{AE56A36A-954A-4A88-87BE-57020D55A2DE}"/>
              </a:ext>
            </a:extLst>
          </p:cNvPr>
          <p:cNvSpPr/>
          <p:nvPr/>
        </p:nvSpPr>
        <p:spPr>
          <a:xfrm>
            <a:off x="7003356"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75" name="矩形 74">
            <a:extLst>
              <a:ext uri="{FF2B5EF4-FFF2-40B4-BE49-F238E27FC236}">
                <a16:creationId xmlns:a16="http://schemas.microsoft.com/office/drawing/2014/main" id="{A10E2A40-A623-49B9-9D6D-6C94AE13BDE9}"/>
              </a:ext>
            </a:extLst>
          </p:cNvPr>
          <p:cNvSpPr/>
          <p:nvPr/>
        </p:nvSpPr>
        <p:spPr>
          <a:xfrm>
            <a:off x="6003821"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76" name="矩形 75">
            <a:extLst>
              <a:ext uri="{FF2B5EF4-FFF2-40B4-BE49-F238E27FC236}">
                <a16:creationId xmlns:a16="http://schemas.microsoft.com/office/drawing/2014/main" id="{EA5CD61D-DE4C-4024-A6F7-84448E97F785}"/>
              </a:ext>
            </a:extLst>
          </p:cNvPr>
          <p:cNvSpPr/>
          <p:nvPr/>
        </p:nvSpPr>
        <p:spPr>
          <a:xfrm>
            <a:off x="4983195"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77" name="矩形 76">
            <a:extLst>
              <a:ext uri="{FF2B5EF4-FFF2-40B4-BE49-F238E27FC236}">
                <a16:creationId xmlns:a16="http://schemas.microsoft.com/office/drawing/2014/main" id="{CCE9A303-4C67-4F8B-8CCA-26BCC1688932}"/>
              </a:ext>
            </a:extLst>
          </p:cNvPr>
          <p:cNvSpPr/>
          <p:nvPr/>
        </p:nvSpPr>
        <p:spPr>
          <a:xfrm>
            <a:off x="3803313"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78" name="矩形 77">
            <a:extLst>
              <a:ext uri="{FF2B5EF4-FFF2-40B4-BE49-F238E27FC236}">
                <a16:creationId xmlns:a16="http://schemas.microsoft.com/office/drawing/2014/main" id="{B35453DE-5599-461D-BC57-8C827BDAF021}"/>
              </a:ext>
            </a:extLst>
          </p:cNvPr>
          <p:cNvSpPr/>
          <p:nvPr/>
        </p:nvSpPr>
        <p:spPr>
          <a:xfrm>
            <a:off x="2782687"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79" name="矩形 78">
            <a:extLst>
              <a:ext uri="{FF2B5EF4-FFF2-40B4-BE49-F238E27FC236}">
                <a16:creationId xmlns:a16="http://schemas.microsoft.com/office/drawing/2014/main" id="{812BBEDA-649C-4E87-AA11-5EA29764213A}"/>
              </a:ext>
            </a:extLst>
          </p:cNvPr>
          <p:cNvSpPr/>
          <p:nvPr/>
        </p:nvSpPr>
        <p:spPr>
          <a:xfrm>
            <a:off x="1783152"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80" name="矩形 79">
            <a:extLst>
              <a:ext uri="{FF2B5EF4-FFF2-40B4-BE49-F238E27FC236}">
                <a16:creationId xmlns:a16="http://schemas.microsoft.com/office/drawing/2014/main" id="{CB5AC9A4-714F-4363-8559-0C2EA1800080}"/>
              </a:ext>
            </a:extLst>
          </p:cNvPr>
          <p:cNvSpPr/>
          <p:nvPr/>
        </p:nvSpPr>
        <p:spPr>
          <a:xfrm>
            <a:off x="762526"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CB42242B-D6A0-496C-9AB3-FA71031D5185}"/>
              </a:ext>
            </a:extLst>
          </p:cNvPr>
          <p:cNvSpPr/>
          <p:nvPr/>
        </p:nvSpPr>
        <p:spPr>
          <a:xfrm>
            <a:off x="1183391" y="1813154"/>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21" name="直接箭头连接符 20">
            <a:extLst>
              <a:ext uri="{FF2B5EF4-FFF2-40B4-BE49-F238E27FC236}">
                <a16:creationId xmlns:a16="http://schemas.microsoft.com/office/drawing/2014/main" id="{78FC2738-D940-4B6E-8099-07CD144CDEED}"/>
              </a:ext>
            </a:extLst>
          </p:cNvPr>
          <p:cNvCxnSpPr>
            <a:cxnSpLocks/>
          </p:cNvCxnSpPr>
          <p:nvPr/>
        </p:nvCxnSpPr>
        <p:spPr>
          <a:xfrm>
            <a:off x="1387196" y="2043330"/>
            <a:ext cx="48138" cy="2721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a:extLst>
              <a:ext uri="{FF2B5EF4-FFF2-40B4-BE49-F238E27FC236}">
                <a16:creationId xmlns:a16="http://schemas.microsoft.com/office/drawing/2014/main" id="{B6C16CC7-F3D8-403A-AFE6-64ACC502B835}"/>
              </a:ext>
            </a:extLst>
          </p:cNvPr>
          <p:cNvCxnSpPr>
            <a:cxnSpLocks/>
            <a:endCxn id="12" idx="0"/>
          </p:cNvCxnSpPr>
          <p:nvPr/>
        </p:nvCxnSpPr>
        <p:spPr>
          <a:xfrm>
            <a:off x="1378836" y="2047576"/>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6A278439-69F3-41AD-94C1-B33B278C06C6}"/>
              </a:ext>
            </a:extLst>
          </p:cNvPr>
          <p:cNvCxnSpPr>
            <a:cxnSpLocks/>
            <a:endCxn id="27" idx="0"/>
          </p:cNvCxnSpPr>
          <p:nvPr/>
        </p:nvCxnSpPr>
        <p:spPr>
          <a:xfrm>
            <a:off x="1403648" y="2063710"/>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a:extLst>
              <a:ext uri="{FF2B5EF4-FFF2-40B4-BE49-F238E27FC236}">
                <a16:creationId xmlns:a16="http://schemas.microsoft.com/office/drawing/2014/main" id="{8D3F4ABA-E675-48E8-B6D3-67DC7B943E7C}"/>
              </a:ext>
            </a:extLst>
          </p:cNvPr>
          <p:cNvCxnSpPr>
            <a:cxnSpLocks/>
            <a:endCxn id="26" idx="0"/>
          </p:cNvCxnSpPr>
          <p:nvPr/>
        </p:nvCxnSpPr>
        <p:spPr>
          <a:xfrm>
            <a:off x="1378836" y="2047145"/>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2" name="矩形 91">
            <a:extLst>
              <a:ext uri="{FF2B5EF4-FFF2-40B4-BE49-F238E27FC236}">
                <a16:creationId xmlns:a16="http://schemas.microsoft.com/office/drawing/2014/main" id="{AA88700C-45D2-486A-B349-40D348FFF654}"/>
              </a:ext>
            </a:extLst>
          </p:cNvPr>
          <p:cNvSpPr/>
          <p:nvPr/>
        </p:nvSpPr>
        <p:spPr>
          <a:xfrm>
            <a:off x="5427943" y="1809339"/>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93" name="直接箭头连接符 92">
            <a:extLst>
              <a:ext uri="{FF2B5EF4-FFF2-40B4-BE49-F238E27FC236}">
                <a16:creationId xmlns:a16="http://schemas.microsoft.com/office/drawing/2014/main" id="{055D06E9-E401-4BDA-9D1A-7BACC9AAF956}"/>
              </a:ext>
            </a:extLst>
          </p:cNvPr>
          <p:cNvCxnSpPr>
            <a:cxnSpLocks/>
          </p:cNvCxnSpPr>
          <p:nvPr/>
        </p:nvCxnSpPr>
        <p:spPr>
          <a:xfrm>
            <a:off x="5631748" y="2039515"/>
            <a:ext cx="31508" cy="26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F646D9EF-CCA6-4C30-BE69-6D54B3323619}"/>
              </a:ext>
            </a:extLst>
          </p:cNvPr>
          <p:cNvCxnSpPr>
            <a:cxnSpLocks/>
          </p:cNvCxnSpPr>
          <p:nvPr/>
        </p:nvCxnSpPr>
        <p:spPr>
          <a:xfrm>
            <a:off x="5623388" y="2043761"/>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接箭头连接符 94">
            <a:extLst>
              <a:ext uri="{FF2B5EF4-FFF2-40B4-BE49-F238E27FC236}">
                <a16:creationId xmlns:a16="http://schemas.microsoft.com/office/drawing/2014/main" id="{2D65BEEA-8743-4B01-9D66-76B4B0E492E3}"/>
              </a:ext>
            </a:extLst>
          </p:cNvPr>
          <p:cNvCxnSpPr>
            <a:cxnSpLocks/>
          </p:cNvCxnSpPr>
          <p:nvPr/>
        </p:nvCxnSpPr>
        <p:spPr>
          <a:xfrm>
            <a:off x="5648200" y="2059895"/>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95">
            <a:extLst>
              <a:ext uri="{FF2B5EF4-FFF2-40B4-BE49-F238E27FC236}">
                <a16:creationId xmlns:a16="http://schemas.microsoft.com/office/drawing/2014/main" id="{3FD42778-ED66-45A0-AB23-894FDA77EB5E}"/>
              </a:ext>
            </a:extLst>
          </p:cNvPr>
          <p:cNvCxnSpPr>
            <a:cxnSpLocks/>
          </p:cNvCxnSpPr>
          <p:nvPr/>
        </p:nvCxnSpPr>
        <p:spPr>
          <a:xfrm>
            <a:off x="5623388" y="2043330"/>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Rectangle 159">
            <a:extLst>
              <a:ext uri="{FF2B5EF4-FFF2-40B4-BE49-F238E27FC236}">
                <a16:creationId xmlns:a16="http://schemas.microsoft.com/office/drawing/2014/main" id="{3C313358-7415-4F94-91E3-97BD09B3DEFC}"/>
              </a:ext>
            </a:extLst>
          </p:cNvPr>
          <p:cNvSpPr/>
          <p:nvPr/>
        </p:nvSpPr>
        <p:spPr bwMode="auto">
          <a:xfrm>
            <a:off x="5283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0" name="Rectangle 159">
            <a:extLst>
              <a:ext uri="{FF2B5EF4-FFF2-40B4-BE49-F238E27FC236}">
                <a16:creationId xmlns:a16="http://schemas.microsoft.com/office/drawing/2014/main" id="{34627A40-2E58-43EC-B281-EEC6436C57B2}"/>
              </a:ext>
            </a:extLst>
          </p:cNvPr>
          <p:cNvSpPr/>
          <p:nvPr/>
        </p:nvSpPr>
        <p:spPr bwMode="auto">
          <a:xfrm>
            <a:off x="15435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1" name="Rectangle 159">
            <a:extLst>
              <a:ext uri="{FF2B5EF4-FFF2-40B4-BE49-F238E27FC236}">
                <a16:creationId xmlns:a16="http://schemas.microsoft.com/office/drawing/2014/main" id="{A8B67594-7A46-43C6-947E-7B749EB05A48}"/>
              </a:ext>
            </a:extLst>
          </p:cNvPr>
          <p:cNvSpPr/>
          <p:nvPr/>
        </p:nvSpPr>
        <p:spPr bwMode="auto">
          <a:xfrm>
            <a:off x="25451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2" name="Rectangle 159">
            <a:extLst>
              <a:ext uri="{FF2B5EF4-FFF2-40B4-BE49-F238E27FC236}">
                <a16:creationId xmlns:a16="http://schemas.microsoft.com/office/drawing/2014/main" id="{94B21F34-C4BE-41C2-A02C-B9C92384B2FF}"/>
              </a:ext>
            </a:extLst>
          </p:cNvPr>
          <p:cNvSpPr/>
          <p:nvPr/>
        </p:nvSpPr>
        <p:spPr bwMode="auto">
          <a:xfrm>
            <a:off x="35603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3" name="Rectangle 159">
            <a:extLst>
              <a:ext uri="{FF2B5EF4-FFF2-40B4-BE49-F238E27FC236}">
                <a16:creationId xmlns:a16="http://schemas.microsoft.com/office/drawing/2014/main" id="{61B0944C-F6E7-4E75-A1F1-91D3DE7959A9}"/>
              </a:ext>
            </a:extLst>
          </p:cNvPr>
          <p:cNvSpPr/>
          <p:nvPr/>
        </p:nvSpPr>
        <p:spPr bwMode="auto">
          <a:xfrm>
            <a:off x="47727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4" name="Rectangle 159">
            <a:extLst>
              <a:ext uri="{FF2B5EF4-FFF2-40B4-BE49-F238E27FC236}">
                <a16:creationId xmlns:a16="http://schemas.microsoft.com/office/drawing/2014/main" id="{E0FF6110-B8B5-4762-BA96-C138B93BD34C}"/>
              </a:ext>
            </a:extLst>
          </p:cNvPr>
          <p:cNvSpPr/>
          <p:nvPr/>
        </p:nvSpPr>
        <p:spPr bwMode="auto">
          <a:xfrm>
            <a:off x="57879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5" name="Rectangle 159">
            <a:extLst>
              <a:ext uri="{FF2B5EF4-FFF2-40B4-BE49-F238E27FC236}">
                <a16:creationId xmlns:a16="http://schemas.microsoft.com/office/drawing/2014/main" id="{BE9B93A2-E723-4DC9-94B8-EA848023F422}"/>
              </a:ext>
            </a:extLst>
          </p:cNvPr>
          <p:cNvSpPr/>
          <p:nvPr/>
        </p:nvSpPr>
        <p:spPr bwMode="auto">
          <a:xfrm>
            <a:off x="67895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6" name="Rectangle 159">
            <a:extLst>
              <a:ext uri="{FF2B5EF4-FFF2-40B4-BE49-F238E27FC236}">
                <a16:creationId xmlns:a16="http://schemas.microsoft.com/office/drawing/2014/main" id="{22722BAF-E839-4A99-8A0C-02384F243BA5}"/>
              </a:ext>
            </a:extLst>
          </p:cNvPr>
          <p:cNvSpPr/>
          <p:nvPr/>
        </p:nvSpPr>
        <p:spPr bwMode="auto">
          <a:xfrm>
            <a:off x="78047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3FC44CEA-CF47-4322-8A72-C8E46D09A92F}"/>
              </a:ext>
            </a:extLst>
          </p:cNvPr>
          <p:cNvSpPr/>
          <p:nvPr/>
        </p:nvSpPr>
        <p:spPr>
          <a:xfrm>
            <a:off x="8013520"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E348ACB4-54C7-46B0-AD6F-8A738B34DA98}"/>
              </a:ext>
            </a:extLst>
          </p:cNvPr>
          <p:cNvSpPr/>
          <p:nvPr/>
        </p:nvSpPr>
        <p:spPr>
          <a:xfrm>
            <a:off x="6992894"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109" name="矩形 108">
            <a:extLst>
              <a:ext uri="{FF2B5EF4-FFF2-40B4-BE49-F238E27FC236}">
                <a16:creationId xmlns:a16="http://schemas.microsoft.com/office/drawing/2014/main" id="{32A066F1-C029-4898-B99C-9CF8B95BC6FB}"/>
              </a:ext>
            </a:extLst>
          </p:cNvPr>
          <p:cNvSpPr/>
          <p:nvPr/>
        </p:nvSpPr>
        <p:spPr>
          <a:xfrm>
            <a:off x="5993359"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110" name="矩形 109">
            <a:extLst>
              <a:ext uri="{FF2B5EF4-FFF2-40B4-BE49-F238E27FC236}">
                <a16:creationId xmlns:a16="http://schemas.microsoft.com/office/drawing/2014/main" id="{0DA659CF-24BB-463A-A075-21A4DA62039A}"/>
              </a:ext>
            </a:extLst>
          </p:cNvPr>
          <p:cNvSpPr/>
          <p:nvPr/>
        </p:nvSpPr>
        <p:spPr>
          <a:xfrm>
            <a:off x="4972733"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111" name="矩形 110">
            <a:extLst>
              <a:ext uri="{FF2B5EF4-FFF2-40B4-BE49-F238E27FC236}">
                <a16:creationId xmlns:a16="http://schemas.microsoft.com/office/drawing/2014/main" id="{EB50EB02-86D8-4CB5-9616-4ADB63AE2F60}"/>
              </a:ext>
            </a:extLst>
          </p:cNvPr>
          <p:cNvSpPr/>
          <p:nvPr/>
        </p:nvSpPr>
        <p:spPr>
          <a:xfrm>
            <a:off x="3792851"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112" name="矩形 111">
            <a:extLst>
              <a:ext uri="{FF2B5EF4-FFF2-40B4-BE49-F238E27FC236}">
                <a16:creationId xmlns:a16="http://schemas.microsoft.com/office/drawing/2014/main" id="{7723DEFA-9A68-472F-A4AB-6B4CC39702A6}"/>
              </a:ext>
            </a:extLst>
          </p:cNvPr>
          <p:cNvSpPr/>
          <p:nvPr/>
        </p:nvSpPr>
        <p:spPr>
          <a:xfrm>
            <a:off x="2772225"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113" name="矩形 112">
            <a:extLst>
              <a:ext uri="{FF2B5EF4-FFF2-40B4-BE49-F238E27FC236}">
                <a16:creationId xmlns:a16="http://schemas.microsoft.com/office/drawing/2014/main" id="{7289A8F5-D497-4574-8582-3CFFB1B7C09F}"/>
              </a:ext>
            </a:extLst>
          </p:cNvPr>
          <p:cNvSpPr/>
          <p:nvPr/>
        </p:nvSpPr>
        <p:spPr>
          <a:xfrm>
            <a:off x="1772690"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114" name="矩形 113">
            <a:extLst>
              <a:ext uri="{FF2B5EF4-FFF2-40B4-BE49-F238E27FC236}">
                <a16:creationId xmlns:a16="http://schemas.microsoft.com/office/drawing/2014/main" id="{0B24F319-EBC2-48D2-923C-9447FFF9CF0D}"/>
              </a:ext>
            </a:extLst>
          </p:cNvPr>
          <p:cNvSpPr/>
          <p:nvPr/>
        </p:nvSpPr>
        <p:spPr>
          <a:xfrm>
            <a:off x="752064"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cxnSp>
        <p:nvCxnSpPr>
          <p:cNvPr id="115" name="直接连接符 114">
            <a:extLst>
              <a:ext uri="{FF2B5EF4-FFF2-40B4-BE49-F238E27FC236}">
                <a16:creationId xmlns:a16="http://schemas.microsoft.com/office/drawing/2014/main" id="{F8BC0D85-784D-4775-BA0A-542EDF58BF97}"/>
              </a:ext>
            </a:extLst>
          </p:cNvPr>
          <p:cNvCxnSpPr/>
          <p:nvPr/>
        </p:nvCxnSpPr>
        <p:spPr>
          <a:xfrm>
            <a:off x="302620" y="3155916"/>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16" name="TextBox 27">
            <a:extLst>
              <a:ext uri="{FF2B5EF4-FFF2-40B4-BE49-F238E27FC236}">
                <a16:creationId xmlns:a16="http://schemas.microsoft.com/office/drawing/2014/main" id="{712A7F72-220E-46B4-856A-4144E1547240}"/>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17" name="矩形 116">
            <a:extLst>
              <a:ext uri="{FF2B5EF4-FFF2-40B4-BE49-F238E27FC236}">
                <a16:creationId xmlns:a16="http://schemas.microsoft.com/office/drawing/2014/main" id="{80CB4F7C-8D76-42A8-BFCE-99955649343E}"/>
              </a:ext>
            </a:extLst>
          </p:cNvPr>
          <p:cNvSpPr/>
          <p:nvPr/>
        </p:nvSpPr>
        <p:spPr>
          <a:xfrm>
            <a:off x="3735736" y="1045027"/>
            <a:ext cx="2252540" cy="369332"/>
          </a:xfrm>
          <a:prstGeom prst="rect">
            <a:avLst/>
          </a:prstGeom>
        </p:spPr>
        <p:txBody>
          <a:bodyPr wrap="none">
            <a:spAutoFit/>
          </a:bodyPr>
          <a:lstStyle/>
          <a:p>
            <a:r>
              <a:rPr lang="en-US" altLang="zh-CN" dirty="0">
                <a:latin typeface="Courier New" charset="0"/>
              </a:rPr>
              <a:t>sum+=x[0]*y[0];</a:t>
            </a:r>
            <a:endParaRPr lang="zh-CN" altLang="en-US" dirty="0"/>
          </a:p>
        </p:txBody>
      </p:sp>
      <p:cxnSp>
        <p:nvCxnSpPr>
          <p:cNvPr id="125" name="直接箭头连接符 124">
            <a:extLst>
              <a:ext uri="{FF2B5EF4-FFF2-40B4-BE49-F238E27FC236}">
                <a16:creationId xmlns:a16="http://schemas.microsoft.com/office/drawing/2014/main" id="{80B77E81-F914-4781-BB9D-56C7FB43F77D}"/>
              </a:ext>
            </a:extLst>
          </p:cNvPr>
          <p:cNvCxnSpPr>
            <a:cxnSpLocks/>
          </p:cNvCxnSpPr>
          <p:nvPr/>
        </p:nvCxnSpPr>
        <p:spPr>
          <a:xfrm flipV="1">
            <a:off x="5489666" y="1338453"/>
            <a:ext cx="0" cy="20681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27" name="TextBox 27">
            <a:extLst>
              <a:ext uri="{FF2B5EF4-FFF2-40B4-BE49-F238E27FC236}">
                <a16:creationId xmlns:a16="http://schemas.microsoft.com/office/drawing/2014/main" id="{6E2CAAD2-A524-4B9F-8962-2F8B6C8D4321}"/>
              </a:ext>
            </a:extLst>
          </p:cNvPr>
          <p:cNvSpPr txBox="1"/>
          <p:nvPr/>
        </p:nvSpPr>
        <p:spPr>
          <a:xfrm>
            <a:off x="5200163" y="1520030"/>
            <a:ext cx="598241" cy="338554"/>
          </a:xfrm>
          <a:prstGeom prst="rect">
            <a:avLst/>
          </a:prstGeom>
          <a:noFill/>
        </p:spPr>
        <p:txBody>
          <a:bodyPr wrap="none" rtlCol="0">
            <a:spAutoFit/>
          </a:bodyPr>
          <a:lstStyle/>
          <a:p>
            <a:r>
              <a:rPr lang="zh-CN" alt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加载</a:t>
            </a:r>
            <a:endPar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94787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412A36-D130-4C7A-A740-70F94A1BFD0A}"/>
              </a:ext>
            </a:extLst>
          </p:cNvPr>
          <p:cNvSpPr>
            <a:spLocks noGrp="1"/>
          </p:cNvSpPr>
          <p:nvPr>
            <p:ph type="title"/>
          </p:nvPr>
        </p:nvSpPr>
        <p:spPr/>
        <p:txBody>
          <a:bodyPr>
            <a:normAutofit/>
          </a:bodyPr>
          <a:lstStyle/>
          <a:p>
            <a:r>
              <a:rPr lang="zh-CN" altLang="en-US" dirty="0"/>
              <a:t>内存与</a:t>
            </a:r>
            <a:r>
              <a:rPr lang="en-US" altLang="zh-CN" dirty="0"/>
              <a:t>cache</a:t>
            </a:r>
            <a:r>
              <a:rPr lang="zh-CN" altLang="en-US" dirty="0"/>
              <a:t>地址分布</a:t>
            </a:r>
          </a:p>
        </p:txBody>
      </p:sp>
      <p:sp>
        <p:nvSpPr>
          <p:cNvPr id="5" name="TextBox 27">
            <a:extLst>
              <a:ext uri="{FF2B5EF4-FFF2-40B4-BE49-F238E27FC236}">
                <a16:creationId xmlns:a16="http://schemas.microsoft.com/office/drawing/2014/main" id="{381A27A0-6459-4F41-88B1-4590EE982464}"/>
              </a:ext>
            </a:extLst>
          </p:cNvPr>
          <p:cNvSpPr txBox="1"/>
          <p:nvPr/>
        </p:nvSpPr>
        <p:spPr>
          <a:xfrm>
            <a:off x="1609899" y="1664621"/>
            <a:ext cx="521297" cy="369332"/>
          </a:xfrm>
          <a:prstGeom prst="rect">
            <a:avLst/>
          </a:prstGeom>
          <a:noFill/>
        </p:spPr>
        <p:txBody>
          <a:bodyPr wrap="none" rtlCol="0">
            <a:spAutoFit/>
          </a:bodyPr>
          <a:lstStyle/>
          <a:p>
            <a:r>
              <a:rPr lang="en-US" altLang="zh-CN" sz="1800"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p>
        </p:txBody>
      </p:sp>
      <p:sp>
        <p:nvSpPr>
          <p:cNvPr id="6" name="TextBox 27">
            <a:extLst>
              <a:ext uri="{FF2B5EF4-FFF2-40B4-BE49-F238E27FC236}">
                <a16:creationId xmlns:a16="http://schemas.microsoft.com/office/drawing/2014/main" id="{4CC04408-F0D3-49C4-B5E6-5B480EE80037}"/>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158">
            <a:extLst>
              <a:ext uri="{FF2B5EF4-FFF2-40B4-BE49-F238E27FC236}">
                <a16:creationId xmlns:a16="http://schemas.microsoft.com/office/drawing/2014/main" id="{3DBE58BD-DC75-429F-A204-DC262BFE7D7C}"/>
              </a:ext>
            </a:extLst>
          </p:cNvPr>
          <p:cNvSpPr/>
          <p:nvPr/>
        </p:nvSpPr>
        <p:spPr bwMode="auto">
          <a:xfrm>
            <a:off x="52605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8" name="Rectangle 159">
            <a:extLst>
              <a:ext uri="{FF2B5EF4-FFF2-40B4-BE49-F238E27FC236}">
                <a16:creationId xmlns:a16="http://schemas.microsoft.com/office/drawing/2014/main" id="{3589D2AD-9065-4639-A7D1-4D9499225883}"/>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9" name="Rectangle 163">
            <a:extLst>
              <a:ext uri="{FF2B5EF4-FFF2-40B4-BE49-F238E27FC236}">
                <a16:creationId xmlns:a16="http://schemas.microsoft.com/office/drawing/2014/main" id="{0A4C6E21-01E5-40F6-A90C-3C24516A2D9E}"/>
              </a:ext>
            </a:extLst>
          </p:cNvPr>
          <p:cNvSpPr/>
          <p:nvPr/>
        </p:nvSpPr>
        <p:spPr bwMode="auto">
          <a:xfrm>
            <a:off x="767571"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 name="Rectangle 164">
            <a:extLst>
              <a:ext uri="{FF2B5EF4-FFF2-40B4-BE49-F238E27FC236}">
                <a16:creationId xmlns:a16="http://schemas.microsoft.com/office/drawing/2014/main" id="{A8B1F0C9-481D-46B5-B105-F2D5509F2059}"/>
              </a:ext>
            </a:extLst>
          </p:cNvPr>
          <p:cNvSpPr/>
          <p:nvPr/>
        </p:nvSpPr>
        <p:spPr bwMode="auto">
          <a:xfrm>
            <a:off x="564455"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 name="Rectangle 159">
            <a:extLst>
              <a:ext uri="{FF2B5EF4-FFF2-40B4-BE49-F238E27FC236}">
                <a16:creationId xmlns:a16="http://schemas.microsoft.com/office/drawing/2014/main" id="{CA98C1A5-872A-4B61-BA1A-2A943C09BE59}"/>
              </a:ext>
            </a:extLst>
          </p:cNvPr>
          <p:cNvSpPr/>
          <p:nvPr/>
        </p:nvSpPr>
        <p:spPr bwMode="auto">
          <a:xfrm>
            <a:off x="1022259"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11</a:t>
            </a:r>
          </a:p>
        </p:txBody>
      </p:sp>
      <p:sp>
        <p:nvSpPr>
          <p:cNvPr id="12" name="Rectangle 160">
            <a:extLst>
              <a:ext uri="{FF2B5EF4-FFF2-40B4-BE49-F238E27FC236}">
                <a16:creationId xmlns:a16="http://schemas.microsoft.com/office/drawing/2014/main" id="{C2D7227A-F81E-4EA3-A7C3-118FE31529F2}"/>
              </a:ext>
            </a:extLst>
          </p:cNvPr>
          <p:cNvSpPr/>
          <p:nvPr/>
        </p:nvSpPr>
        <p:spPr bwMode="auto">
          <a:xfrm>
            <a:off x="1815751"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10</a:t>
            </a:r>
          </a:p>
        </p:txBody>
      </p:sp>
      <p:sp>
        <p:nvSpPr>
          <p:cNvPr id="13" name="Rectangle 159">
            <a:extLst>
              <a:ext uri="{FF2B5EF4-FFF2-40B4-BE49-F238E27FC236}">
                <a16:creationId xmlns:a16="http://schemas.microsoft.com/office/drawing/2014/main" id="{36DC7B13-7ABA-4E6A-A7B9-9CC58032ADC4}"/>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4" name="Rectangle 159">
            <a:extLst>
              <a:ext uri="{FF2B5EF4-FFF2-40B4-BE49-F238E27FC236}">
                <a16:creationId xmlns:a16="http://schemas.microsoft.com/office/drawing/2014/main" id="{B862E909-5BCD-47F4-99DD-3938F24D8851}"/>
              </a:ext>
            </a:extLst>
          </p:cNvPr>
          <p:cNvSpPr/>
          <p:nvPr/>
        </p:nvSpPr>
        <p:spPr bwMode="auto">
          <a:xfrm>
            <a:off x="25628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5" name="Rectangle 159">
            <a:extLst>
              <a:ext uri="{FF2B5EF4-FFF2-40B4-BE49-F238E27FC236}">
                <a16:creationId xmlns:a16="http://schemas.microsoft.com/office/drawing/2014/main" id="{9F94A7D0-C120-4980-98A8-12A31AB46302}"/>
              </a:ext>
            </a:extLst>
          </p:cNvPr>
          <p:cNvSpPr/>
          <p:nvPr/>
        </p:nvSpPr>
        <p:spPr bwMode="auto">
          <a:xfrm>
            <a:off x="35780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6" name="TextBox 27">
            <a:extLst>
              <a:ext uri="{FF2B5EF4-FFF2-40B4-BE49-F238E27FC236}">
                <a16:creationId xmlns:a16="http://schemas.microsoft.com/office/drawing/2014/main" id="{AB42C799-52A9-440E-B7BB-D0BF6E3F86BC}"/>
              </a:ext>
            </a:extLst>
          </p:cNvPr>
          <p:cNvSpPr txBox="1"/>
          <p:nvPr/>
        </p:nvSpPr>
        <p:spPr>
          <a:xfrm>
            <a:off x="5854279" y="1664621"/>
            <a:ext cx="579005" cy="369332"/>
          </a:xfrm>
          <a:prstGeom prst="rect">
            <a:avLst/>
          </a:prstGeom>
          <a:noFill/>
        </p:spPr>
        <p:txBody>
          <a:bodyPr wrap="none" rtlCol="0">
            <a:spAutoFit/>
          </a:bodyPr>
          <a:lstStyle/>
          <a:p>
            <a:r>
              <a:rPr lang="en-US" altLang="zh-CN"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p>
        </p:txBody>
      </p:sp>
      <p:sp>
        <p:nvSpPr>
          <p:cNvPr id="17" name="Rectangle 158">
            <a:extLst>
              <a:ext uri="{FF2B5EF4-FFF2-40B4-BE49-F238E27FC236}">
                <a16:creationId xmlns:a16="http://schemas.microsoft.com/office/drawing/2014/main" id="{95957FE3-9C26-49D9-AC28-BCF5C82FF14E}"/>
              </a:ext>
            </a:extLst>
          </p:cNvPr>
          <p:cNvSpPr/>
          <p:nvPr/>
        </p:nvSpPr>
        <p:spPr bwMode="auto">
          <a:xfrm>
            <a:off x="477043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8" name="Rectangle 159">
            <a:extLst>
              <a:ext uri="{FF2B5EF4-FFF2-40B4-BE49-F238E27FC236}">
                <a16:creationId xmlns:a16="http://schemas.microsoft.com/office/drawing/2014/main" id="{2DAFF8B7-F977-42DA-A97C-325BCEB4E5B7}"/>
              </a:ext>
            </a:extLst>
          </p:cNvPr>
          <p:cNvSpPr/>
          <p:nvPr/>
        </p:nvSpPr>
        <p:spPr bwMode="auto">
          <a:xfrm>
            <a:off x="479040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3" name="Rectangle 159">
            <a:extLst>
              <a:ext uri="{FF2B5EF4-FFF2-40B4-BE49-F238E27FC236}">
                <a16:creationId xmlns:a16="http://schemas.microsoft.com/office/drawing/2014/main" id="{FF4D9A53-8DC6-4956-8EF6-C15D297B9419}"/>
              </a:ext>
            </a:extLst>
          </p:cNvPr>
          <p:cNvSpPr/>
          <p:nvPr/>
        </p:nvSpPr>
        <p:spPr bwMode="auto">
          <a:xfrm>
            <a:off x="580560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4" name="Rectangle 159">
            <a:extLst>
              <a:ext uri="{FF2B5EF4-FFF2-40B4-BE49-F238E27FC236}">
                <a16:creationId xmlns:a16="http://schemas.microsoft.com/office/drawing/2014/main" id="{472D54C7-3636-4AA5-B2B7-02D62CB9E644}"/>
              </a:ext>
            </a:extLst>
          </p:cNvPr>
          <p:cNvSpPr/>
          <p:nvPr/>
        </p:nvSpPr>
        <p:spPr bwMode="auto">
          <a:xfrm>
            <a:off x="680720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5" name="Rectangle 159">
            <a:extLst>
              <a:ext uri="{FF2B5EF4-FFF2-40B4-BE49-F238E27FC236}">
                <a16:creationId xmlns:a16="http://schemas.microsoft.com/office/drawing/2014/main" id="{F4C06FC8-20EE-4FAA-B2A9-C22A8BE9B22F}"/>
              </a:ext>
            </a:extLst>
          </p:cNvPr>
          <p:cNvSpPr/>
          <p:nvPr/>
        </p:nvSpPr>
        <p:spPr bwMode="auto">
          <a:xfrm>
            <a:off x="782240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i="1" dirty="0">
                <a:solidFill>
                  <a:srgbClr val="0070C0"/>
                </a:solidFill>
                <a:latin typeface="Times New Roman" panose="02020603050405020304" pitchFamily="18" charset="0"/>
                <a:cs typeface="Times New Roman" panose="02020603050405020304" pitchFamily="18" charset="0"/>
              </a:rPr>
              <a:t>11|10|01|00</a:t>
            </a:r>
          </a:p>
        </p:txBody>
      </p:sp>
      <p:sp>
        <p:nvSpPr>
          <p:cNvPr id="26" name="Rectangle 160">
            <a:extLst>
              <a:ext uri="{FF2B5EF4-FFF2-40B4-BE49-F238E27FC236}">
                <a16:creationId xmlns:a16="http://schemas.microsoft.com/office/drawing/2014/main" id="{E4AB4C3D-7177-4C6C-9D8E-E49B6FC0E11F}"/>
              </a:ext>
            </a:extLst>
          </p:cNvPr>
          <p:cNvSpPr/>
          <p:nvPr/>
        </p:nvSpPr>
        <p:spPr bwMode="auto">
          <a:xfrm>
            <a:off x="3789160"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00</a:t>
            </a:r>
          </a:p>
        </p:txBody>
      </p:sp>
      <p:sp>
        <p:nvSpPr>
          <p:cNvPr id="27" name="Rectangle 160">
            <a:extLst>
              <a:ext uri="{FF2B5EF4-FFF2-40B4-BE49-F238E27FC236}">
                <a16:creationId xmlns:a16="http://schemas.microsoft.com/office/drawing/2014/main" id="{A9A586C6-B323-4C23-A2E2-9B72041D1532}"/>
              </a:ext>
            </a:extLst>
          </p:cNvPr>
          <p:cNvSpPr/>
          <p:nvPr/>
        </p:nvSpPr>
        <p:spPr bwMode="auto">
          <a:xfrm>
            <a:off x="277846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01</a:t>
            </a:r>
          </a:p>
        </p:txBody>
      </p:sp>
      <p:sp>
        <p:nvSpPr>
          <p:cNvPr id="28" name="Rectangle 163">
            <a:extLst>
              <a:ext uri="{FF2B5EF4-FFF2-40B4-BE49-F238E27FC236}">
                <a16:creationId xmlns:a16="http://schemas.microsoft.com/office/drawing/2014/main" id="{3C4847A4-FF51-4AF0-9BBC-E6246FA4EFD7}"/>
              </a:ext>
            </a:extLst>
          </p:cNvPr>
          <p:cNvSpPr/>
          <p:nvPr/>
        </p:nvSpPr>
        <p:spPr bwMode="auto">
          <a:xfrm>
            <a:off x="500239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9" name="Rectangle 164">
            <a:extLst>
              <a:ext uri="{FF2B5EF4-FFF2-40B4-BE49-F238E27FC236}">
                <a16:creationId xmlns:a16="http://schemas.microsoft.com/office/drawing/2014/main" id="{C7340818-C08E-4A67-BBFA-31D89D7C2E6E}"/>
              </a:ext>
            </a:extLst>
          </p:cNvPr>
          <p:cNvSpPr/>
          <p:nvPr/>
        </p:nvSpPr>
        <p:spPr bwMode="auto">
          <a:xfrm>
            <a:off x="4799277"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30" name="Rectangle 159">
            <a:extLst>
              <a:ext uri="{FF2B5EF4-FFF2-40B4-BE49-F238E27FC236}">
                <a16:creationId xmlns:a16="http://schemas.microsoft.com/office/drawing/2014/main" id="{F73B3F66-1E2C-423F-8A11-81633C55C214}"/>
              </a:ext>
            </a:extLst>
          </p:cNvPr>
          <p:cNvSpPr/>
          <p:nvPr/>
        </p:nvSpPr>
        <p:spPr bwMode="auto">
          <a:xfrm>
            <a:off x="5257081"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11</a:t>
            </a:r>
          </a:p>
        </p:txBody>
      </p:sp>
      <p:sp>
        <p:nvSpPr>
          <p:cNvPr id="31" name="Rectangle 160">
            <a:extLst>
              <a:ext uri="{FF2B5EF4-FFF2-40B4-BE49-F238E27FC236}">
                <a16:creationId xmlns:a16="http://schemas.microsoft.com/office/drawing/2014/main" id="{A47E2878-A213-4128-96A6-EFE205D2A8B3}"/>
              </a:ext>
            </a:extLst>
          </p:cNvPr>
          <p:cNvSpPr/>
          <p:nvPr/>
        </p:nvSpPr>
        <p:spPr bwMode="auto">
          <a:xfrm>
            <a:off x="6050573"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10</a:t>
            </a:r>
          </a:p>
        </p:txBody>
      </p:sp>
      <p:sp>
        <p:nvSpPr>
          <p:cNvPr id="32" name="Rectangle 160">
            <a:extLst>
              <a:ext uri="{FF2B5EF4-FFF2-40B4-BE49-F238E27FC236}">
                <a16:creationId xmlns:a16="http://schemas.microsoft.com/office/drawing/2014/main" id="{8FBA337E-F41D-4C60-A6D9-B46F383CC663}"/>
              </a:ext>
            </a:extLst>
          </p:cNvPr>
          <p:cNvSpPr/>
          <p:nvPr/>
        </p:nvSpPr>
        <p:spPr bwMode="auto">
          <a:xfrm>
            <a:off x="802398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00</a:t>
            </a:r>
          </a:p>
        </p:txBody>
      </p:sp>
      <p:sp>
        <p:nvSpPr>
          <p:cNvPr id="33" name="Rectangle 160">
            <a:extLst>
              <a:ext uri="{FF2B5EF4-FFF2-40B4-BE49-F238E27FC236}">
                <a16:creationId xmlns:a16="http://schemas.microsoft.com/office/drawing/2014/main" id="{8BD84266-DCA6-4656-9A0F-553CC92B5759}"/>
              </a:ext>
            </a:extLst>
          </p:cNvPr>
          <p:cNvSpPr/>
          <p:nvPr/>
        </p:nvSpPr>
        <p:spPr bwMode="auto">
          <a:xfrm>
            <a:off x="7013284"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01</a:t>
            </a:r>
          </a:p>
        </p:txBody>
      </p:sp>
      <p:sp>
        <p:nvSpPr>
          <p:cNvPr id="34" name="Rectangle 159">
            <a:extLst>
              <a:ext uri="{FF2B5EF4-FFF2-40B4-BE49-F238E27FC236}">
                <a16:creationId xmlns:a16="http://schemas.microsoft.com/office/drawing/2014/main" id="{4EA18FA1-D634-4A7E-BA0D-263F4C9C63A6}"/>
              </a:ext>
            </a:extLst>
          </p:cNvPr>
          <p:cNvSpPr/>
          <p:nvPr/>
        </p:nvSpPr>
        <p:spPr bwMode="auto">
          <a:xfrm>
            <a:off x="5388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5" name="Rectangle 159">
            <a:extLst>
              <a:ext uri="{FF2B5EF4-FFF2-40B4-BE49-F238E27FC236}">
                <a16:creationId xmlns:a16="http://schemas.microsoft.com/office/drawing/2014/main" id="{C91C2F2E-A0B4-4ABB-A33A-1212FB914279}"/>
              </a:ext>
            </a:extLst>
          </p:cNvPr>
          <p:cNvSpPr/>
          <p:nvPr/>
        </p:nvSpPr>
        <p:spPr bwMode="auto">
          <a:xfrm>
            <a:off x="15540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6" name="Rectangle 159">
            <a:extLst>
              <a:ext uri="{FF2B5EF4-FFF2-40B4-BE49-F238E27FC236}">
                <a16:creationId xmlns:a16="http://schemas.microsoft.com/office/drawing/2014/main" id="{AEB43F83-0E2C-4E5B-831C-8717E68B17B2}"/>
              </a:ext>
            </a:extLst>
          </p:cNvPr>
          <p:cNvSpPr/>
          <p:nvPr/>
        </p:nvSpPr>
        <p:spPr bwMode="auto">
          <a:xfrm>
            <a:off x="25556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7" name="Rectangle 159">
            <a:extLst>
              <a:ext uri="{FF2B5EF4-FFF2-40B4-BE49-F238E27FC236}">
                <a16:creationId xmlns:a16="http://schemas.microsoft.com/office/drawing/2014/main" id="{1C1B57AF-2CBB-454C-8AC0-A6E41D2F398E}"/>
              </a:ext>
            </a:extLst>
          </p:cNvPr>
          <p:cNvSpPr/>
          <p:nvPr/>
        </p:nvSpPr>
        <p:spPr bwMode="auto">
          <a:xfrm>
            <a:off x="35708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8" name="Rectangle 159">
            <a:extLst>
              <a:ext uri="{FF2B5EF4-FFF2-40B4-BE49-F238E27FC236}">
                <a16:creationId xmlns:a16="http://schemas.microsoft.com/office/drawing/2014/main" id="{F1A3E989-4459-425A-8F11-C380467F0BCA}"/>
              </a:ext>
            </a:extLst>
          </p:cNvPr>
          <p:cNvSpPr/>
          <p:nvPr/>
        </p:nvSpPr>
        <p:spPr bwMode="auto">
          <a:xfrm>
            <a:off x="47832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9" name="Rectangle 159">
            <a:extLst>
              <a:ext uri="{FF2B5EF4-FFF2-40B4-BE49-F238E27FC236}">
                <a16:creationId xmlns:a16="http://schemas.microsoft.com/office/drawing/2014/main" id="{9D8221B1-C549-4FA7-AFC5-3F68804078B4}"/>
              </a:ext>
            </a:extLst>
          </p:cNvPr>
          <p:cNvSpPr/>
          <p:nvPr/>
        </p:nvSpPr>
        <p:spPr bwMode="auto">
          <a:xfrm>
            <a:off x="57984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0" name="Rectangle 159">
            <a:extLst>
              <a:ext uri="{FF2B5EF4-FFF2-40B4-BE49-F238E27FC236}">
                <a16:creationId xmlns:a16="http://schemas.microsoft.com/office/drawing/2014/main" id="{727A580C-4AE8-46C4-9DE8-EC3823B167BF}"/>
              </a:ext>
            </a:extLst>
          </p:cNvPr>
          <p:cNvSpPr/>
          <p:nvPr/>
        </p:nvSpPr>
        <p:spPr bwMode="auto">
          <a:xfrm>
            <a:off x="68000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1" name="Rectangle 159">
            <a:extLst>
              <a:ext uri="{FF2B5EF4-FFF2-40B4-BE49-F238E27FC236}">
                <a16:creationId xmlns:a16="http://schemas.microsoft.com/office/drawing/2014/main" id="{8930505C-102E-4CDF-BF2B-770447AA7188}"/>
              </a:ext>
            </a:extLst>
          </p:cNvPr>
          <p:cNvSpPr/>
          <p:nvPr/>
        </p:nvSpPr>
        <p:spPr bwMode="auto">
          <a:xfrm>
            <a:off x="78152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43BCF337-86B3-4792-8A72-B18195DBA704}"/>
              </a:ext>
            </a:extLst>
          </p:cNvPr>
          <p:cNvSpPr/>
          <p:nvPr/>
        </p:nvSpPr>
        <p:spPr>
          <a:xfrm>
            <a:off x="8023982"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74" name="矩形 73">
            <a:extLst>
              <a:ext uri="{FF2B5EF4-FFF2-40B4-BE49-F238E27FC236}">
                <a16:creationId xmlns:a16="http://schemas.microsoft.com/office/drawing/2014/main" id="{AE56A36A-954A-4A88-87BE-57020D55A2DE}"/>
              </a:ext>
            </a:extLst>
          </p:cNvPr>
          <p:cNvSpPr/>
          <p:nvPr/>
        </p:nvSpPr>
        <p:spPr>
          <a:xfrm>
            <a:off x="7003356"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75" name="矩形 74">
            <a:extLst>
              <a:ext uri="{FF2B5EF4-FFF2-40B4-BE49-F238E27FC236}">
                <a16:creationId xmlns:a16="http://schemas.microsoft.com/office/drawing/2014/main" id="{A10E2A40-A623-49B9-9D6D-6C94AE13BDE9}"/>
              </a:ext>
            </a:extLst>
          </p:cNvPr>
          <p:cNvSpPr/>
          <p:nvPr/>
        </p:nvSpPr>
        <p:spPr>
          <a:xfrm>
            <a:off x="6003821"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76" name="矩形 75">
            <a:extLst>
              <a:ext uri="{FF2B5EF4-FFF2-40B4-BE49-F238E27FC236}">
                <a16:creationId xmlns:a16="http://schemas.microsoft.com/office/drawing/2014/main" id="{EA5CD61D-DE4C-4024-A6F7-84448E97F785}"/>
              </a:ext>
            </a:extLst>
          </p:cNvPr>
          <p:cNvSpPr/>
          <p:nvPr/>
        </p:nvSpPr>
        <p:spPr>
          <a:xfrm>
            <a:off x="4983195"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77" name="矩形 76">
            <a:extLst>
              <a:ext uri="{FF2B5EF4-FFF2-40B4-BE49-F238E27FC236}">
                <a16:creationId xmlns:a16="http://schemas.microsoft.com/office/drawing/2014/main" id="{CCE9A303-4C67-4F8B-8CCA-26BCC1688932}"/>
              </a:ext>
            </a:extLst>
          </p:cNvPr>
          <p:cNvSpPr/>
          <p:nvPr/>
        </p:nvSpPr>
        <p:spPr>
          <a:xfrm>
            <a:off x="3803313"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78" name="矩形 77">
            <a:extLst>
              <a:ext uri="{FF2B5EF4-FFF2-40B4-BE49-F238E27FC236}">
                <a16:creationId xmlns:a16="http://schemas.microsoft.com/office/drawing/2014/main" id="{B35453DE-5599-461D-BC57-8C827BDAF021}"/>
              </a:ext>
            </a:extLst>
          </p:cNvPr>
          <p:cNvSpPr/>
          <p:nvPr/>
        </p:nvSpPr>
        <p:spPr>
          <a:xfrm>
            <a:off x="2782687"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79" name="矩形 78">
            <a:extLst>
              <a:ext uri="{FF2B5EF4-FFF2-40B4-BE49-F238E27FC236}">
                <a16:creationId xmlns:a16="http://schemas.microsoft.com/office/drawing/2014/main" id="{812BBEDA-649C-4E87-AA11-5EA29764213A}"/>
              </a:ext>
            </a:extLst>
          </p:cNvPr>
          <p:cNvSpPr/>
          <p:nvPr/>
        </p:nvSpPr>
        <p:spPr>
          <a:xfrm>
            <a:off x="1783152"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80" name="矩形 79">
            <a:extLst>
              <a:ext uri="{FF2B5EF4-FFF2-40B4-BE49-F238E27FC236}">
                <a16:creationId xmlns:a16="http://schemas.microsoft.com/office/drawing/2014/main" id="{CB5AC9A4-714F-4363-8559-0C2EA1800080}"/>
              </a:ext>
            </a:extLst>
          </p:cNvPr>
          <p:cNvSpPr/>
          <p:nvPr/>
        </p:nvSpPr>
        <p:spPr>
          <a:xfrm>
            <a:off x="762526"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CB42242B-D6A0-496C-9AB3-FA71031D5185}"/>
              </a:ext>
            </a:extLst>
          </p:cNvPr>
          <p:cNvSpPr/>
          <p:nvPr/>
        </p:nvSpPr>
        <p:spPr>
          <a:xfrm>
            <a:off x="1183391" y="1813154"/>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21" name="直接箭头连接符 20">
            <a:extLst>
              <a:ext uri="{FF2B5EF4-FFF2-40B4-BE49-F238E27FC236}">
                <a16:creationId xmlns:a16="http://schemas.microsoft.com/office/drawing/2014/main" id="{78FC2738-D940-4B6E-8099-07CD144CDEED}"/>
              </a:ext>
            </a:extLst>
          </p:cNvPr>
          <p:cNvCxnSpPr>
            <a:cxnSpLocks/>
          </p:cNvCxnSpPr>
          <p:nvPr/>
        </p:nvCxnSpPr>
        <p:spPr>
          <a:xfrm>
            <a:off x="1387196" y="2043330"/>
            <a:ext cx="48138" cy="2721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a:extLst>
              <a:ext uri="{FF2B5EF4-FFF2-40B4-BE49-F238E27FC236}">
                <a16:creationId xmlns:a16="http://schemas.microsoft.com/office/drawing/2014/main" id="{B6C16CC7-F3D8-403A-AFE6-64ACC502B835}"/>
              </a:ext>
            </a:extLst>
          </p:cNvPr>
          <p:cNvCxnSpPr>
            <a:cxnSpLocks/>
            <a:endCxn id="12" idx="0"/>
          </p:cNvCxnSpPr>
          <p:nvPr/>
        </p:nvCxnSpPr>
        <p:spPr>
          <a:xfrm>
            <a:off x="1378836" y="2047576"/>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6A278439-69F3-41AD-94C1-B33B278C06C6}"/>
              </a:ext>
            </a:extLst>
          </p:cNvPr>
          <p:cNvCxnSpPr>
            <a:cxnSpLocks/>
            <a:endCxn id="27" idx="0"/>
          </p:cNvCxnSpPr>
          <p:nvPr/>
        </p:nvCxnSpPr>
        <p:spPr>
          <a:xfrm>
            <a:off x="1403648" y="2063710"/>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a:extLst>
              <a:ext uri="{FF2B5EF4-FFF2-40B4-BE49-F238E27FC236}">
                <a16:creationId xmlns:a16="http://schemas.microsoft.com/office/drawing/2014/main" id="{8D3F4ABA-E675-48E8-B6D3-67DC7B943E7C}"/>
              </a:ext>
            </a:extLst>
          </p:cNvPr>
          <p:cNvCxnSpPr>
            <a:cxnSpLocks/>
            <a:endCxn id="26" idx="0"/>
          </p:cNvCxnSpPr>
          <p:nvPr/>
        </p:nvCxnSpPr>
        <p:spPr>
          <a:xfrm>
            <a:off x="1378836" y="2047145"/>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2" name="矩形 91">
            <a:extLst>
              <a:ext uri="{FF2B5EF4-FFF2-40B4-BE49-F238E27FC236}">
                <a16:creationId xmlns:a16="http://schemas.microsoft.com/office/drawing/2014/main" id="{AA88700C-45D2-486A-B349-40D348FFF654}"/>
              </a:ext>
            </a:extLst>
          </p:cNvPr>
          <p:cNvSpPr/>
          <p:nvPr/>
        </p:nvSpPr>
        <p:spPr>
          <a:xfrm>
            <a:off x="5427943" y="1809339"/>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93" name="直接箭头连接符 92">
            <a:extLst>
              <a:ext uri="{FF2B5EF4-FFF2-40B4-BE49-F238E27FC236}">
                <a16:creationId xmlns:a16="http://schemas.microsoft.com/office/drawing/2014/main" id="{055D06E9-E401-4BDA-9D1A-7BACC9AAF956}"/>
              </a:ext>
            </a:extLst>
          </p:cNvPr>
          <p:cNvCxnSpPr>
            <a:cxnSpLocks/>
          </p:cNvCxnSpPr>
          <p:nvPr/>
        </p:nvCxnSpPr>
        <p:spPr>
          <a:xfrm>
            <a:off x="5631748" y="2039515"/>
            <a:ext cx="31508" cy="26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F646D9EF-CCA6-4C30-BE69-6D54B3323619}"/>
              </a:ext>
            </a:extLst>
          </p:cNvPr>
          <p:cNvCxnSpPr>
            <a:cxnSpLocks/>
          </p:cNvCxnSpPr>
          <p:nvPr/>
        </p:nvCxnSpPr>
        <p:spPr>
          <a:xfrm>
            <a:off x="5623388" y="2043761"/>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接箭头连接符 94">
            <a:extLst>
              <a:ext uri="{FF2B5EF4-FFF2-40B4-BE49-F238E27FC236}">
                <a16:creationId xmlns:a16="http://schemas.microsoft.com/office/drawing/2014/main" id="{2D65BEEA-8743-4B01-9D66-76B4B0E492E3}"/>
              </a:ext>
            </a:extLst>
          </p:cNvPr>
          <p:cNvCxnSpPr>
            <a:cxnSpLocks/>
          </p:cNvCxnSpPr>
          <p:nvPr/>
        </p:nvCxnSpPr>
        <p:spPr>
          <a:xfrm>
            <a:off x="5648200" y="2059895"/>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95">
            <a:extLst>
              <a:ext uri="{FF2B5EF4-FFF2-40B4-BE49-F238E27FC236}">
                <a16:creationId xmlns:a16="http://schemas.microsoft.com/office/drawing/2014/main" id="{3FD42778-ED66-45A0-AB23-894FDA77EB5E}"/>
              </a:ext>
            </a:extLst>
          </p:cNvPr>
          <p:cNvCxnSpPr>
            <a:cxnSpLocks/>
          </p:cNvCxnSpPr>
          <p:nvPr/>
        </p:nvCxnSpPr>
        <p:spPr>
          <a:xfrm>
            <a:off x="5623388" y="2043330"/>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Rectangle 159">
            <a:extLst>
              <a:ext uri="{FF2B5EF4-FFF2-40B4-BE49-F238E27FC236}">
                <a16:creationId xmlns:a16="http://schemas.microsoft.com/office/drawing/2014/main" id="{3C313358-7415-4F94-91E3-97BD09B3DEFC}"/>
              </a:ext>
            </a:extLst>
          </p:cNvPr>
          <p:cNvSpPr/>
          <p:nvPr/>
        </p:nvSpPr>
        <p:spPr bwMode="auto">
          <a:xfrm>
            <a:off x="5283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0" name="Rectangle 159">
            <a:extLst>
              <a:ext uri="{FF2B5EF4-FFF2-40B4-BE49-F238E27FC236}">
                <a16:creationId xmlns:a16="http://schemas.microsoft.com/office/drawing/2014/main" id="{34627A40-2E58-43EC-B281-EEC6436C57B2}"/>
              </a:ext>
            </a:extLst>
          </p:cNvPr>
          <p:cNvSpPr/>
          <p:nvPr/>
        </p:nvSpPr>
        <p:spPr bwMode="auto">
          <a:xfrm>
            <a:off x="15435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1" name="Rectangle 159">
            <a:extLst>
              <a:ext uri="{FF2B5EF4-FFF2-40B4-BE49-F238E27FC236}">
                <a16:creationId xmlns:a16="http://schemas.microsoft.com/office/drawing/2014/main" id="{A8B67594-7A46-43C6-947E-7B749EB05A48}"/>
              </a:ext>
            </a:extLst>
          </p:cNvPr>
          <p:cNvSpPr/>
          <p:nvPr/>
        </p:nvSpPr>
        <p:spPr bwMode="auto">
          <a:xfrm>
            <a:off x="25451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2" name="Rectangle 159">
            <a:extLst>
              <a:ext uri="{FF2B5EF4-FFF2-40B4-BE49-F238E27FC236}">
                <a16:creationId xmlns:a16="http://schemas.microsoft.com/office/drawing/2014/main" id="{94B21F34-C4BE-41C2-A02C-B9C92384B2FF}"/>
              </a:ext>
            </a:extLst>
          </p:cNvPr>
          <p:cNvSpPr/>
          <p:nvPr/>
        </p:nvSpPr>
        <p:spPr bwMode="auto">
          <a:xfrm>
            <a:off x="35603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3" name="Rectangle 159">
            <a:extLst>
              <a:ext uri="{FF2B5EF4-FFF2-40B4-BE49-F238E27FC236}">
                <a16:creationId xmlns:a16="http://schemas.microsoft.com/office/drawing/2014/main" id="{61B0944C-F6E7-4E75-A1F1-91D3DE7959A9}"/>
              </a:ext>
            </a:extLst>
          </p:cNvPr>
          <p:cNvSpPr/>
          <p:nvPr/>
        </p:nvSpPr>
        <p:spPr bwMode="auto">
          <a:xfrm>
            <a:off x="47727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4" name="Rectangle 159">
            <a:extLst>
              <a:ext uri="{FF2B5EF4-FFF2-40B4-BE49-F238E27FC236}">
                <a16:creationId xmlns:a16="http://schemas.microsoft.com/office/drawing/2014/main" id="{E0FF6110-B8B5-4762-BA96-C138B93BD34C}"/>
              </a:ext>
            </a:extLst>
          </p:cNvPr>
          <p:cNvSpPr/>
          <p:nvPr/>
        </p:nvSpPr>
        <p:spPr bwMode="auto">
          <a:xfrm>
            <a:off x="57879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5" name="Rectangle 159">
            <a:extLst>
              <a:ext uri="{FF2B5EF4-FFF2-40B4-BE49-F238E27FC236}">
                <a16:creationId xmlns:a16="http://schemas.microsoft.com/office/drawing/2014/main" id="{BE9B93A2-E723-4DC9-94B8-EA848023F422}"/>
              </a:ext>
            </a:extLst>
          </p:cNvPr>
          <p:cNvSpPr/>
          <p:nvPr/>
        </p:nvSpPr>
        <p:spPr bwMode="auto">
          <a:xfrm>
            <a:off x="67895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6" name="Rectangle 159">
            <a:extLst>
              <a:ext uri="{FF2B5EF4-FFF2-40B4-BE49-F238E27FC236}">
                <a16:creationId xmlns:a16="http://schemas.microsoft.com/office/drawing/2014/main" id="{22722BAF-E839-4A99-8A0C-02384F243BA5}"/>
              </a:ext>
            </a:extLst>
          </p:cNvPr>
          <p:cNvSpPr/>
          <p:nvPr/>
        </p:nvSpPr>
        <p:spPr bwMode="auto">
          <a:xfrm>
            <a:off x="78047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3FC44CEA-CF47-4322-8A72-C8E46D09A92F}"/>
              </a:ext>
            </a:extLst>
          </p:cNvPr>
          <p:cNvSpPr/>
          <p:nvPr/>
        </p:nvSpPr>
        <p:spPr>
          <a:xfrm>
            <a:off x="8013520"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E348ACB4-54C7-46B0-AD6F-8A738B34DA98}"/>
              </a:ext>
            </a:extLst>
          </p:cNvPr>
          <p:cNvSpPr/>
          <p:nvPr/>
        </p:nvSpPr>
        <p:spPr>
          <a:xfrm>
            <a:off x="6992894"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109" name="矩形 108">
            <a:extLst>
              <a:ext uri="{FF2B5EF4-FFF2-40B4-BE49-F238E27FC236}">
                <a16:creationId xmlns:a16="http://schemas.microsoft.com/office/drawing/2014/main" id="{32A066F1-C029-4898-B99C-9CF8B95BC6FB}"/>
              </a:ext>
            </a:extLst>
          </p:cNvPr>
          <p:cNvSpPr/>
          <p:nvPr/>
        </p:nvSpPr>
        <p:spPr>
          <a:xfrm>
            <a:off x="5993359"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110" name="矩形 109">
            <a:extLst>
              <a:ext uri="{FF2B5EF4-FFF2-40B4-BE49-F238E27FC236}">
                <a16:creationId xmlns:a16="http://schemas.microsoft.com/office/drawing/2014/main" id="{0DA659CF-24BB-463A-A075-21A4DA62039A}"/>
              </a:ext>
            </a:extLst>
          </p:cNvPr>
          <p:cNvSpPr/>
          <p:nvPr/>
        </p:nvSpPr>
        <p:spPr>
          <a:xfrm>
            <a:off x="4972733"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111" name="矩形 110">
            <a:extLst>
              <a:ext uri="{FF2B5EF4-FFF2-40B4-BE49-F238E27FC236}">
                <a16:creationId xmlns:a16="http://schemas.microsoft.com/office/drawing/2014/main" id="{EB50EB02-86D8-4CB5-9616-4ADB63AE2F60}"/>
              </a:ext>
            </a:extLst>
          </p:cNvPr>
          <p:cNvSpPr/>
          <p:nvPr/>
        </p:nvSpPr>
        <p:spPr>
          <a:xfrm>
            <a:off x="3792851"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112" name="矩形 111">
            <a:extLst>
              <a:ext uri="{FF2B5EF4-FFF2-40B4-BE49-F238E27FC236}">
                <a16:creationId xmlns:a16="http://schemas.microsoft.com/office/drawing/2014/main" id="{7723DEFA-9A68-472F-A4AB-6B4CC39702A6}"/>
              </a:ext>
            </a:extLst>
          </p:cNvPr>
          <p:cNvSpPr/>
          <p:nvPr/>
        </p:nvSpPr>
        <p:spPr>
          <a:xfrm>
            <a:off x="2772225"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113" name="矩形 112">
            <a:extLst>
              <a:ext uri="{FF2B5EF4-FFF2-40B4-BE49-F238E27FC236}">
                <a16:creationId xmlns:a16="http://schemas.microsoft.com/office/drawing/2014/main" id="{7289A8F5-D497-4574-8582-3CFFB1B7C09F}"/>
              </a:ext>
            </a:extLst>
          </p:cNvPr>
          <p:cNvSpPr/>
          <p:nvPr/>
        </p:nvSpPr>
        <p:spPr>
          <a:xfrm>
            <a:off x="1772690"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114" name="矩形 113">
            <a:extLst>
              <a:ext uri="{FF2B5EF4-FFF2-40B4-BE49-F238E27FC236}">
                <a16:creationId xmlns:a16="http://schemas.microsoft.com/office/drawing/2014/main" id="{0B24F319-EBC2-48D2-923C-9447FFF9CF0D}"/>
              </a:ext>
            </a:extLst>
          </p:cNvPr>
          <p:cNvSpPr/>
          <p:nvPr/>
        </p:nvSpPr>
        <p:spPr>
          <a:xfrm>
            <a:off x="752064"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cxnSp>
        <p:nvCxnSpPr>
          <p:cNvPr id="115" name="直接连接符 114">
            <a:extLst>
              <a:ext uri="{FF2B5EF4-FFF2-40B4-BE49-F238E27FC236}">
                <a16:creationId xmlns:a16="http://schemas.microsoft.com/office/drawing/2014/main" id="{F8BC0D85-784D-4775-BA0A-542EDF58BF97}"/>
              </a:ext>
            </a:extLst>
          </p:cNvPr>
          <p:cNvCxnSpPr/>
          <p:nvPr/>
        </p:nvCxnSpPr>
        <p:spPr>
          <a:xfrm>
            <a:off x="302620" y="3155916"/>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16" name="TextBox 27">
            <a:extLst>
              <a:ext uri="{FF2B5EF4-FFF2-40B4-BE49-F238E27FC236}">
                <a16:creationId xmlns:a16="http://schemas.microsoft.com/office/drawing/2014/main" id="{712A7F72-220E-46B4-856A-4144E1547240}"/>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17" name="矩形 116">
            <a:extLst>
              <a:ext uri="{FF2B5EF4-FFF2-40B4-BE49-F238E27FC236}">
                <a16:creationId xmlns:a16="http://schemas.microsoft.com/office/drawing/2014/main" id="{80CB4F7C-8D76-42A8-BFCE-99955649343E}"/>
              </a:ext>
            </a:extLst>
          </p:cNvPr>
          <p:cNvSpPr/>
          <p:nvPr/>
        </p:nvSpPr>
        <p:spPr>
          <a:xfrm>
            <a:off x="3735736" y="1045027"/>
            <a:ext cx="2252540" cy="369332"/>
          </a:xfrm>
          <a:prstGeom prst="rect">
            <a:avLst/>
          </a:prstGeom>
        </p:spPr>
        <p:txBody>
          <a:bodyPr wrap="none">
            <a:spAutoFit/>
          </a:bodyPr>
          <a:lstStyle/>
          <a:p>
            <a:r>
              <a:rPr lang="en-US" altLang="zh-CN" dirty="0">
                <a:latin typeface="Courier New" charset="0"/>
              </a:rPr>
              <a:t>sum+=x[1]*y[1];</a:t>
            </a:r>
            <a:endParaRPr lang="zh-CN" altLang="en-US" dirty="0"/>
          </a:p>
        </p:txBody>
      </p:sp>
      <p:sp>
        <p:nvSpPr>
          <p:cNvPr id="119" name="矩形 118">
            <a:extLst>
              <a:ext uri="{FF2B5EF4-FFF2-40B4-BE49-F238E27FC236}">
                <a16:creationId xmlns:a16="http://schemas.microsoft.com/office/drawing/2014/main" id="{07765C91-3951-45FF-904F-EA5A37BBE6BF}"/>
              </a:ext>
            </a:extLst>
          </p:cNvPr>
          <p:cNvSpPr/>
          <p:nvPr/>
        </p:nvSpPr>
        <p:spPr>
          <a:xfrm>
            <a:off x="4799276" y="3563626"/>
            <a:ext cx="4047679" cy="313065"/>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cxnSp>
        <p:nvCxnSpPr>
          <p:cNvPr id="120" name="直接箭头连接符 119">
            <a:extLst>
              <a:ext uri="{FF2B5EF4-FFF2-40B4-BE49-F238E27FC236}">
                <a16:creationId xmlns:a16="http://schemas.microsoft.com/office/drawing/2014/main" id="{994B2654-9F50-4D75-9A09-A8AF3BC42A65}"/>
              </a:ext>
            </a:extLst>
          </p:cNvPr>
          <p:cNvCxnSpPr>
            <a:cxnSpLocks/>
            <a:stCxn id="119" idx="0"/>
            <a:endCxn id="17" idx="2"/>
          </p:cNvCxnSpPr>
          <p:nvPr/>
        </p:nvCxnSpPr>
        <p:spPr>
          <a:xfrm flipV="1">
            <a:off x="6823116" y="2996047"/>
            <a:ext cx="6295" cy="567579"/>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25" name="直接箭头连接符 124">
            <a:extLst>
              <a:ext uri="{FF2B5EF4-FFF2-40B4-BE49-F238E27FC236}">
                <a16:creationId xmlns:a16="http://schemas.microsoft.com/office/drawing/2014/main" id="{80B77E81-F914-4781-BB9D-56C7FB43F77D}"/>
              </a:ext>
            </a:extLst>
          </p:cNvPr>
          <p:cNvCxnSpPr>
            <a:cxnSpLocks/>
          </p:cNvCxnSpPr>
          <p:nvPr/>
        </p:nvCxnSpPr>
        <p:spPr>
          <a:xfrm flipV="1">
            <a:off x="4806142" y="1374337"/>
            <a:ext cx="0" cy="20681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27" name="TextBox 27">
            <a:extLst>
              <a:ext uri="{FF2B5EF4-FFF2-40B4-BE49-F238E27FC236}">
                <a16:creationId xmlns:a16="http://schemas.microsoft.com/office/drawing/2014/main" id="{6E2CAAD2-A524-4B9F-8962-2F8B6C8D4321}"/>
              </a:ext>
            </a:extLst>
          </p:cNvPr>
          <p:cNvSpPr txBox="1"/>
          <p:nvPr/>
        </p:nvSpPr>
        <p:spPr>
          <a:xfrm>
            <a:off x="4516639" y="1555914"/>
            <a:ext cx="598241" cy="338554"/>
          </a:xfrm>
          <a:prstGeom prst="rect">
            <a:avLst/>
          </a:prstGeom>
          <a:noFill/>
        </p:spPr>
        <p:txBody>
          <a:bodyPr wrap="none" rtlCol="0">
            <a:spAutoFit/>
          </a:bodyPr>
          <a:lstStyle/>
          <a:p>
            <a:r>
              <a:rPr lang="zh-CN" alt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加载</a:t>
            </a:r>
            <a:endPar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5055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19"/>
                                        </p:tgtEl>
                                        <p:attrNameLst>
                                          <p:attrName>style.visibility</p:attrName>
                                        </p:attrNameLst>
                                      </p:cBhvr>
                                      <p:to>
                                        <p:strVal val="visible"/>
                                      </p:to>
                                    </p:set>
                                    <p:animEffect transition="in" filter="wheel(1)">
                                      <p:cBhvr>
                                        <p:cTn id="7" dur="2000"/>
                                        <p:tgtEl>
                                          <p:spTgt spid="119"/>
                                        </p:tgtEl>
                                      </p:cBhvr>
                                    </p:animEffect>
                                  </p:childTnLst>
                                </p:cTn>
                              </p:par>
                            </p:childTnLst>
                          </p:cTn>
                        </p:par>
                        <p:par>
                          <p:cTn id="8" fill="hold">
                            <p:stCondLst>
                              <p:cond delay="2000"/>
                            </p:stCondLst>
                            <p:childTnLst>
                              <p:par>
                                <p:cTn id="9" presetID="22" presetClass="entr" presetSubtype="4" fill="hold" nodeType="afterEffect">
                                  <p:stCondLst>
                                    <p:cond delay="0"/>
                                  </p:stCondLst>
                                  <p:childTnLst>
                                    <p:set>
                                      <p:cBhvr>
                                        <p:cTn id="10" dur="1" fill="hold">
                                          <p:stCondLst>
                                            <p:cond delay="0"/>
                                          </p:stCondLst>
                                        </p:cTn>
                                        <p:tgtEl>
                                          <p:spTgt spid="120"/>
                                        </p:tgtEl>
                                        <p:attrNameLst>
                                          <p:attrName>style.visibility</p:attrName>
                                        </p:attrNameLst>
                                      </p:cBhvr>
                                      <p:to>
                                        <p:strVal val="visible"/>
                                      </p:to>
                                    </p:set>
                                    <p:animEffect transition="in" filter="wipe(down)">
                                      <p:cBhvr>
                                        <p:cTn id="11"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412A36-D130-4C7A-A740-70F94A1BFD0A}"/>
              </a:ext>
            </a:extLst>
          </p:cNvPr>
          <p:cNvSpPr>
            <a:spLocks noGrp="1"/>
          </p:cNvSpPr>
          <p:nvPr>
            <p:ph type="title"/>
          </p:nvPr>
        </p:nvSpPr>
        <p:spPr/>
        <p:txBody>
          <a:bodyPr>
            <a:normAutofit/>
          </a:bodyPr>
          <a:lstStyle/>
          <a:p>
            <a:r>
              <a:rPr lang="zh-CN" altLang="en-US" dirty="0"/>
              <a:t>内存与</a:t>
            </a:r>
            <a:r>
              <a:rPr lang="en-US" altLang="zh-CN" dirty="0"/>
              <a:t>cache</a:t>
            </a:r>
            <a:r>
              <a:rPr lang="zh-CN" altLang="en-US" dirty="0"/>
              <a:t>地址分布</a:t>
            </a:r>
          </a:p>
        </p:txBody>
      </p:sp>
      <p:sp>
        <p:nvSpPr>
          <p:cNvPr id="5" name="TextBox 27">
            <a:extLst>
              <a:ext uri="{FF2B5EF4-FFF2-40B4-BE49-F238E27FC236}">
                <a16:creationId xmlns:a16="http://schemas.microsoft.com/office/drawing/2014/main" id="{381A27A0-6459-4F41-88B1-4590EE982464}"/>
              </a:ext>
            </a:extLst>
          </p:cNvPr>
          <p:cNvSpPr txBox="1"/>
          <p:nvPr/>
        </p:nvSpPr>
        <p:spPr>
          <a:xfrm>
            <a:off x="1609899" y="1664621"/>
            <a:ext cx="521297" cy="369332"/>
          </a:xfrm>
          <a:prstGeom prst="rect">
            <a:avLst/>
          </a:prstGeom>
          <a:noFill/>
        </p:spPr>
        <p:txBody>
          <a:bodyPr wrap="none" rtlCol="0">
            <a:spAutoFit/>
          </a:bodyPr>
          <a:lstStyle/>
          <a:p>
            <a:r>
              <a:rPr lang="en-US" altLang="zh-CN" sz="1800"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p>
        </p:txBody>
      </p:sp>
      <p:sp>
        <p:nvSpPr>
          <p:cNvPr id="6" name="TextBox 27">
            <a:extLst>
              <a:ext uri="{FF2B5EF4-FFF2-40B4-BE49-F238E27FC236}">
                <a16:creationId xmlns:a16="http://schemas.microsoft.com/office/drawing/2014/main" id="{4CC04408-F0D3-49C4-B5E6-5B480EE80037}"/>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158">
            <a:extLst>
              <a:ext uri="{FF2B5EF4-FFF2-40B4-BE49-F238E27FC236}">
                <a16:creationId xmlns:a16="http://schemas.microsoft.com/office/drawing/2014/main" id="{3DBE58BD-DC75-429F-A204-DC262BFE7D7C}"/>
              </a:ext>
            </a:extLst>
          </p:cNvPr>
          <p:cNvSpPr/>
          <p:nvPr/>
        </p:nvSpPr>
        <p:spPr bwMode="auto">
          <a:xfrm>
            <a:off x="52605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8" name="Rectangle 159">
            <a:extLst>
              <a:ext uri="{FF2B5EF4-FFF2-40B4-BE49-F238E27FC236}">
                <a16:creationId xmlns:a16="http://schemas.microsoft.com/office/drawing/2014/main" id="{3589D2AD-9065-4639-A7D1-4D9499225883}"/>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9" name="Rectangle 163">
            <a:extLst>
              <a:ext uri="{FF2B5EF4-FFF2-40B4-BE49-F238E27FC236}">
                <a16:creationId xmlns:a16="http://schemas.microsoft.com/office/drawing/2014/main" id="{0A4C6E21-01E5-40F6-A90C-3C24516A2D9E}"/>
              </a:ext>
            </a:extLst>
          </p:cNvPr>
          <p:cNvSpPr/>
          <p:nvPr/>
        </p:nvSpPr>
        <p:spPr bwMode="auto">
          <a:xfrm>
            <a:off x="767571"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 name="Rectangle 164">
            <a:extLst>
              <a:ext uri="{FF2B5EF4-FFF2-40B4-BE49-F238E27FC236}">
                <a16:creationId xmlns:a16="http://schemas.microsoft.com/office/drawing/2014/main" id="{A8B1F0C9-481D-46B5-B105-F2D5509F2059}"/>
              </a:ext>
            </a:extLst>
          </p:cNvPr>
          <p:cNvSpPr/>
          <p:nvPr/>
        </p:nvSpPr>
        <p:spPr bwMode="auto">
          <a:xfrm>
            <a:off x="564455"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 name="Rectangle 159">
            <a:extLst>
              <a:ext uri="{FF2B5EF4-FFF2-40B4-BE49-F238E27FC236}">
                <a16:creationId xmlns:a16="http://schemas.microsoft.com/office/drawing/2014/main" id="{CA98C1A5-872A-4B61-BA1A-2A943C09BE59}"/>
              </a:ext>
            </a:extLst>
          </p:cNvPr>
          <p:cNvSpPr/>
          <p:nvPr/>
        </p:nvSpPr>
        <p:spPr bwMode="auto">
          <a:xfrm>
            <a:off x="1022259"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11</a:t>
            </a:r>
          </a:p>
        </p:txBody>
      </p:sp>
      <p:sp>
        <p:nvSpPr>
          <p:cNvPr id="12" name="Rectangle 160">
            <a:extLst>
              <a:ext uri="{FF2B5EF4-FFF2-40B4-BE49-F238E27FC236}">
                <a16:creationId xmlns:a16="http://schemas.microsoft.com/office/drawing/2014/main" id="{C2D7227A-F81E-4EA3-A7C3-118FE31529F2}"/>
              </a:ext>
            </a:extLst>
          </p:cNvPr>
          <p:cNvSpPr/>
          <p:nvPr/>
        </p:nvSpPr>
        <p:spPr bwMode="auto">
          <a:xfrm>
            <a:off x="1815751"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10</a:t>
            </a:r>
          </a:p>
        </p:txBody>
      </p:sp>
      <p:sp>
        <p:nvSpPr>
          <p:cNvPr id="13" name="Rectangle 159">
            <a:extLst>
              <a:ext uri="{FF2B5EF4-FFF2-40B4-BE49-F238E27FC236}">
                <a16:creationId xmlns:a16="http://schemas.microsoft.com/office/drawing/2014/main" id="{36DC7B13-7ABA-4E6A-A7B9-9CC58032ADC4}"/>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4" name="Rectangle 159">
            <a:extLst>
              <a:ext uri="{FF2B5EF4-FFF2-40B4-BE49-F238E27FC236}">
                <a16:creationId xmlns:a16="http://schemas.microsoft.com/office/drawing/2014/main" id="{B862E909-5BCD-47F4-99DD-3938F24D8851}"/>
              </a:ext>
            </a:extLst>
          </p:cNvPr>
          <p:cNvSpPr/>
          <p:nvPr/>
        </p:nvSpPr>
        <p:spPr bwMode="auto">
          <a:xfrm>
            <a:off x="25628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5" name="Rectangle 159">
            <a:extLst>
              <a:ext uri="{FF2B5EF4-FFF2-40B4-BE49-F238E27FC236}">
                <a16:creationId xmlns:a16="http://schemas.microsoft.com/office/drawing/2014/main" id="{9F94A7D0-C120-4980-98A8-12A31AB46302}"/>
              </a:ext>
            </a:extLst>
          </p:cNvPr>
          <p:cNvSpPr/>
          <p:nvPr/>
        </p:nvSpPr>
        <p:spPr bwMode="auto">
          <a:xfrm>
            <a:off x="35780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6" name="TextBox 27">
            <a:extLst>
              <a:ext uri="{FF2B5EF4-FFF2-40B4-BE49-F238E27FC236}">
                <a16:creationId xmlns:a16="http://schemas.microsoft.com/office/drawing/2014/main" id="{AB42C799-52A9-440E-B7BB-D0BF6E3F86BC}"/>
              </a:ext>
            </a:extLst>
          </p:cNvPr>
          <p:cNvSpPr txBox="1"/>
          <p:nvPr/>
        </p:nvSpPr>
        <p:spPr>
          <a:xfrm>
            <a:off x="5854279" y="1664621"/>
            <a:ext cx="579005" cy="369332"/>
          </a:xfrm>
          <a:prstGeom prst="rect">
            <a:avLst/>
          </a:prstGeom>
          <a:noFill/>
        </p:spPr>
        <p:txBody>
          <a:bodyPr wrap="none" rtlCol="0">
            <a:spAutoFit/>
          </a:bodyPr>
          <a:lstStyle/>
          <a:p>
            <a:r>
              <a:rPr lang="en-US" altLang="zh-CN"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p>
        </p:txBody>
      </p:sp>
      <p:sp>
        <p:nvSpPr>
          <p:cNvPr id="17" name="Rectangle 158">
            <a:extLst>
              <a:ext uri="{FF2B5EF4-FFF2-40B4-BE49-F238E27FC236}">
                <a16:creationId xmlns:a16="http://schemas.microsoft.com/office/drawing/2014/main" id="{95957FE3-9C26-49D9-AC28-BCF5C82FF14E}"/>
              </a:ext>
            </a:extLst>
          </p:cNvPr>
          <p:cNvSpPr/>
          <p:nvPr/>
        </p:nvSpPr>
        <p:spPr bwMode="auto">
          <a:xfrm>
            <a:off x="477043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8" name="Rectangle 159">
            <a:extLst>
              <a:ext uri="{FF2B5EF4-FFF2-40B4-BE49-F238E27FC236}">
                <a16:creationId xmlns:a16="http://schemas.microsoft.com/office/drawing/2014/main" id="{2DAFF8B7-F977-42DA-A97C-325BCEB4E5B7}"/>
              </a:ext>
            </a:extLst>
          </p:cNvPr>
          <p:cNvSpPr/>
          <p:nvPr/>
        </p:nvSpPr>
        <p:spPr bwMode="auto">
          <a:xfrm>
            <a:off x="4790404"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3" name="Rectangle 159">
            <a:extLst>
              <a:ext uri="{FF2B5EF4-FFF2-40B4-BE49-F238E27FC236}">
                <a16:creationId xmlns:a16="http://schemas.microsoft.com/office/drawing/2014/main" id="{FF4D9A53-8DC6-4956-8EF6-C15D297B9419}"/>
              </a:ext>
            </a:extLst>
          </p:cNvPr>
          <p:cNvSpPr/>
          <p:nvPr/>
        </p:nvSpPr>
        <p:spPr bwMode="auto">
          <a:xfrm>
            <a:off x="5805604"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4" name="Rectangle 159">
            <a:extLst>
              <a:ext uri="{FF2B5EF4-FFF2-40B4-BE49-F238E27FC236}">
                <a16:creationId xmlns:a16="http://schemas.microsoft.com/office/drawing/2014/main" id="{472D54C7-3636-4AA5-B2B7-02D62CB9E644}"/>
              </a:ext>
            </a:extLst>
          </p:cNvPr>
          <p:cNvSpPr/>
          <p:nvPr/>
        </p:nvSpPr>
        <p:spPr bwMode="auto">
          <a:xfrm>
            <a:off x="6807202"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5" name="Rectangle 159">
            <a:extLst>
              <a:ext uri="{FF2B5EF4-FFF2-40B4-BE49-F238E27FC236}">
                <a16:creationId xmlns:a16="http://schemas.microsoft.com/office/drawing/2014/main" id="{F4C06FC8-20EE-4FAA-B2A9-C22A8BE9B22F}"/>
              </a:ext>
            </a:extLst>
          </p:cNvPr>
          <p:cNvSpPr/>
          <p:nvPr/>
        </p:nvSpPr>
        <p:spPr bwMode="auto">
          <a:xfrm>
            <a:off x="7822402"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i="1" dirty="0">
                <a:solidFill>
                  <a:srgbClr val="0070C0"/>
                </a:solidFill>
                <a:latin typeface="Times New Roman" panose="02020603050405020304" pitchFamily="18" charset="0"/>
                <a:cs typeface="Times New Roman" panose="02020603050405020304" pitchFamily="18" charset="0"/>
              </a:rPr>
              <a:t>11|10|01|00</a:t>
            </a:r>
          </a:p>
        </p:txBody>
      </p:sp>
      <p:sp>
        <p:nvSpPr>
          <p:cNvPr id="26" name="Rectangle 160">
            <a:extLst>
              <a:ext uri="{FF2B5EF4-FFF2-40B4-BE49-F238E27FC236}">
                <a16:creationId xmlns:a16="http://schemas.microsoft.com/office/drawing/2014/main" id="{E4AB4C3D-7177-4C6C-9D8E-E49B6FC0E11F}"/>
              </a:ext>
            </a:extLst>
          </p:cNvPr>
          <p:cNvSpPr/>
          <p:nvPr/>
        </p:nvSpPr>
        <p:spPr bwMode="auto">
          <a:xfrm>
            <a:off x="3789160"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00</a:t>
            </a:r>
          </a:p>
        </p:txBody>
      </p:sp>
      <p:sp>
        <p:nvSpPr>
          <p:cNvPr id="27" name="Rectangle 160">
            <a:extLst>
              <a:ext uri="{FF2B5EF4-FFF2-40B4-BE49-F238E27FC236}">
                <a16:creationId xmlns:a16="http://schemas.microsoft.com/office/drawing/2014/main" id="{A9A586C6-B323-4C23-A2E2-9B72041D1532}"/>
              </a:ext>
            </a:extLst>
          </p:cNvPr>
          <p:cNvSpPr/>
          <p:nvPr/>
        </p:nvSpPr>
        <p:spPr bwMode="auto">
          <a:xfrm>
            <a:off x="277846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01</a:t>
            </a:r>
          </a:p>
        </p:txBody>
      </p:sp>
      <p:sp>
        <p:nvSpPr>
          <p:cNvPr id="28" name="Rectangle 163">
            <a:extLst>
              <a:ext uri="{FF2B5EF4-FFF2-40B4-BE49-F238E27FC236}">
                <a16:creationId xmlns:a16="http://schemas.microsoft.com/office/drawing/2014/main" id="{3C4847A4-FF51-4AF0-9BBC-E6246FA4EFD7}"/>
              </a:ext>
            </a:extLst>
          </p:cNvPr>
          <p:cNvSpPr/>
          <p:nvPr/>
        </p:nvSpPr>
        <p:spPr bwMode="auto">
          <a:xfrm>
            <a:off x="500239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9" name="Rectangle 164">
            <a:extLst>
              <a:ext uri="{FF2B5EF4-FFF2-40B4-BE49-F238E27FC236}">
                <a16:creationId xmlns:a16="http://schemas.microsoft.com/office/drawing/2014/main" id="{C7340818-C08E-4A67-BBFA-31D89D7C2E6E}"/>
              </a:ext>
            </a:extLst>
          </p:cNvPr>
          <p:cNvSpPr/>
          <p:nvPr/>
        </p:nvSpPr>
        <p:spPr bwMode="auto">
          <a:xfrm>
            <a:off x="4799277"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30" name="Rectangle 159">
            <a:extLst>
              <a:ext uri="{FF2B5EF4-FFF2-40B4-BE49-F238E27FC236}">
                <a16:creationId xmlns:a16="http://schemas.microsoft.com/office/drawing/2014/main" id="{F73B3F66-1E2C-423F-8A11-81633C55C214}"/>
              </a:ext>
            </a:extLst>
          </p:cNvPr>
          <p:cNvSpPr/>
          <p:nvPr/>
        </p:nvSpPr>
        <p:spPr bwMode="auto">
          <a:xfrm>
            <a:off x="5257081"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11</a:t>
            </a:r>
          </a:p>
        </p:txBody>
      </p:sp>
      <p:sp>
        <p:nvSpPr>
          <p:cNvPr id="31" name="Rectangle 160">
            <a:extLst>
              <a:ext uri="{FF2B5EF4-FFF2-40B4-BE49-F238E27FC236}">
                <a16:creationId xmlns:a16="http://schemas.microsoft.com/office/drawing/2014/main" id="{A47E2878-A213-4128-96A6-EFE205D2A8B3}"/>
              </a:ext>
            </a:extLst>
          </p:cNvPr>
          <p:cNvSpPr/>
          <p:nvPr/>
        </p:nvSpPr>
        <p:spPr bwMode="auto">
          <a:xfrm>
            <a:off x="6050573"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10</a:t>
            </a:r>
          </a:p>
        </p:txBody>
      </p:sp>
      <p:sp>
        <p:nvSpPr>
          <p:cNvPr id="32" name="Rectangle 160">
            <a:extLst>
              <a:ext uri="{FF2B5EF4-FFF2-40B4-BE49-F238E27FC236}">
                <a16:creationId xmlns:a16="http://schemas.microsoft.com/office/drawing/2014/main" id="{8FBA337E-F41D-4C60-A6D9-B46F383CC663}"/>
              </a:ext>
            </a:extLst>
          </p:cNvPr>
          <p:cNvSpPr/>
          <p:nvPr/>
        </p:nvSpPr>
        <p:spPr bwMode="auto">
          <a:xfrm>
            <a:off x="802398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00</a:t>
            </a:r>
          </a:p>
        </p:txBody>
      </p:sp>
      <p:sp>
        <p:nvSpPr>
          <p:cNvPr id="33" name="Rectangle 160">
            <a:extLst>
              <a:ext uri="{FF2B5EF4-FFF2-40B4-BE49-F238E27FC236}">
                <a16:creationId xmlns:a16="http://schemas.microsoft.com/office/drawing/2014/main" id="{8BD84266-DCA6-4656-9A0F-553CC92B5759}"/>
              </a:ext>
            </a:extLst>
          </p:cNvPr>
          <p:cNvSpPr/>
          <p:nvPr/>
        </p:nvSpPr>
        <p:spPr bwMode="auto">
          <a:xfrm>
            <a:off x="7013284"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01</a:t>
            </a:r>
          </a:p>
        </p:txBody>
      </p:sp>
      <p:sp>
        <p:nvSpPr>
          <p:cNvPr id="34" name="Rectangle 159">
            <a:extLst>
              <a:ext uri="{FF2B5EF4-FFF2-40B4-BE49-F238E27FC236}">
                <a16:creationId xmlns:a16="http://schemas.microsoft.com/office/drawing/2014/main" id="{4EA18FA1-D634-4A7E-BA0D-263F4C9C63A6}"/>
              </a:ext>
            </a:extLst>
          </p:cNvPr>
          <p:cNvSpPr/>
          <p:nvPr/>
        </p:nvSpPr>
        <p:spPr bwMode="auto">
          <a:xfrm>
            <a:off x="5388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5" name="Rectangle 159">
            <a:extLst>
              <a:ext uri="{FF2B5EF4-FFF2-40B4-BE49-F238E27FC236}">
                <a16:creationId xmlns:a16="http://schemas.microsoft.com/office/drawing/2014/main" id="{C91C2F2E-A0B4-4ABB-A33A-1212FB914279}"/>
              </a:ext>
            </a:extLst>
          </p:cNvPr>
          <p:cNvSpPr/>
          <p:nvPr/>
        </p:nvSpPr>
        <p:spPr bwMode="auto">
          <a:xfrm>
            <a:off x="15540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6" name="Rectangle 159">
            <a:extLst>
              <a:ext uri="{FF2B5EF4-FFF2-40B4-BE49-F238E27FC236}">
                <a16:creationId xmlns:a16="http://schemas.microsoft.com/office/drawing/2014/main" id="{AEB43F83-0E2C-4E5B-831C-8717E68B17B2}"/>
              </a:ext>
            </a:extLst>
          </p:cNvPr>
          <p:cNvSpPr/>
          <p:nvPr/>
        </p:nvSpPr>
        <p:spPr bwMode="auto">
          <a:xfrm>
            <a:off x="25556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7" name="Rectangle 159">
            <a:extLst>
              <a:ext uri="{FF2B5EF4-FFF2-40B4-BE49-F238E27FC236}">
                <a16:creationId xmlns:a16="http://schemas.microsoft.com/office/drawing/2014/main" id="{1C1B57AF-2CBB-454C-8AC0-A6E41D2F398E}"/>
              </a:ext>
            </a:extLst>
          </p:cNvPr>
          <p:cNvSpPr/>
          <p:nvPr/>
        </p:nvSpPr>
        <p:spPr bwMode="auto">
          <a:xfrm>
            <a:off x="35708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8" name="Rectangle 159">
            <a:extLst>
              <a:ext uri="{FF2B5EF4-FFF2-40B4-BE49-F238E27FC236}">
                <a16:creationId xmlns:a16="http://schemas.microsoft.com/office/drawing/2014/main" id="{F1A3E989-4459-425A-8F11-C380467F0BCA}"/>
              </a:ext>
            </a:extLst>
          </p:cNvPr>
          <p:cNvSpPr/>
          <p:nvPr/>
        </p:nvSpPr>
        <p:spPr bwMode="auto">
          <a:xfrm>
            <a:off x="47832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9" name="Rectangle 159">
            <a:extLst>
              <a:ext uri="{FF2B5EF4-FFF2-40B4-BE49-F238E27FC236}">
                <a16:creationId xmlns:a16="http://schemas.microsoft.com/office/drawing/2014/main" id="{9D8221B1-C549-4FA7-AFC5-3F68804078B4}"/>
              </a:ext>
            </a:extLst>
          </p:cNvPr>
          <p:cNvSpPr/>
          <p:nvPr/>
        </p:nvSpPr>
        <p:spPr bwMode="auto">
          <a:xfrm>
            <a:off x="57984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0" name="Rectangle 159">
            <a:extLst>
              <a:ext uri="{FF2B5EF4-FFF2-40B4-BE49-F238E27FC236}">
                <a16:creationId xmlns:a16="http://schemas.microsoft.com/office/drawing/2014/main" id="{727A580C-4AE8-46C4-9DE8-EC3823B167BF}"/>
              </a:ext>
            </a:extLst>
          </p:cNvPr>
          <p:cNvSpPr/>
          <p:nvPr/>
        </p:nvSpPr>
        <p:spPr bwMode="auto">
          <a:xfrm>
            <a:off x="68000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1" name="Rectangle 159">
            <a:extLst>
              <a:ext uri="{FF2B5EF4-FFF2-40B4-BE49-F238E27FC236}">
                <a16:creationId xmlns:a16="http://schemas.microsoft.com/office/drawing/2014/main" id="{8930505C-102E-4CDF-BF2B-770447AA7188}"/>
              </a:ext>
            </a:extLst>
          </p:cNvPr>
          <p:cNvSpPr/>
          <p:nvPr/>
        </p:nvSpPr>
        <p:spPr bwMode="auto">
          <a:xfrm>
            <a:off x="78152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43BCF337-86B3-4792-8A72-B18195DBA704}"/>
              </a:ext>
            </a:extLst>
          </p:cNvPr>
          <p:cNvSpPr/>
          <p:nvPr/>
        </p:nvSpPr>
        <p:spPr>
          <a:xfrm>
            <a:off x="8023982"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74" name="矩形 73">
            <a:extLst>
              <a:ext uri="{FF2B5EF4-FFF2-40B4-BE49-F238E27FC236}">
                <a16:creationId xmlns:a16="http://schemas.microsoft.com/office/drawing/2014/main" id="{AE56A36A-954A-4A88-87BE-57020D55A2DE}"/>
              </a:ext>
            </a:extLst>
          </p:cNvPr>
          <p:cNvSpPr/>
          <p:nvPr/>
        </p:nvSpPr>
        <p:spPr>
          <a:xfrm>
            <a:off x="7003356"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75" name="矩形 74">
            <a:extLst>
              <a:ext uri="{FF2B5EF4-FFF2-40B4-BE49-F238E27FC236}">
                <a16:creationId xmlns:a16="http://schemas.microsoft.com/office/drawing/2014/main" id="{A10E2A40-A623-49B9-9D6D-6C94AE13BDE9}"/>
              </a:ext>
            </a:extLst>
          </p:cNvPr>
          <p:cNvSpPr/>
          <p:nvPr/>
        </p:nvSpPr>
        <p:spPr>
          <a:xfrm>
            <a:off x="6003821"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76" name="矩形 75">
            <a:extLst>
              <a:ext uri="{FF2B5EF4-FFF2-40B4-BE49-F238E27FC236}">
                <a16:creationId xmlns:a16="http://schemas.microsoft.com/office/drawing/2014/main" id="{EA5CD61D-DE4C-4024-A6F7-84448E97F785}"/>
              </a:ext>
            </a:extLst>
          </p:cNvPr>
          <p:cNvSpPr/>
          <p:nvPr/>
        </p:nvSpPr>
        <p:spPr>
          <a:xfrm>
            <a:off x="4983195"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77" name="矩形 76">
            <a:extLst>
              <a:ext uri="{FF2B5EF4-FFF2-40B4-BE49-F238E27FC236}">
                <a16:creationId xmlns:a16="http://schemas.microsoft.com/office/drawing/2014/main" id="{CCE9A303-4C67-4F8B-8CCA-26BCC1688932}"/>
              </a:ext>
            </a:extLst>
          </p:cNvPr>
          <p:cNvSpPr/>
          <p:nvPr/>
        </p:nvSpPr>
        <p:spPr>
          <a:xfrm>
            <a:off x="3803313"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78" name="矩形 77">
            <a:extLst>
              <a:ext uri="{FF2B5EF4-FFF2-40B4-BE49-F238E27FC236}">
                <a16:creationId xmlns:a16="http://schemas.microsoft.com/office/drawing/2014/main" id="{B35453DE-5599-461D-BC57-8C827BDAF021}"/>
              </a:ext>
            </a:extLst>
          </p:cNvPr>
          <p:cNvSpPr/>
          <p:nvPr/>
        </p:nvSpPr>
        <p:spPr>
          <a:xfrm>
            <a:off x="2782687"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79" name="矩形 78">
            <a:extLst>
              <a:ext uri="{FF2B5EF4-FFF2-40B4-BE49-F238E27FC236}">
                <a16:creationId xmlns:a16="http://schemas.microsoft.com/office/drawing/2014/main" id="{812BBEDA-649C-4E87-AA11-5EA29764213A}"/>
              </a:ext>
            </a:extLst>
          </p:cNvPr>
          <p:cNvSpPr/>
          <p:nvPr/>
        </p:nvSpPr>
        <p:spPr>
          <a:xfrm>
            <a:off x="1783152"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80" name="矩形 79">
            <a:extLst>
              <a:ext uri="{FF2B5EF4-FFF2-40B4-BE49-F238E27FC236}">
                <a16:creationId xmlns:a16="http://schemas.microsoft.com/office/drawing/2014/main" id="{CB5AC9A4-714F-4363-8559-0C2EA1800080}"/>
              </a:ext>
            </a:extLst>
          </p:cNvPr>
          <p:cNvSpPr/>
          <p:nvPr/>
        </p:nvSpPr>
        <p:spPr>
          <a:xfrm>
            <a:off x="762526"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CB42242B-D6A0-496C-9AB3-FA71031D5185}"/>
              </a:ext>
            </a:extLst>
          </p:cNvPr>
          <p:cNvSpPr/>
          <p:nvPr/>
        </p:nvSpPr>
        <p:spPr>
          <a:xfrm>
            <a:off x="1183391" y="1813154"/>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21" name="直接箭头连接符 20">
            <a:extLst>
              <a:ext uri="{FF2B5EF4-FFF2-40B4-BE49-F238E27FC236}">
                <a16:creationId xmlns:a16="http://schemas.microsoft.com/office/drawing/2014/main" id="{78FC2738-D940-4B6E-8099-07CD144CDEED}"/>
              </a:ext>
            </a:extLst>
          </p:cNvPr>
          <p:cNvCxnSpPr>
            <a:cxnSpLocks/>
          </p:cNvCxnSpPr>
          <p:nvPr/>
        </p:nvCxnSpPr>
        <p:spPr>
          <a:xfrm>
            <a:off x="1387196" y="2043330"/>
            <a:ext cx="48138" cy="2721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a:extLst>
              <a:ext uri="{FF2B5EF4-FFF2-40B4-BE49-F238E27FC236}">
                <a16:creationId xmlns:a16="http://schemas.microsoft.com/office/drawing/2014/main" id="{B6C16CC7-F3D8-403A-AFE6-64ACC502B835}"/>
              </a:ext>
            </a:extLst>
          </p:cNvPr>
          <p:cNvCxnSpPr>
            <a:cxnSpLocks/>
            <a:endCxn id="12" idx="0"/>
          </p:cNvCxnSpPr>
          <p:nvPr/>
        </p:nvCxnSpPr>
        <p:spPr>
          <a:xfrm>
            <a:off x="1378836" y="2047576"/>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6A278439-69F3-41AD-94C1-B33B278C06C6}"/>
              </a:ext>
            </a:extLst>
          </p:cNvPr>
          <p:cNvCxnSpPr>
            <a:cxnSpLocks/>
            <a:endCxn id="27" idx="0"/>
          </p:cNvCxnSpPr>
          <p:nvPr/>
        </p:nvCxnSpPr>
        <p:spPr>
          <a:xfrm>
            <a:off x="1403648" y="2063710"/>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a:extLst>
              <a:ext uri="{FF2B5EF4-FFF2-40B4-BE49-F238E27FC236}">
                <a16:creationId xmlns:a16="http://schemas.microsoft.com/office/drawing/2014/main" id="{8D3F4ABA-E675-48E8-B6D3-67DC7B943E7C}"/>
              </a:ext>
            </a:extLst>
          </p:cNvPr>
          <p:cNvCxnSpPr>
            <a:cxnSpLocks/>
            <a:endCxn id="26" idx="0"/>
          </p:cNvCxnSpPr>
          <p:nvPr/>
        </p:nvCxnSpPr>
        <p:spPr>
          <a:xfrm>
            <a:off x="1378836" y="2047145"/>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2" name="矩形 91">
            <a:extLst>
              <a:ext uri="{FF2B5EF4-FFF2-40B4-BE49-F238E27FC236}">
                <a16:creationId xmlns:a16="http://schemas.microsoft.com/office/drawing/2014/main" id="{AA88700C-45D2-486A-B349-40D348FFF654}"/>
              </a:ext>
            </a:extLst>
          </p:cNvPr>
          <p:cNvSpPr/>
          <p:nvPr/>
        </p:nvSpPr>
        <p:spPr>
          <a:xfrm>
            <a:off x="5427943" y="1809339"/>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93" name="直接箭头连接符 92">
            <a:extLst>
              <a:ext uri="{FF2B5EF4-FFF2-40B4-BE49-F238E27FC236}">
                <a16:creationId xmlns:a16="http://schemas.microsoft.com/office/drawing/2014/main" id="{055D06E9-E401-4BDA-9D1A-7BACC9AAF956}"/>
              </a:ext>
            </a:extLst>
          </p:cNvPr>
          <p:cNvCxnSpPr>
            <a:cxnSpLocks/>
          </p:cNvCxnSpPr>
          <p:nvPr/>
        </p:nvCxnSpPr>
        <p:spPr>
          <a:xfrm>
            <a:off x="5631748" y="2039515"/>
            <a:ext cx="31508" cy="26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F646D9EF-CCA6-4C30-BE69-6D54B3323619}"/>
              </a:ext>
            </a:extLst>
          </p:cNvPr>
          <p:cNvCxnSpPr>
            <a:cxnSpLocks/>
          </p:cNvCxnSpPr>
          <p:nvPr/>
        </p:nvCxnSpPr>
        <p:spPr>
          <a:xfrm>
            <a:off x="5623388" y="2043761"/>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接箭头连接符 94">
            <a:extLst>
              <a:ext uri="{FF2B5EF4-FFF2-40B4-BE49-F238E27FC236}">
                <a16:creationId xmlns:a16="http://schemas.microsoft.com/office/drawing/2014/main" id="{2D65BEEA-8743-4B01-9D66-76B4B0E492E3}"/>
              </a:ext>
            </a:extLst>
          </p:cNvPr>
          <p:cNvCxnSpPr>
            <a:cxnSpLocks/>
          </p:cNvCxnSpPr>
          <p:nvPr/>
        </p:nvCxnSpPr>
        <p:spPr>
          <a:xfrm>
            <a:off x="5648200" y="2059895"/>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95">
            <a:extLst>
              <a:ext uri="{FF2B5EF4-FFF2-40B4-BE49-F238E27FC236}">
                <a16:creationId xmlns:a16="http://schemas.microsoft.com/office/drawing/2014/main" id="{3FD42778-ED66-45A0-AB23-894FDA77EB5E}"/>
              </a:ext>
            </a:extLst>
          </p:cNvPr>
          <p:cNvCxnSpPr>
            <a:cxnSpLocks/>
          </p:cNvCxnSpPr>
          <p:nvPr/>
        </p:nvCxnSpPr>
        <p:spPr>
          <a:xfrm>
            <a:off x="5623388" y="2043330"/>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Rectangle 159">
            <a:extLst>
              <a:ext uri="{FF2B5EF4-FFF2-40B4-BE49-F238E27FC236}">
                <a16:creationId xmlns:a16="http://schemas.microsoft.com/office/drawing/2014/main" id="{3C313358-7415-4F94-91E3-97BD09B3DEFC}"/>
              </a:ext>
            </a:extLst>
          </p:cNvPr>
          <p:cNvSpPr/>
          <p:nvPr/>
        </p:nvSpPr>
        <p:spPr bwMode="auto">
          <a:xfrm>
            <a:off x="5283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0" name="Rectangle 159">
            <a:extLst>
              <a:ext uri="{FF2B5EF4-FFF2-40B4-BE49-F238E27FC236}">
                <a16:creationId xmlns:a16="http://schemas.microsoft.com/office/drawing/2014/main" id="{34627A40-2E58-43EC-B281-EEC6436C57B2}"/>
              </a:ext>
            </a:extLst>
          </p:cNvPr>
          <p:cNvSpPr/>
          <p:nvPr/>
        </p:nvSpPr>
        <p:spPr bwMode="auto">
          <a:xfrm>
            <a:off x="15435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1" name="Rectangle 159">
            <a:extLst>
              <a:ext uri="{FF2B5EF4-FFF2-40B4-BE49-F238E27FC236}">
                <a16:creationId xmlns:a16="http://schemas.microsoft.com/office/drawing/2014/main" id="{A8B67594-7A46-43C6-947E-7B749EB05A48}"/>
              </a:ext>
            </a:extLst>
          </p:cNvPr>
          <p:cNvSpPr/>
          <p:nvPr/>
        </p:nvSpPr>
        <p:spPr bwMode="auto">
          <a:xfrm>
            <a:off x="25451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2" name="Rectangle 159">
            <a:extLst>
              <a:ext uri="{FF2B5EF4-FFF2-40B4-BE49-F238E27FC236}">
                <a16:creationId xmlns:a16="http://schemas.microsoft.com/office/drawing/2014/main" id="{94B21F34-C4BE-41C2-A02C-B9C92384B2FF}"/>
              </a:ext>
            </a:extLst>
          </p:cNvPr>
          <p:cNvSpPr/>
          <p:nvPr/>
        </p:nvSpPr>
        <p:spPr bwMode="auto">
          <a:xfrm>
            <a:off x="35603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3" name="Rectangle 159">
            <a:extLst>
              <a:ext uri="{FF2B5EF4-FFF2-40B4-BE49-F238E27FC236}">
                <a16:creationId xmlns:a16="http://schemas.microsoft.com/office/drawing/2014/main" id="{61B0944C-F6E7-4E75-A1F1-91D3DE7959A9}"/>
              </a:ext>
            </a:extLst>
          </p:cNvPr>
          <p:cNvSpPr/>
          <p:nvPr/>
        </p:nvSpPr>
        <p:spPr bwMode="auto">
          <a:xfrm>
            <a:off x="47727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4" name="Rectangle 159">
            <a:extLst>
              <a:ext uri="{FF2B5EF4-FFF2-40B4-BE49-F238E27FC236}">
                <a16:creationId xmlns:a16="http://schemas.microsoft.com/office/drawing/2014/main" id="{E0FF6110-B8B5-4762-BA96-C138B93BD34C}"/>
              </a:ext>
            </a:extLst>
          </p:cNvPr>
          <p:cNvSpPr/>
          <p:nvPr/>
        </p:nvSpPr>
        <p:spPr bwMode="auto">
          <a:xfrm>
            <a:off x="57879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5" name="Rectangle 159">
            <a:extLst>
              <a:ext uri="{FF2B5EF4-FFF2-40B4-BE49-F238E27FC236}">
                <a16:creationId xmlns:a16="http://schemas.microsoft.com/office/drawing/2014/main" id="{BE9B93A2-E723-4DC9-94B8-EA848023F422}"/>
              </a:ext>
            </a:extLst>
          </p:cNvPr>
          <p:cNvSpPr/>
          <p:nvPr/>
        </p:nvSpPr>
        <p:spPr bwMode="auto">
          <a:xfrm>
            <a:off x="67895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6" name="Rectangle 159">
            <a:extLst>
              <a:ext uri="{FF2B5EF4-FFF2-40B4-BE49-F238E27FC236}">
                <a16:creationId xmlns:a16="http://schemas.microsoft.com/office/drawing/2014/main" id="{22722BAF-E839-4A99-8A0C-02384F243BA5}"/>
              </a:ext>
            </a:extLst>
          </p:cNvPr>
          <p:cNvSpPr/>
          <p:nvPr/>
        </p:nvSpPr>
        <p:spPr bwMode="auto">
          <a:xfrm>
            <a:off x="78047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3FC44CEA-CF47-4322-8A72-C8E46D09A92F}"/>
              </a:ext>
            </a:extLst>
          </p:cNvPr>
          <p:cNvSpPr/>
          <p:nvPr/>
        </p:nvSpPr>
        <p:spPr>
          <a:xfrm>
            <a:off x="8013520"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E348ACB4-54C7-46B0-AD6F-8A738B34DA98}"/>
              </a:ext>
            </a:extLst>
          </p:cNvPr>
          <p:cNvSpPr/>
          <p:nvPr/>
        </p:nvSpPr>
        <p:spPr>
          <a:xfrm>
            <a:off x="6992894"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109" name="矩形 108">
            <a:extLst>
              <a:ext uri="{FF2B5EF4-FFF2-40B4-BE49-F238E27FC236}">
                <a16:creationId xmlns:a16="http://schemas.microsoft.com/office/drawing/2014/main" id="{32A066F1-C029-4898-B99C-9CF8B95BC6FB}"/>
              </a:ext>
            </a:extLst>
          </p:cNvPr>
          <p:cNvSpPr/>
          <p:nvPr/>
        </p:nvSpPr>
        <p:spPr>
          <a:xfrm>
            <a:off x="5993359"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110" name="矩形 109">
            <a:extLst>
              <a:ext uri="{FF2B5EF4-FFF2-40B4-BE49-F238E27FC236}">
                <a16:creationId xmlns:a16="http://schemas.microsoft.com/office/drawing/2014/main" id="{0DA659CF-24BB-463A-A075-21A4DA62039A}"/>
              </a:ext>
            </a:extLst>
          </p:cNvPr>
          <p:cNvSpPr/>
          <p:nvPr/>
        </p:nvSpPr>
        <p:spPr>
          <a:xfrm>
            <a:off x="4972733"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111" name="矩形 110">
            <a:extLst>
              <a:ext uri="{FF2B5EF4-FFF2-40B4-BE49-F238E27FC236}">
                <a16:creationId xmlns:a16="http://schemas.microsoft.com/office/drawing/2014/main" id="{EB50EB02-86D8-4CB5-9616-4ADB63AE2F60}"/>
              </a:ext>
            </a:extLst>
          </p:cNvPr>
          <p:cNvSpPr/>
          <p:nvPr/>
        </p:nvSpPr>
        <p:spPr>
          <a:xfrm>
            <a:off x="3792851"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112" name="矩形 111">
            <a:extLst>
              <a:ext uri="{FF2B5EF4-FFF2-40B4-BE49-F238E27FC236}">
                <a16:creationId xmlns:a16="http://schemas.microsoft.com/office/drawing/2014/main" id="{7723DEFA-9A68-472F-A4AB-6B4CC39702A6}"/>
              </a:ext>
            </a:extLst>
          </p:cNvPr>
          <p:cNvSpPr/>
          <p:nvPr/>
        </p:nvSpPr>
        <p:spPr>
          <a:xfrm>
            <a:off x="2772225"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113" name="矩形 112">
            <a:extLst>
              <a:ext uri="{FF2B5EF4-FFF2-40B4-BE49-F238E27FC236}">
                <a16:creationId xmlns:a16="http://schemas.microsoft.com/office/drawing/2014/main" id="{7289A8F5-D497-4574-8582-3CFFB1B7C09F}"/>
              </a:ext>
            </a:extLst>
          </p:cNvPr>
          <p:cNvSpPr/>
          <p:nvPr/>
        </p:nvSpPr>
        <p:spPr>
          <a:xfrm>
            <a:off x="1772690"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114" name="矩形 113">
            <a:extLst>
              <a:ext uri="{FF2B5EF4-FFF2-40B4-BE49-F238E27FC236}">
                <a16:creationId xmlns:a16="http://schemas.microsoft.com/office/drawing/2014/main" id="{0B24F319-EBC2-48D2-923C-9447FFF9CF0D}"/>
              </a:ext>
            </a:extLst>
          </p:cNvPr>
          <p:cNvSpPr/>
          <p:nvPr/>
        </p:nvSpPr>
        <p:spPr>
          <a:xfrm>
            <a:off x="752064"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cxnSp>
        <p:nvCxnSpPr>
          <p:cNvPr id="115" name="直接连接符 114">
            <a:extLst>
              <a:ext uri="{FF2B5EF4-FFF2-40B4-BE49-F238E27FC236}">
                <a16:creationId xmlns:a16="http://schemas.microsoft.com/office/drawing/2014/main" id="{F8BC0D85-784D-4775-BA0A-542EDF58BF97}"/>
              </a:ext>
            </a:extLst>
          </p:cNvPr>
          <p:cNvCxnSpPr/>
          <p:nvPr/>
        </p:nvCxnSpPr>
        <p:spPr>
          <a:xfrm>
            <a:off x="302620" y="3155916"/>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16" name="TextBox 27">
            <a:extLst>
              <a:ext uri="{FF2B5EF4-FFF2-40B4-BE49-F238E27FC236}">
                <a16:creationId xmlns:a16="http://schemas.microsoft.com/office/drawing/2014/main" id="{712A7F72-220E-46B4-856A-4144E1547240}"/>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17" name="矩形 116">
            <a:extLst>
              <a:ext uri="{FF2B5EF4-FFF2-40B4-BE49-F238E27FC236}">
                <a16:creationId xmlns:a16="http://schemas.microsoft.com/office/drawing/2014/main" id="{80CB4F7C-8D76-42A8-BFCE-99955649343E}"/>
              </a:ext>
            </a:extLst>
          </p:cNvPr>
          <p:cNvSpPr/>
          <p:nvPr/>
        </p:nvSpPr>
        <p:spPr>
          <a:xfrm>
            <a:off x="3735736" y="1045027"/>
            <a:ext cx="2252540" cy="369332"/>
          </a:xfrm>
          <a:prstGeom prst="rect">
            <a:avLst/>
          </a:prstGeom>
        </p:spPr>
        <p:txBody>
          <a:bodyPr wrap="none">
            <a:spAutoFit/>
          </a:bodyPr>
          <a:lstStyle/>
          <a:p>
            <a:r>
              <a:rPr lang="en-US" altLang="zh-CN" dirty="0">
                <a:latin typeface="Courier New" charset="0"/>
              </a:rPr>
              <a:t>sum+=x[1]*y[1];</a:t>
            </a:r>
            <a:endParaRPr lang="zh-CN" altLang="en-US" dirty="0"/>
          </a:p>
        </p:txBody>
      </p:sp>
      <p:cxnSp>
        <p:nvCxnSpPr>
          <p:cNvPr id="125" name="直接箭头连接符 124">
            <a:extLst>
              <a:ext uri="{FF2B5EF4-FFF2-40B4-BE49-F238E27FC236}">
                <a16:creationId xmlns:a16="http://schemas.microsoft.com/office/drawing/2014/main" id="{80B77E81-F914-4781-BB9D-56C7FB43F77D}"/>
              </a:ext>
            </a:extLst>
          </p:cNvPr>
          <p:cNvCxnSpPr>
            <a:cxnSpLocks/>
          </p:cNvCxnSpPr>
          <p:nvPr/>
        </p:nvCxnSpPr>
        <p:spPr>
          <a:xfrm flipV="1">
            <a:off x="4806142" y="1374337"/>
            <a:ext cx="0" cy="20681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27" name="TextBox 27">
            <a:extLst>
              <a:ext uri="{FF2B5EF4-FFF2-40B4-BE49-F238E27FC236}">
                <a16:creationId xmlns:a16="http://schemas.microsoft.com/office/drawing/2014/main" id="{6E2CAAD2-A524-4B9F-8962-2F8B6C8D4321}"/>
              </a:ext>
            </a:extLst>
          </p:cNvPr>
          <p:cNvSpPr txBox="1"/>
          <p:nvPr/>
        </p:nvSpPr>
        <p:spPr>
          <a:xfrm>
            <a:off x="4516639" y="1555914"/>
            <a:ext cx="598241" cy="338554"/>
          </a:xfrm>
          <a:prstGeom prst="rect">
            <a:avLst/>
          </a:prstGeom>
          <a:noFill/>
        </p:spPr>
        <p:txBody>
          <a:bodyPr wrap="none" rtlCol="0">
            <a:spAutoFit/>
          </a:bodyPr>
          <a:lstStyle/>
          <a:p>
            <a:r>
              <a:rPr lang="zh-CN" alt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加载</a:t>
            </a:r>
            <a:endPar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00937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412A36-D130-4C7A-A740-70F94A1BFD0A}"/>
              </a:ext>
            </a:extLst>
          </p:cNvPr>
          <p:cNvSpPr>
            <a:spLocks noGrp="1"/>
          </p:cNvSpPr>
          <p:nvPr>
            <p:ph type="title"/>
          </p:nvPr>
        </p:nvSpPr>
        <p:spPr/>
        <p:txBody>
          <a:bodyPr>
            <a:normAutofit/>
          </a:bodyPr>
          <a:lstStyle/>
          <a:p>
            <a:r>
              <a:rPr lang="zh-CN" altLang="en-US" dirty="0"/>
              <a:t>内存与</a:t>
            </a:r>
            <a:r>
              <a:rPr lang="en-US" altLang="zh-CN" dirty="0"/>
              <a:t>cache</a:t>
            </a:r>
            <a:r>
              <a:rPr lang="zh-CN" altLang="en-US" dirty="0"/>
              <a:t>地址分布</a:t>
            </a:r>
          </a:p>
        </p:txBody>
      </p:sp>
      <p:sp>
        <p:nvSpPr>
          <p:cNvPr id="5" name="TextBox 27">
            <a:extLst>
              <a:ext uri="{FF2B5EF4-FFF2-40B4-BE49-F238E27FC236}">
                <a16:creationId xmlns:a16="http://schemas.microsoft.com/office/drawing/2014/main" id="{381A27A0-6459-4F41-88B1-4590EE982464}"/>
              </a:ext>
            </a:extLst>
          </p:cNvPr>
          <p:cNvSpPr txBox="1"/>
          <p:nvPr/>
        </p:nvSpPr>
        <p:spPr>
          <a:xfrm>
            <a:off x="1609899" y="1664621"/>
            <a:ext cx="521297" cy="369332"/>
          </a:xfrm>
          <a:prstGeom prst="rect">
            <a:avLst/>
          </a:prstGeom>
          <a:noFill/>
        </p:spPr>
        <p:txBody>
          <a:bodyPr wrap="none" rtlCol="0">
            <a:spAutoFit/>
          </a:bodyPr>
          <a:lstStyle/>
          <a:p>
            <a:r>
              <a:rPr lang="en-US" altLang="zh-CN" sz="1800"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p>
        </p:txBody>
      </p:sp>
      <p:sp>
        <p:nvSpPr>
          <p:cNvPr id="6" name="TextBox 27">
            <a:extLst>
              <a:ext uri="{FF2B5EF4-FFF2-40B4-BE49-F238E27FC236}">
                <a16:creationId xmlns:a16="http://schemas.microsoft.com/office/drawing/2014/main" id="{4CC04408-F0D3-49C4-B5E6-5B480EE80037}"/>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158">
            <a:extLst>
              <a:ext uri="{FF2B5EF4-FFF2-40B4-BE49-F238E27FC236}">
                <a16:creationId xmlns:a16="http://schemas.microsoft.com/office/drawing/2014/main" id="{3DBE58BD-DC75-429F-A204-DC262BFE7D7C}"/>
              </a:ext>
            </a:extLst>
          </p:cNvPr>
          <p:cNvSpPr/>
          <p:nvPr/>
        </p:nvSpPr>
        <p:spPr bwMode="auto">
          <a:xfrm>
            <a:off x="52605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8" name="Rectangle 159">
            <a:extLst>
              <a:ext uri="{FF2B5EF4-FFF2-40B4-BE49-F238E27FC236}">
                <a16:creationId xmlns:a16="http://schemas.microsoft.com/office/drawing/2014/main" id="{3589D2AD-9065-4639-A7D1-4D9499225883}"/>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9" name="Rectangle 163">
            <a:extLst>
              <a:ext uri="{FF2B5EF4-FFF2-40B4-BE49-F238E27FC236}">
                <a16:creationId xmlns:a16="http://schemas.microsoft.com/office/drawing/2014/main" id="{0A4C6E21-01E5-40F6-A90C-3C24516A2D9E}"/>
              </a:ext>
            </a:extLst>
          </p:cNvPr>
          <p:cNvSpPr/>
          <p:nvPr/>
        </p:nvSpPr>
        <p:spPr bwMode="auto">
          <a:xfrm>
            <a:off x="767571"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 name="Rectangle 164">
            <a:extLst>
              <a:ext uri="{FF2B5EF4-FFF2-40B4-BE49-F238E27FC236}">
                <a16:creationId xmlns:a16="http://schemas.microsoft.com/office/drawing/2014/main" id="{A8B1F0C9-481D-46B5-B105-F2D5509F2059}"/>
              </a:ext>
            </a:extLst>
          </p:cNvPr>
          <p:cNvSpPr/>
          <p:nvPr/>
        </p:nvSpPr>
        <p:spPr bwMode="auto">
          <a:xfrm>
            <a:off x="564455"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 name="Rectangle 159">
            <a:extLst>
              <a:ext uri="{FF2B5EF4-FFF2-40B4-BE49-F238E27FC236}">
                <a16:creationId xmlns:a16="http://schemas.microsoft.com/office/drawing/2014/main" id="{CA98C1A5-872A-4B61-BA1A-2A943C09BE59}"/>
              </a:ext>
            </a:extLst>
          </p:cNvPr>
          <p:cNvSpPr/>
          <p:nvPr/>
        </p:nvSpPr>
        <p:spPr bwMode="auto">
          <a:xfrm>
            <a:off x="1022259"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11</a:t>
            </a:r>
          </a:p>
        </p:txBody>
      </p:sp>
      <p:sp>
        <p:nvSpPr>
          <p:cNvPr id="12" name="Rectangle 160">
            <a:extLst>
              <a:ext uri="{FF2B5EF4-FFF2-40B4-BE49-F238E27FC236}">
                <a16:creationId xmlns:a16="http://schemas.microsoft.com/office/drawing/2014/main" id="{C2D7227A-F81E-4EA3-A7C3-118FE31529F2}"/>
              </a:ext>
            </a:extLst>
          </p:cNvPr>
          <p:cNvSpPr/>
          <p:nvPr/>
        </p:nvSpPr>
        <p:spPr bwMode="auto">
          <a:xfrm>
            <a:off x="1815751"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10</a:t>
            </a:r>
          </a:p>
        </p:txBody>
      </p:sp>
      <p:sp>
        <p:nvSpPr>
          <p:cNvPr id="13" name="Rectangle 159">
            <a:extLst>
              <a:ext uri="{FF2B5EF4-FFF2-40B4-BE49-F238E27FC236}">
                <a16:creationId xmlns:a16="http://schemas.microsoft.com/office/drawing/2014/main" id="{36DC7B13-7ABA-4E6A-A7B9-9CC58032ADC4}"/>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4" name="Rectangle 159">
            <a:extLst>
              <a:ext uri="{FF2B5EF4-FFF2-40B4-BE49-F238E27FC236}">
                <a16:creationId xmlns:a16="http://schemas.microsoft.com/office/drawing/2014/main" id="{B862E909-5BCD-47F4-99DD-3938F24D8851}"/>
              </a:ext>
            </a:extLst>
          </p:cNvPr>
          <p:cNvSpPr/>
          <p:nvPr/>
        </p:nvSpPr>
        <p:spPr bwMode="auto">
          <a:xfrm>
            <a:off x="25628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5" name="Rectangle 159">
            <a:extLst>
              <a:ext uri="{FF2B5EF4-FFF2-40B4-BE49-F238E27FC236}">
                <a16:creationId xmlns:a16="http://schemas.microsoft.com/office/drawing/2014/main" id="{9F94A7D0-C120-4980-98A8-12A31AB46302}"/>
              </a:ext>
            </a:extLst>
          </p:cNvPr>
          <p:cNvSpPr/>
          <p:nvPr/>
        </p:nvSpPr>
        <p:spPr bwMode="auto">
          <a:xfrm>
            <a:off x="35780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6" name="TextBox 27">
            <a:extLst>
              <a:ext uri="{FF2B5EF4-FFF2-40B4-BE49-F238E27FC236}">
                <a16:creationId xmlns:a16="http://schemas.microsoft.com/office/drawing/2014/main" id="{AB42C799-52A9-440E-B7BB-D0BF6E3F86BC}"/>
              </a:ext>
            </a:extLst>
          </p:cNvPr>
          <p:cNvSpPr txBox="1"/>
          <p:nvPr/>
        </p:nvSpPr>
        <p:spPr>
          <a:xfrm>
            <a:off x="5854279" y="1664621"/>
            <a:ext cx="579005" cy="369332"/>
          </a:xfrm>
          <a:prstGeom prst="rect">
            <a:avLst/>
          </a:prstGeom>
          <a:noFill/>
        </p:spPr>
        <p:txBody>
          <a:bodyPr wrap="none" rtlCol="0">
            <a:spAutoFit/>
          </a:bodyPr>
          <a:lstStyle/>
          <a:p>
            <a:r>
              <a:rPr lang="en-US" altLang="zh-CN"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p>
        </p:txBody>
      </p:sp>
      <p:sp>
        <p:nvSpPr>
          <p:cNvPr id="17" name="Rectangle 158">
            <a:extLst>
              <a:ext uri="{FF2B5EF4-FFF2-40B4-BE49-F238E27FC236}">
                <a16:creationId xmlns:a16="http://schemas.microsoft.com/office/drawing/2014/main" id="{95957FE3-9C26-49D9-AC28-BCF5C82FF14E}"/>
              </a:ext>
            </a:extLst>
          </p:cNvPr>
          <p:cNvSpPr/>
          <p:nvPr/>
        </p:nvSpPr>
        <p:spPr bwMode="auto">
          <a:xfrm>
            <a:off x="477043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8" name="Rectangle 159">
            <a:extLst>
              <a:ext uri="{FF2B5EF4-FFF2-40B4-BE49-F238E27FC236}">
                <a16:creationId xmlns:a16="http://schemas.microsoft.com/office/drawing/2014/main" id="{2DAFF8B7-F977-42DA-A97C-325BCEB4E5B7}"/>
              </a:ext>
            </a:extLst>
          </p:cNvPr>
          <p:cNvSpPr/>
          <p:nvPr/>
        </p:nvSpPr>
        <p:spPr bwMode="auto">
          <a:xfrm>
            <a:off x="4790404"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3" name="Rectangle 159">
            <a:extLst>
              <a:ext uri="{FF2B5EF4-FFF2-40B4-BE49-F238E27FC236}">
                <a16:creationId xmlns:a16="http://schemas.microsoft.com/office/drawing/2014/main" id="{FF4D9A53-8DC6-4956-8EF6-C15D297B9419}"/>
              </a:ext>
            </a:extLst>
          </p:cNvPr>
          <p:cNvSpPr/>
          <p:nvPr/>
        </p:nvSpPr>
        <p:spPr bwMode="auto">
          <a:xfrm>
            <a:off x="5805604"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4" name="Rectangle 159">
            <a:extLst>
              <a:ext uri="{FF2B5EF4-FFF2-40B4-BE49-F238E27FC236}">
                <a16:creationId xmlns:a16="http://schemas.microsoft.com/office/drawing/2014/main" id="{472D54C7-3636-4AA5-B2B7-02D62CB9E644}"/>
              </a:ext>
            </a:extLst>
          </p:cNvPr>
          <p:cNvSpPr/>
          <p:nvPr/>
        </p:nvSpPr>
        <p:spPr bwMode="auto">
          <a:xfrm>
            <a:off x="6807202"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5" name="Rectangle 159">
            <a:extLst>
              <a:ext uri="{FF2B5EF4-FFF2-40B4-BE49-F238E27FC236}">
                <a16:creationId xmlns:a16="http://schemas.microsoft.com/office/drawing/2014/main" id="{F4C06FC8-20EE-4FAA-B2A9-C22A8BE9B22F}"/>
              </a:ext>
            </a:extLst>
          </p:cNvPr>
          <p:cNvSpPr/>
          <p:nvPr/>
        </p:nvSpPr>
        <p:spPr bwMode="auto">
          <a:xfrm>
            <a:off x="7822402" y="2621301"/>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i="1" dirty="0">
                <a:solidFill>
                  <a:srgbClr val="0070C0"/>
                </a:solidFill>
                <a:latin typeface="Times New Roman" panose="02020603050405020304" pitchFamily="18" charset="0"/>
                <a:cs typeface="Times New Roman" panose="02020603050405020304" pitchFamily="18" charset="0"/>
              </a:rPr>
              <a:t>11|10|01|00</a:t>
            </a:r>
          </a:p>
        </p:txBody>
      </p:sp>
      <p:sp>
        <p:nvSpPr>
          <p:cNvPr id="26" name="Rectangle 160">
            <a:extLst>
              <a:ext uri="{FF2B5EF4-FFF2-40B4-BE49-F238E27FC236}">
                <a16:creationId xmlns:a16="http://schemas.microsoft.com/office/drawing/2014/main" id="{E4AB4C3D-7177-4C6C-9D8E-E49B6FC0E11F}"/>
              </a:ext>
            </a:extLst>
          </p:cNvPr>
          <p:cNvSpPr/>
          <p:nvPr/>
        </p:nvSpPr>
        <p:spPr bwMode="auto">
          <a:xfrm>
            <a:off x="3789160"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00</a:t>
            </a:r>
          </a:p>
        </p:txBody>
      </p:sp>
      <p:sp>
        <p:nvSpPr>
          <p:cNvPr id="27" name="Rectangle 160">
            <a:extLst>
              <a:ext uri="{FF2B5EF4-FFF2-40B4-BE49-F238E27FC236}">
                <a16:creationId xmlns:a16="http://schemas.microsoft.com/office/drawing/2014/main" id="{A9A586C6-B323-4C23-A2E2-9B72041D1532}"/>
              </a:ext>
            </a:extLst>
          </p:cNvPr>
          <p:cNvSpPr/>
          <p:nvPr/>
        </p:nvSpPr>
        <p:spPr bwMode="auto">
          <a:xfrm>
            <a:off x="277846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01</a:t>
            </a:r>
          </a:p>
        </p:txBody>
      </p:sp>
      <p:sp>
        <p:nvSpPr>
          <p:cNvPr id="28" name="Rectangle 163">
            <a:extLst>
              <a:ext uri="{FF2B5EF4-FFF2-40B4-BE49-F238E27FC236}">
                <a16:creationId xmlns:a16="http://schemas.microsoft.com/office/drawing/2014/main" id="{3C4847A4-FF51-4AF0-9BBC-E6246FA4EFD7}"/>
              </a:ext>
            </a:extLst>
          </p:cNvPr>
          <p:cNvSpPr/>
          <p:nvPr/>
        </p:nvSpPr>
        <p:spPr bwMode="auto">
          <a:xfrm>
            <a:off x="500239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9" name="Rectangle 164">
            <a:extLst>
              <a:ext uri="{FF2B5EF4-FFF2-40B4-BE49-F238E27FC236}">
                <a16:creationId xmlns:a16="http://schemas.microsoft.com/office/drawing/2014/main" id="{C7340818-C08E-4A67-BBFA-31D89D7C2E6E}"/>
              </a:ext>
            </a:extLst>
          </p:cNvPr>
          <p:cNvSpPr/>
          <p:nvPr/>
        </p:nvSpPr>
        <p:spPr bwMode="auto">
          <a:xfrm>
            <a:off x="4799277"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30" name="Rectangle 159">
            <a:extLst>
              <a:ext uri="{FF2B5EF4-FFF2-40B4-BE49-F238E27FC236}">
                <a16:creationId xmlns:a16="http://schemas.microsoft.com/office/drawing/2014/main" id="{F73B3F66-1E2C-423F-8A11-81633C55C214}"/>
              </a:ext>
            </a:extLst>
          </p:cNvPr>
          <p:cNvSpPr/>
          <p:nvPr/>
        </p:nvSpPr>
        <p:spPr bwMode="auto">
          <a:xfrm>
            <a:off x="5257081"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11</a:t>
            </a:r>
          </a:p>
        </p:txBody>
      </p:sp>
      <p:sp>
        <p:nvSpPr>
          <p:cNvPr id="31" name="Rectangle 160">
            <a:extLst>
              <a:ext uri="{FF2B5EF4-FFF2-40B4-BE49-F238E27FC236}">
                <a16:creationId xmlns:a16="http://schemas.microsoft.com/office/drawing/2014/main" id="{A47E2878-A213-4128-96A6-EFE205D2A8B3}"/>
              </a:ext>
            </a:extLst>
          </p:cNvPr>
          <p:cNvSpPr/>
          <p:nvPr/>
        </p:nvSpPr>
        <p:spPr bwMode="auto">
          <a:xfrm>
            <a:off x="6050573"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10</a:t>
            </a:r>
          </a:p>
        </p:txBody>
      </p:sp>
      <p:sp>
        <p:nvSpPr>
          <p:cNvPr id="32" name="Rectangle 160">
            <a:extLst>
              <a:ext uri="{FF2B5EF4-FFF2-40B4-BE49-F238E27FC236}">
                <a16:creationId xmlns:a16="http://schemas.microsoft.com/office/drawing/2014/main" id="{8FBA337E-F41D-4C60-A6D9-B46F383CC663}"/>
              </a:ext>
            </a:extLst>
          </p:cNvPr>
          <p:cNvSpPr/>
          <p:nvPr/>
        </p:nvSpPr>
        <p:spPr bwMode="auto">
          <a:xfrm>
            <a:off x="802398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00</a:t>
            </a:r>
          </a:p>
        </p:txBody>
      </p:sp>
      <p:sp>
        <p:nvSpPr>
          <p:cNvPr id="33" name="Rectangle 160">
            <a:extLst>
              <a:ext uri="{FF2B5EF4-FFF2-40B4-BE49-F238E27FC236}">
                <a16:creationId xmlns:a16="http://schemas.microsoft.com/office/drawing/2014/main" id="{8BD84266-DCA6-4656-9A0F-553CC92B5759}"/>
              </a:ext>
            </a:extLst>
          </p:cNvPr>
          <p:cNvSpPr/>
          <p:nvPr/>
        </p:nvSpPr>
        <p:spPr bwMode="auto">
          <a:xfrm>
            <a:off x="7013284"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01</a:t>
            </a:r>
          </a:p>
        </p:txBody>
      </p:sp>
      <p:sp>
        <p:nvSpPr>
          <p:cNvPr id="34" name="Rectangle 159">
            <a:extLst>
              <a:ext uri="{FF2B5EF4-FFF2-40B4-BE49-F238E27FC236}">
                <a16:creationId xmlns:a16="http://schemas.microsoft.com/office/drawing/2014/main" id="{4EA18FA1-D634-4A7E-BA0D-263F4C9C63A6}"/>
              </a:ext>
            </a:extLst>
          </p:cNvPr>
          <p:cNvSpPr/>
          <p:nvPr/>
        </p:nvSpPr>
        <p:spPr bwMode="auto">
          <a:xfrm>
            <a:off x="5388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5" name="Rectangle 159">
            <a:extLst>
              <a:ext uri="{FF2B5EF4-FFF2-40B4-BE49-F238E27FC236}">
                <a16:creationId xmlns:a16="http://schemas.microsoft.com/office/drawing/2014/main" id="{C91C2F2E-A0B4-4ABB-A33A-1212FB914279}"/>
              </a:ext>
            </a:extLst>
          </p:cNvPr>
          <p:cNvSpPr/>
          <p:nvPr/>
        </p:nvSpPr>
        <p:spPr bwMode="auto">
          <a:xfrm>
            <a:off x="15540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6" name="Rectangle 159">
            <a:extLst>
              <a:ext uri="{FF2B5EF4-FFF2-40B4-BE49-F238E27FC236}">
                <a16:creationId xmlns:a16="http://schemas.microsoft.com/office/drawing/2014/main" id="{AEB43F83-0E2C-4E5B-831C-8717E68B17B2}"/>
              </a:ext>
            </a:extLst>
          </p:cNvPr>
          <p:cNvSpPr/>
          <p:nvPr/>
        </p:nvSpPr>
        <p:spPr bwMode="auto">
          <a:xfrm>
            <a:off x="25556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7" name="Rectangle 159">
            <a:extLst>
              <a:ext uri="{FF2B5EF4-FFF2-40B4-BE49-F238E27FC236}">
                <a16:creationId xmlns:a16="http://schemas.microsoft.com/office/drawing/2014/main" id="{1C1B57AF-2CBB-454C-8AC0-A6E41D2F398E}"/>
              </a:ext>
            </a:extLst>
          </p:cNvPr>
          <p:cNvSpPr/>
          <p:nvPr/>
        </p:nvSpPr>
        <p:spPr bwMode="auto">
          <a:xfrm>
            <a:off x="35708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8" name="Rectangle 159">
            <a:extLst>
              <a:ext uri="{FF2B5EF4-FFF2-40B4-BE49-F238E27FC236}">
                <a16:creationId xmlns:a16="http://schemas.microsoft.com/office/drawing/2014/main" id="{F1A3E989-4459-425A-8F11-C380467F0BCA}"/>
              </a:ext>
            </a:extLst>
          </p:cNvPr>
          <p:cNvSpPr/>
          <p:nvPr/>
        </p:nvSpPr>
        <p:spPr bwMode="auto">
          <a:xfrm>
            <a:off x="47832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9" name="Rectangle 159">
            <a:extLst>
              <a:ext uri="{FF2B5EF4-FFF2-40B4-BE49-F238E27FC236}">
                <a16:creationId xmlns:a16="http://schemas.microsoft.com/office/drawing/2014/main" id="{9D8221B1-C549-4FA7-AFC5-3F68804078B4}"/>
              </a:ext>
            </a:extLst>
          </p:cNvPr>
          <p:cNvSpPr/>
          <p:nvPr/>
        </p:nvSpPr>
        <p:spPr bwMode="auto">
          <a:xfrm>
            <a:off x="57984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0" name="Rectangle 159">
            <a:extLst>
              <a:ext uri="{FF2B5EF4-FFF2-40B4-BE49-F238E27FC236}">
                <a16:creationId xmlns:a16="http://schemas.microsoft.com/office/drawing/2014/main" id="{727A580C-4AE8-46C4-9DE8-EC3823B167BF}"/>
              </a:ext>
            </a:extLst>
          </p:cNvPr>
          <p:cNvSpPr/>
          <p:nvPr/>
        </p:nvSpPr>
        <p:spPr bwMode="auto">
          <a:xfrm>
            <a:off x="68000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1" name="Rectangle 159">
            <a:extLst>
              <a:ext uri="{FF2B5EF4-FFF2-40B4-BE49-F238E27FC236}">
                <a16:creationId xmlns:a16="http://schemas.microsoft.com/office/drawing/2014/main" id="{8930505C-102E-4CDF-BF2B-770447AA7188}"/>
              </a:ext>
            </a:extLst>
          </p:cNvPr>
          <p:cNvSpPr/>
          <p:nvPr/>
        </p:nvSpPr>
        <p:spPr bwMode="auto">
          <a:xfrm>
            <a:off x="78152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43BCF337-86B3-4792-8A72-B18195DBA704}"/>
              </a:ext>
            </a:extLst>
          </p:cNvPr>
          <p:cNvSpPr/>
          <p:nvPr/>
        </p:nvSpPr>
        <p:spPr>
          <a:xfrm>
            <a:off x="8023982"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74" name="矩形 73">
            <a:extLst>
              <a:ext uri="{FF2B5EF4-FFF2-40B4-BE49-F238E27FC236}">
                <a16:creationId xmlns:a16="http://schemas.microsoft.com/office/drawing/2014/main" id="{AE56A36A-954A-4A88-87BE-57020D55A2DE}"/>
              </a:ext>
            </a:extLst>
          </p:cNvPr>
          <p:cNvSpPr/>
          <p:nvPr/>
        </p:nvSpPr>
        <p:spPr>
          <a:xfrm>
            <a:off x="7003356"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75" name="矩形 74">
            <a:extLst>
              <a:ext uri="{FF2B5EF4-FFF2-40B4-BE49-F238E27FC236}">
                <a16:creationId xmlns:a16="http://schemas.microsoft.com/office/drawing/2014/main" id="{A10E2A40-A623-49B9-9D6D-6C94AE13BDE9}"/>
              </a:ext>
            </a:extLst>
          </p:cNvPr>
          <p:cNvSpPr/>
          <p:nvPr/>
        </p:nvSpPr>
        <p:spPr>
          <a:xfrm>
            <a:off x="6003821"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76" name="矩形 75">
            <a:extLst>
              <a:ext uri="{FF2B5EF4-FFF2-40B4-BE49-F238E27FC236}">
                <a16:creationId xmlns:a16="http://schemas.microsoft.com/office/drawing/2014/main" id="{EA5CD61D-DE4C-4024-A6F7-84448E97F785}"/>
              </a:ext>
            </a:extLst>
          </p:cNvPr>
          <p:cNvSpPr/>
          <p:nvPr/>
        </p:nvSpPr>
        <p:spPr>
          <a:xfrm>
            <a:off x="4983195"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77" name="矩形 76">
            <a:extLst>
              <a:ext uri="{FF2B5EF4-FFF2-40B4-BE49-F238E27FC236}">
                <a16:creationId xmlns:a16="http://schemas.microsoft.com/office/drawing/2014/main" id="{CCE9A303-4C67-4F8B-8CCA-26BCC1688932}"/>
              </a:ext>
            </a:extLst>
          </p:cNvPr>
          <p:cNvSpPr/>
          <p:nvPr/>
        </p:nvSpPr>
        <p:spPr>
          <a:xfrm>
            <a:off x="3803313"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78" name="矩形 77">
            <a:extLst>
              <a:ext uri="{FF2B5EF4-FFF2-40B4-BE49-F238E27FC236}">
                <a16:creationId xmlns:a16="http://schemas.microsoft.com/office/drawing/2014/main" id="{B35453DE-5599-461D-BC57-8C827BDAF021}"/>
              </a:ext>
            </a:extLst>
          </p:cNvPr>
          <p:cNvSpPr/>
          <p:nvPr/>
        </p:nvSpPr>
        <p:spPr>
          <a:xfrm>
            <a:off x="2782687"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79" name="矩形 78">
            <a:extLst>
              <a:ext uri="{FF2B5EF4-FFF2-40B4-BE49-F238E27FC236}">
                <a16:creationId xmlns:a16="http://schemas.microsoft.com/office/drawing/2014/main" id="{812BBEDA-649C-4E87-AA11-5EA29764213A}"/>
              </a:ext>
            </a:extLst>
          </p:cNvPr>
          <p:cNvSpPr/>
          <p:nvPr/>
        </p:nvSpPr>
        <p:spPr>
          <a:xfrm>
            <a:off x="1783152"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80" name="矩形 79">
            <a:extLst>
              <a:ext uri="{FF2B5EF4-FFF2-40B4-BE49-F238E27FC236}">
                <a16:creationId xmlns:a16="http://schemas.microsoft.com/office/drawing/2014/main" id="{CB5AC9A4-714F-4363-8559-0C2EA1800080}"/>
              </a:ext>
            </a:extLst>
          </p:cNvPr>
          <p:cNvSpPr/>
          <p:nvPr/>
        </p:nvSpPr>
        <p:spPr>
          <a:xfrm>
            <a:off x="762526"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CB42242B-D6A0-496C-9AB3-FA71031D5185}"/>
              </a:ext>
            </a:extLst>
          </p:cNvPr>
          <p:cNvSpPr/>
          <p:nvPr/>
        </p:nvSpPr>
        <p:spPr>
          <a:xfrm>
            <a:off x="1183391" y="1813154"/>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21" name="直接箭头连接符 20">
            <a:extLst>
              <a:ext uri="{FF2B5EF4-FFF2-40B4-BE49-F238E27FC236}">
                <a16:creationId xmlns:a16="http://schemas.microsoft.com/office/drawing/2014/main" id="{78FC2738-D940-4B6E-8099-07CD144CDEED}"/>
              </a:ext>
            </a:extLst>
          </p:cNvPr>
          <p:cNvCxnSpPr>
            <a:cxnSpLocks/>
          </p:cNvCxnSpPr>
          <p:nvPr/>
        </p:nvCxnSpPr>
        <p:spPr>
          <a:xfrm>
            <a:off x="1387196" y="2043330"/>
            <a:ext cx="48138" cy="2721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a:extLst>
              <a:ext uri="{FF2B5EF4-FFF2-40B4-BE49-F238E27FC236}">
                <a16:creationId xmlns:a16="http://schemas.microsoft.com/office/drawing/2014/main" id="{B6C16CC7-F3D8-403A-AFE6-64ACC502B835}"/>
              </a:ext>
            </a:extLst>
          </p:cNvPr>
          <p:cNvCxnSpPr>
            <a:cxnSpLocks/>
            <a:endCxn id="12" idx="0"/>
          </p:cNvCxnSpPr>
          <p:nvPr/>
        </p:nvCxnSpPr>
        <p:spPr>
          <a:xfrm>
            <a:off x="1378836" y="2047576"/>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6A278439-69F3-41AD-94C1-B33B278C06C6}"/>
              </a:ext>
            </a:extLst>
          </p:cNvPr>
          <p:cNvCxnSpPr>
            <a:cxnSpLocks/>
            <a:endCxn id="27" idx="0"/>
          </p:cNvCxnSpPr>
          <p:nvPr/>
        </p:nvCxnSpPr>
        <p:spPr>
          <a:xfrm>
            <a:off x="1403648" y="2063710"/>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a:extLst>
              <a:ext uri="{FF2B5EF4-FFF2-40B4-BE49-F238E27FC236}">
                <a16:creationId xmlns:a16="http://schemas.microsoft.com/office/drawing/2014/main" id="{8D3F4ABA-E675-48E8-B6D3-67DC7B943E7C}"/>
              </a:ext>
            </a:extLst>
          </p:cNvPr>
          <p:cNvCxnSpPr>
            <a:cxnSpLocks/>
            <a:endCxn id="26" idx="0"/>
          </p:cNvCxnSpPr>
          <p:nvPr/>
        </p:nvCxnSpPr>
        <p:spPr>
          <a:xfrm>
            <a:off x="1378836" y="2047145"/>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2" name="矩形 91">
            <a:extLst>
              <a:ext uri="{FF2B5EF4-FFF2-40B4-BE49-F238E27FC236}">
                <a16:creationId xmlns:a16="http://schemas.microsoft.com/office/drawing/2014/main" id="{AA88700C-45D2-486A-B349-40D348FFF654}"/>
              </a:ext>
            </a:extLst>
          </p:cNvPr>
          <p:cNvSpPr/>
          <p:nvPr/>
        </p:nvSpPr>
        <p:spPr>
          <a:xfrm>
            <a:off x="5427943" y="1809339"/>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93" name="直接箭头连接符 92">
            <a:extLst>
              <a:ext uri="{FF2B5EF4-FFF2-40B4-BE49-F238E27FC236}">
                <a16:creationId xmlns:a16="http://schemas.microsoft.com/office/drawing/2014/main" id="{055D06E9-E401-4BDA-9D1A-7BACC9AAF956}"/>
              </a:ext>
            </a:extLst>
          </p:cNvPr>
          <p:cNvCxnSpPr>
            <a:cxnSpLocks/>
          </p:cNvCxnSpPr>
          <p:nvPr/>
        </p:nvCxnSpPr>
        <p:spPr>
          <a:xfrm>
            <a:off x="5631748" y="2039515"/>
            <a:ext cx="31508" cy="26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F646D9EF-CCA6-4C30-BE69-6D54B3323619}"/>
              </a:ext>
            </a:extLst>
          </p:cNvPr>
          <p:cNvCxnSpPr>
            <a:cxnSpLocks/>
          </p:cNvCxnSpPr>
          <p:nvPr/>
        </p:nvCxnSpPr>
        <p:spPr>
          <a:xfrm>
            <a:off x="5623388" y="2043761"/>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接箭头连接符 94">
            <a:extLst>
              <a:ext uri="{FF2B5EF4-FFF2-40B4-BE49-F238E27FC236}">
                <a16:creationId xmlns:a16="http://schemas.microsoft.com/office/drawing/2014/main" id="{2D65BEEA-8743-4B01-9D66-76B4B0E492E3}"/>
              </a:ext>
            </a:extLst>
          </p:cNvPr>
          <p:cNvCxnSpPr>
            <a:cxnSpLocks/>
          </p:cNvCxnSpPr>
          <p:nvPr/>
        </p:nvCxnSpPr>
        <p:spPr>
          <a:xfrm>
            <a:off x="5648200" y="2059895"/>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95">
            <a:extLst>
              <a:ext uri="{FF2B5EF4-FFF2-40B4-BE49-F238E27FC236}">
                <a16:creationId xmlns:a16="http://schemas.microsoft.com/office/drawing/2014/main" id="{3FD42778-ED66-45A0-AB23-894FDA77EB5E}"/>
              </a:ext>
            </a:extLst>
          </p:cNvPr>
          <p:cNvCxnSpPr>
            <a:cxnSpLocks/>
          </p:cNvCxnSpPr>
          <p:nvPr/>
        </p:nvCxnSpPr>
        <p:spPr>
          <a:xfrm>
            <a:off x="5623388" y="2043330"/>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Rectangle 159">
            <a:extLst>
              <a:ext uri="{FF2B5EF4-FFF2-40B4-BE49-F238E27FC236}">
                <a16:creationId xmlns:a16="http://schemas.microsoft.com/office/drawing/2014/main" id="{3C313358-7415-4F94-91E3-97BD09B3DEFC}"/>
              </a:ext>
            </a:extLst>
          </p:cNvPr>
          <p:cNvSpPr/>
          <p:nvPr/>
        </p:nvSpPr>
        <p:spPr bwMode="auto">
          <a:xfrm>
            <a:off x="5283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0" name="Rectangle 159">
            <a:extLst>
              <a:ext uri="{FF2B5EF4-FFF2-40B4-BE49-F238E27FC236}">
                <a16:creationId xmlns:a16="http://schemas.microsoft.com/office/drawing/2014/main" id="{34627A40-2E58-43EC-B281-EEC6436C57B2}"/>
              </a:ext>
            </a:extLst>
          </p:cNvPr>
          <p:cNvSpPr/>
          <p:nvPr/>
        </p:nvSpPr>
        <p:spPr bwMode="auto">
          <a:xfrm>
            <a:off x="15435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1" name="Rectangle 159">
            <a:extLst>
              <a:ext uri="{FF2B5EF4-FFF2-40B4-BE49-F238E27FC236}">
                <a16:creationId xmlns:a16="http://schemas.microsoft.com/office/drawing/2014/main" id="{A8B67594-7A46-43C6-947E-7B749EB05A48}"/>
              </a:ext>
            </a:extLst>
          </p:cNvPr>
          <p:cNvSpPr/>
          <p:nvPr/>
        </p:nvSpPr>
        <p:spPr bwMode="auto">
          <a:xfrm>
            <a:off x="25451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2" name="Rectangle 159">
            <a:extLst>
              <a:ext uri="{FF2B5EF4-FFF2-40B4-BE49-F238E27FC236}">
                <a16:creationId xmlns:a16="http://schemas.microsoft.com/office/drawing/2014/main" id="{94B21F34-C4BE-41C2-A02C-B9C92384B2FF}"/>
              </a:ext>
            </a:extLst>
          </p:cNvPr>
          <p:cNvSpPr/>
          <p:nvPr/>
        </p:nvSpPr>
        <p:spPr bwMode="auto">
          <a:xfrm>
            <a:off x="35603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3" name="Rectangle 159">
            <a:extLst>
              <a:ext uri="{FF2B5EF4-FFF2-40B4-BE49-F238E27FC236}">
                <a16:creationId xmlns:a16="http://schemas.microsoft.com/office/drawing/2014/main" id="{61B0944C-F6E7-4E75-A1F1-91D3DE7959A9}"/>
              </a:ext>
            </a:extLst>
          </p:cNvPr>
          <p:cNvSpPr/>
          <p:nvPr/>
        </p:nvSpPr>
        <p:spPr bwMode="auto">
          <a:xfrm>
            <a:off x="47727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4" name="Rectangle 159">
            <a:extLst>
              <a:ext uri="{FF2B5EF4-FFF2-40B4-BE49-F238E27FC236}">
                <a16:creationId xmlns:a16="http://schemas.microsoft.com/office/drawing/2014/main" id="{E0FF6110-B8B5-4762-BA96-C138B93BD34C}"/>
              </a:ext>
            </a:extLst>
          </p:cNvPr>
          <p:cNvSpPr/>
          <p:nvPr/>
        </p:nvSpPr>
        <p:spPr bwMode="auto">
          <a:xfrm>
            <a:off x="57879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5" name="Rectangle 159">
            <a:extLst>
              <a:ext uri="{FF2B5EF4-FFF2-40B4-BE49-F238E27FC236}">
                <a16:creationId xmlns:a16="http://schemas.microsoft.com/office/drawing/2014/main" id="{BE9B93A2-E723-4DC9-94B8-EA848023F422}"/>
              </a:ext>
            </a:extLst>
          </p:cNvPr>
          <p:cNvSpPr/>
          <p:nvPr/>
        </p:nvSpPr>
        <p:spPr bwMode="auto">
          <a:xfrm>
            <a:off x="67895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6" name="Rectangle 159">
            <a:extLst>
              <a:ext uri="{FF2B5EF4-FFF2-40B4-BE49-F238E27FC236}">
                <a16:creationId xmlns:a16="http://schemas.microsoft.com/office/drawing/2014/main" id="{22722BAF-E839-4A99-8A0C-02384F243BA5}"/>
              </a:ext>
            </a:extLst>
          </p:cNvPr>
          <p:cNvSpPr/>
          <p:nvPr/>
        </p:nvSpPr>
        <p:spPr bwMode="auto">
          <a:xfrm>
            <a:off x="78047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3FC44CEA-CF47-4322-8A72-C8E46D09A92F}"/>
              </a:ext>
            </a:extLst>
          </p:cNvPr>
          <p:cNvSpPr/>
          <p:nvPr/>
        </p:nvSpPr>
        <p:spPr>
          <a:xfrm>
            <a:off x="8013520"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E348ACB4-54C7-46B0-AD6F-8A738B34DA98}"/>
              </a:ext>
            </a:extLst>
          </p:cNvPr>
          <p:cNvSpPr/>
          <p:nvPr/>
        </p:nvSpPr>
        <p:spPr>
          <a:xfrm>
            <a:off x="6992894"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109" name="矩形 108">
            <a:extLst>
              <a:ext uri="{FF2B5EF4-FFF2-40B4-BE49-F238E27FC236}">
                <a16:creationId xmlns:a16="http://schemas.microsoft.com/office/drawing/2014/main" id="{32A066F1-C029-4898-B99C-9CF8B95BC6FB}"/>
              </a:ext>
            </a:extLst>
          </p:cNvPr>
          <p:cNvSpPr/>
          <p:nvPr/>
        </p:nvSpPr>
        <p:spPr>
          <a:xfrm>
            <a:off x="5993359"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110" name="矩形 109">
            <a:extLst>
              <a:ext uri="{FF2B5EF4-FFF2-40B4-BE49-F238E27FC236}">
                <a16:creationId xmlns:a16="http://schemas.microsoft.com/office/drawing/2014/main" id="{0DA659CF-24BB-463A-A075-21A4DA62039A}"/>
              </a:ext>
            </a:extLst>
          </p:cNvPr>
          <p:cNvSpPr/>
          <p:nvPr/>
        </p:nvSpPr>
        <p:spPr>
          <a:xfrm>
            <a:off x="4972733"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111" name="矩形 110">
            <a:extLst>
              <a:ext uri="{FF2B5EF4-FFF2-40B4-BE49-F238E27FC236}">
                <a16:creationId xmlns:a16="http://schemas.microsoft.com/office/drawing/2014/main" id="{EB50EB02-86D8-4CB5-9616-4ADB63AE2F60}"/>
              </a:ext>
            </a:extLst>
          </p:cNvPr>
          <p:cNvSpPr/>
          <p:nvPr/>
        </p:nvSpPr>
        <p:spPr>
          <a:xfrm>
            <a:off x="3792851"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112" name="矩形 111">
            <a:extLst>
              <a:ext uri="{FF2B5EF4-FFF2-40B4-BE49-F238E27FC236}">
                <a16:creationId xmlns:a16="http://schemas.microsoft.com/office/drawing/2014/main" id="{7723DEFA-9A68-472F-A4AB-6B4CC39702A6}"/>
              </a:ext>
            </a:extLst>
          </p:cNvPr>
          <p:cNvSpPr/>
          <p:nvPr/>
        </p:nvSpPr>
        <p:spPr>
          <a:xfrm>
            <a:off x="2772225"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113" name="矩形 112">
            <a:extLst>
              <a:ext uri="{FF2B5EF4-FFF2-40B4-BE49-F238E27FC236}">
                <a16:creationId xmlns:a16="http://schemas.microsoft.com/office/drawing/2014/main" id="{7289A8F5-D497-4574-8582-3CFFB1B7C09F}"/>
              </a:ext>
            </a:extLst>
          </p:cNvPr>
          <p:cNvSpPr/>
          <p:nvPr/>
        </p:nvSpPr>
        <p:spPr>
          <a:xfrm>
            <a:off x="1772690"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114" name="矩形 113">
            <a:extLst>
              <a:ext uri="{FF2B5EF4-FFF2-40B4-BE49-F238E27FC236}">
                <a16:creationId xmlns:a16="http://schemas.microsoft.com/office/drawing/2014/main" id="{0B24F319-EBC2-48D2-923C-9447FFF9CF0D}"/>
              </a:ext>
            </a:extLst>
          </p:cNvPr>
          <p:cNvSpPr/>
          <p:nvPr/>
        </p:nvSpPr>
        <p:spPr>
          <a:xfrm>
            <a:off x="752064"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cxnSp>
        <p:nvCxnSpPr>
          <p:cNvPr id="115" name="直接连接符 114">
            <a:extLst>
              <a:ext uri="{FF2B5EF4-FFF2-40B4-BE49-F238E27FC236}">
                <a16:creationId xmlns:a16="http://schemas.microsoft.com/office/drawing/2014/main" id="{F8BC0D85-784D-4775-BA0A-542EDF58BF97}"/>
              </a:ext>
            </a:extLst>
          </p:cNvPr>
          <p:cNvCxnSpPr/>
          <p:nvPr/>
        </p:nvCxnSpPr>
        <p:spPr>
          <a:xfrm>
            <a:off x="302620" y="3155916"/>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16" name="TextBox 27">
            <a:extLst>
              <a:ext uri="{FF2B5EF4-FFF2-40B4-BE49-F238E27FC236}">
                <a16:creationId xmlns:a16="http://schemas.microsoft.com/office/drawing/2014/main" id="{712A7F72-220E-46B4-856A-4144E1547240}"/>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17" name="矩形 116">
            <a:extLst>
              <a:ext uri="{FF2B5EF4-FFF2-40B4-BE49-F238E27FC236}">
                <a16:creationId xmlns:a16="http://schemas.microsoft.com/office/drawing/2014/main" id="{80CB4F7C-8D76-42A8-BFCE-99955649343E}"/>
              </a:ext>
            </a:extLst>
          </p:cNvPr>
          <p:cNvSpPr/>
          <p:nvPr/>
        </p:nvSpPr>
        <p:spPr>
          <a:xfrm>
            <a:off x="3735736" y="1045027"/>
            <a:ext cx="2252540" cy="369332"/>
          </a:xfrm>
          <a:prstGeom prst="rect">
            <a:avLst/>
          </a:prstGeom>
        </p:spPr>
        <p:txBody>
          <a:bodyPr wrap="none">
            <a:spAutoFit/>
          </a:bodyPr>
          <a:lstStyle/>
          <a:p>
            <a:r>
              <a:rPr lang="en-US" altLang="zh-CN" dirty="0">
                <a:latin typeface="Courier New" charset="0"/>
              </a:rPr>
              <a:t>sum+=x[1]*y[1];</a:t>
            </a:r>
            <a:endParaRPr lang="zh-CN" altLang="en-US" dirty="0"/>
          </a:p>
        </p:txBody>
      </p:sp>
      <p:cxnSp>
        <p:nvCxnSpPr>
          <p:cNvPr id="125" name="直接箭头连接符 124">
            <a:extLst>
              <a:ext uri="{FF2B5EF4-FFF2-40B4-BE49-F238E27FC236}">
                <a16:creationId xmlns:a16="http://schemas.microsoft.com/office/drawing/2014/main" id="{80B77E81-F914-4781-BB9D-56C7FB43F77D}"/>
              </a:ext>
            </a:extLst>
          </p:cNvPr>
          <p:cNvCxnSpPr>
            <a:cxnSpLocks/>
          </p:cNvCxnSpPr>
          <p:nvPr/>
        </p:nvCxnSpPr>
        <p:spPr>
          <a:xfrm flipV="1">
            <a:off x="5489666" y="1338453"/>
            <a:ext cx="0" cy="20681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27" name="TextBox 27">
            <a:extLst>
              <a:ext uri="{FF2B5EF4-FFF2-40B4-BE49-F238E27FC236}">
                <a16:creationId xmlns:a16="http://schemas.microsoft.com/office/drawing/2014/main" id="{6E2CAAD2-A524-4B9F-8962-2F8B6C8D4321}"/>
              </a:ext>
            </a:extLst>
          </p:cNvPr>
          <p:cNvSpPr txBox="1"/>
          <p:nvPr/>
        </p:nvSpPr>
        <p:spPr>
          <a:xfrm>
            <a:off x="5200163" y="1520030"/>
            <a:ext cx="598241" cy="338554"/>
          </a:xfrm>
          <a:prstGeom prst="rect">
            <a:avLst/>
          </a:prstGeom>
          <a:noFill/>
        </p:spPr>
        <p:txBody>
          <a:bodyPr wrap="none" rtlCol="0">
            <a:spAutoFit/>
          </a:bodyPr>
          <a:lstStyle/>
          <a:p>
            <a:r>
              <a:rPr lang="zh-CN" alt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加载</a:t>
            </a:r>
            <a:endPar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2" name="矩形 81">
            <a:extLst>
              <a:ext uri="{FF2B5EF4-FFF2-40B4-BE49-F238E27FC236}">
                <a16:creationId xmlns:a16="http://schemas.microsoft.com/office/drawing/2014/main" id="{FB77CEBB-E72A-4689-B19A-95E9B4062FF9}"/>
              </a:ext>
            </a:extLst>
          </p:cNvPr>
          <p:cNvSpPr/>
          <p:nvPr/>
        </p:nvSpPr>
        <p:spPr>
          <a:xfrm>
            <a:off x="4775260" y="4502861"/>
            <a:ext cx="4047679" cy="313065"/>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cxnSp>
        <p:nvCxnSpPr>
          <p:cNvPr id="84" name="直接箭头连接符 83">
            <a:extLst>
              <a:ext uri="{FF2B5EF4-FFF2-40B4-BE49-F238E27FC236}">
                <a16:creationId xmlns:a16="http://schemas.microsoft.com/office/drawing/2014/main" id="{507F3F34-D33D-440D-970F-BF17A65456FB}"/>
              </a:ext>
            </a:extLst>
          </p:cNvPr>
          <p:cNvCxnSpPr>
            <a:cxnSpLocks/>
            <a:stCxn id="82" idx="0"/>
            <a:endCxn id="17" idx="2"/>
          </p:cNvCxnSpPr>
          <p:nvPr/>
        </p:nvCxnSpPr>
        <p:spPr>
          <a:xfrm flipV="1">
            <a:off x="6799100" y="2996047"/>
            <a:ext cx="30311" cy="150681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658220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wheel(1)">
                                      <p:cBhvr>
                                        <p:cTn id="7" dur="2000"/>
                                        <p:tgtEl>
                                          <p:spTgt spid="82"/>
                                        </p:tgtEl>
                                      </p:cBhvr>
                                    </p:animEffect>
                                  </p:childTnLst>
                                </p:cTn>
                              </p:par>
                            </p:childTnLst>
                          </p:cTn>
                        </p:par>
                        <p:par>
                          <p:cTn id="8" fill="hold">
                            <p:stCondLst>
                              <p:cond delay="2000"/>
                            </p:stCondLst>
                            <p:childTnLst>
                              <p:par>
                                <p:cTn id="9" presetID="22" presetClass="entr" presetSubtype="4" fill="hold" nodeType="afterEffect">
                                  <p:stCondLst>
                                    <p:cond delay="0"/>
                                  </p:stCondLst>
                                  <p:childTnLst>
                                    <p:set>
                                      <p:cBhvr>
                                        <p:cTn id="10" dur="1" fill="hold">
                                          <p:stCondLst>
                                            <p:cond delay="0"/>
                                          </p:stCondLst>
                                        </p:cTn>
                                        <p:tgtEl>
                                          <p:spTgt spid="84"/>
                                        </p:tgtEl>
                                        <p:attrNameLst>
                                          <p:attrName>style.visibility</p:attrName>
                                        </p:attrNameLst>
                                      </p:cBhvr>
                                      <p:to>
                                        <p:strVal val="visible"/>
                                      </p:to>
                                    </p:set>
                                    <p:animEffect transition="in" filter="wipe(down)">
                                      <p:cBhvr>
                                        <p:cTn id="11"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412A36-D130-4C7A-A740-70F94A1BFD0A}"/>
              </a:ext>
            </a:extLst>
          </p:cNvPr>
          <p:cNvSpPr>
            <a:spLocks noGrp="1"/>
          </p:cNvSpPr>
          <p:nvPr>
            <p:ph type="title"/>
          </p:nvPr>
        </p:nvSpPr>
        <p:spPr/>
        <p:txBody>
          <a:bodyPr>
            <a:normAutofit/>
          </a:bodyPr>
          <a:lstStyle/>
          <a:p>
            <a:r>
              <a:rPr lang="zh-CN" altLang="en-US" dirty="0"/>
              <a:t>内存与</a:t>
            </a:r>
            <a:r>
              <a:rPr lang="en-US" altLang="zh-CN" dirty="0"/>
              <a:t>cache</a:t>
            </a:r>
            <a:r>
              <a:rPr lang="zh-CN" altLang="en-US" dirty="0"/>
              <a:t>地址分布</a:t>
            </a:r>
          </a:p>
        </p:txBody>
      </p:sp>
      <p:sp>
        <p:nvSpPr>
          <p:cNvPr id="5" name="TextBox 27">
            <a:extLst>
              <a:ext uri="{FF2B5EF4-FFF2-40B4-BE49-F238E27FC236}">
                <a16:creationId xmlns:a16="http://schemas.microsoft.com/office/drawing/2014/main" id="{381A27A0-6459-4F41-88B1-4590EE982464}"/>
              </a:ext>
            </a:extLst>
          </p:cNvPr>
          <p:cNvSpPr txBox="1"/>
          <p:nvPr/>
        </p:nvSpPr>
        <p:spPr>
          <a:xfrm>
            <a:off x="1609899" y="1664621"/>
            <a:ext cx="521297" cy="369332"/>
          </a:xfrm>
          <a:prstGeom prst="rect">
            <a:avLst/>
          </a:prstGeom>
          <a:noFill/>
        </p:spPr>
        <p:txBody>
          <a:bodyPr wrap="none" rtlCol="0">
            <a:spAutoFit/>
          </a:bodyPr>
          <a:lstStyle/>
          <a:p>
            <a:r>
              <a:rPr lang="en-US" altLang="zh-CN" sz="1800"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p>
        </p:txBody>
      </p:sp>
      <p:sp>
        <p:nvSpPr>
          <p:cNvPr id="6" name="TextBox 27">
            <a:extLst>
              <a:ext uri="{FF2B5EF4-FFF2-40B4-BE49-F238E27FC236}">
                <a16:creationId xmlns:a16="http://schemas.microsoft.com/office/drawing/2014/main" id="{4CC04408-F0D3-49C4-B5E6-5B480EE80037}"/>
              </a:ext>
            </a:extLst>
          </p:cNvPr>
          <p:cNvSpPr txBox="1"/>
          <p:nvPr/>
        </p:nvSpPr>
        <p:spPr>
          <a:xfrm>
            <a:off x="16757" y="1367248"/>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158">
            <a:extLst>
              <a:ext uri="{FF2B5EF4-FFF2-40B4-BE49-F238E27FC236}">
                <a16:creationId xmlns:a16="http://schemas.microsoft.com/office/drawing/2014/main" id="{3DBE58BD-DC75-429F-A204-DC262BFE7D7C}"/>
              </a:ext>
            </a:extLst>
          </p:cNvPr>
          <p:cNvSpPr/>
          <p:nvPr/>
        </p:nvSpPr>
        <p:spPr bwMode="auto">
          <a:xfrm>
            <a:off x="52605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8" name="Rectangle 159">
            <a:extLst>
              <a:ext uri="{FF2B5EF4-FFF2-40B4-BE49-F238E27FC236}">
                <a16:creationId xmlns:a16="http://schemas.microsoft.com/office/drawing/2014/main" id="{3589D2AD-9065-4639-A7D1-4D9499225883}"/>
              </a:ext>
            </a:extLst>
          </p:cNvPr>
          <p:cNvSpPr/>
          <p:nvPr/>
        </p:nvSpPr>
        <p:spPr bwMode="auto">
          <a:xfrm>
            <a:off x="5460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9" name="Rectangle 163">
            <a:extLst>
              <a:ext uri="{FF2B5EF4-FFF2-40B4-BE49-F238E27FC236}">
                <a16:creationId xmlns:a16="http://schemas.microsoft.com/office/drawing/2014/main" id="{0A4C6E21-01E5-40F6-A90C-3C24516A2D9E}"/>
              </a:ext>
            </a:extLst>
          </p:cNvPr>
          <p:cNvSpPr/>
          <p:nvPr/>
        </p:nvSpPr>
        <p:spPr bwMode="auto">
          <a:xfrm>
            <a:off x="767571"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 name="Rectangle 164">
            <a:extLst>
              <a:ext uri="{FF2B5EF4-FFF2-40B4-BE49-F238E27FC236}">
                <a16:creationId xmlns:a16="http://schemas.microsoft.com/office/drawing/2014/main" id="{A8B1F0C9-481D-46B5-B105-F2D5509F2059}"/>
              </a:ext>
            </a:extLst>
          </p:cNvPr>
          <p:cNvSpPr/>
          <p:nvPr/>
        </p:nvSpPr>
        <p:spPr bwMode="auto">
          <a:xfrm>
            <a:off x="564455"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 name="Rectangle 159">
            <a:extLst>
              <a:ext uri="{FF2B5EF4-FFF2-40B4-BE49-F238E27FC236}">
                <a16:creationId xmlns:a16="http://schemas.microsoft.com/office/drawing/2014/main" id="{CA98C1A5-872A-4B61-BA1A-2A943C09BE59}"/>
              </a:ext>
            </a:extLst>
          </p:cNvPr>
          <p:cNvSpPr/>
          <p:nvPr/>
        </p:nvSpPr>
        <p:spPr bwMode="auto">
          <a:xfrm>
            <a:off x="1022259"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11</a:t>
            </a:r>
          </a:p>
        </p:txBody>
      </p:sp>
      <p:sp>
        <p:nvSpPr>
          <p:cNvPr id="12" name="Rectangle 160">
            <a:extLst>
              <a:ext uri="{FF2B5EF4-FFF2-40B4-BE49-F238E27FC236}">
                <a16:creationId xmlns:a16="http://schemas.microsoft.com/office/drawing/2014/main" id="{C2D7227A-F81E-4EA3-A7C3-118FE31529F2}"/>
              </a:ext>
            </a:extLst>
          </p:cNvPr>
          <p:cNvSpPr/>
          <p:nvPr/>
        </p:nvSpPr>
        <p:spPr bwMode="auto">
          <a:xfrm>
            <a:off x="1815751"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10</a:t>
            </a:r>
          </a:p>
        </p:txBody>
      </p:sp>
      <p:sp>
        <p:nvSpPr>
          <p:cNvPr id="13" name="Rectangle 159">
            <a:extLst>
              <a:ext uri="{FF2B5EF4-FFF2-40B4-BE49-F238E27FC236}">
                <a16:creationId xmlns:a16="http://schemas.microsoft.com/office/drawing/2014/main" id="{36DC7B13-7ABA-4E6A-A7B9-9CC58032ADC4}"/>
              </a:ext>
            </a:extLst>
          </p:cNvPr>
          <p:cNvSpPr/>
          <p:nvPr/>
        </p:nvSpPr>
        <p:spPr bwMode="auto">
          <a:xfrm>
            <a:off x="156122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4" name="Rectangle 159">
            <a:extLst>
              <a:ext uri="{FF2B5EF4-FFF2-40B4-BE49-F238E27FC236}">
                <a16:creationId xmlns:a16="http://schemas.microsoft.com/office/drawing/2014/main" id="{B862E909-5BCD-47F4-99DD-3938F24D8851}"/>
              </a:ext>
            </a:extLst>
          </p:cNvPr>
          <p:cNvSpPr/>
          <p:nvPr/>
        </p:nvSpPr>
        <p:spPr bwMode="auto">
          <a:xfrm>
            <a:off x="25628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5" name="Rectangle 159">
            <a:extLst>
              <a:ext uri="{FF2B5EF4-FFF2-40B4-BE49-F238E27FC236}">
                <a16:creationId xmlns:a16="http://schemas.microsoft.com/office/drawing/2014/main" id="{9F94A7D0-C120-4980-98A8-12A31AB46302}"/>
              </a:ext>
            </a:extLst>
          </p:cNvPr>
          <p:cNvSpPr/>
          <p:nvPr/>
        </p:nvSpPr>
        <p:spPr bwMode="auto">
          <a:xfrm>
            <a:off x="357802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6" name="TextBox 27">
            <a:extLst>
              <a:ext uri="{FF2B5EF4-FFF2-40B4-BE49-F238E27FC236}">
                <a16:creationId xmlns:a16="http://schemas.microsoft.com/office/drawing/2014/main" id="{AB42C799-52A9-440E-B7BB-D0BF6E3F86BC}"/>
              </a:ext>
            </a:extLst>
          </p:cNvPr>
          <p:cNvSpPr txBox="1"/>
          <p:nvPr/>
        </p:nvSpPr>
        <p:spPr>
          <a:xfrm>
            <a:off x="5854279" y="1664621"/>
            <a:ext cx="579005" cy="369332"/>
          </a:xfrm>
          <a:prstGeom prst="rect">
            <a:avLst/>
          </a:prstGeom>
          <a:noFill/>
        </p:spPr>
        <p:txBody>
          <a:bodyPr wrap="none" rtlCol="0">
            <a:spAutoFit/>
          </a:bodyPr>
          <a:lstStyle/>
          <a:p>
            <a:r>
              <a:rPr lang="en-US" altLang="zh-CN"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p>
        </p:txBody>
      </p:sp>
      <p:sp>
        <p:nvSpPr>
          <p:cNvPr id="17" name="Rectangle 158">
            <a:extLst>
              <a:ext uri="{FF2B5EF4-FFF2-40B4-BE49-F238E27FC236}">
                <a16:creationId xmlns:a16="http://schemas.microsoft.com/office/drawing/2014/main" id="{95957FE3-9C26-49D9-AC28-BCF5C82FF14E}"/>
              </a:ext>
            </a:extLst>
          </p:cNvPr>
          <p:cNvSpPr/>
          <p:nvPr/>
        </p:nvSpPr>
        <p:spPr bwMode="auto">
          <a:xfrm>
            <a:off x="4770434" y="2173963"/>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8" name="Rectangle 159">
            <a:extLst>
              <a:ext uri="{FF2B5EF4-FFF2-40B4-BE49-F238E27FC236}">
                <a16:creationId xmlns:a16="http://schemas.microsoft.com/office/drawing/2014/main" id="{2DAFF8B7-F977-42DA-A97C-325BCEB4E5B7}"/>
              </a:ext>
            </a:extLst>
          </p:cNvPr>
          <p:cNvSpPr/>
          <p:nvPr/>
        </p:nvSpPr>
        <p:spPr bwMode="auto">
          <a:xfrm>
            <a:off x="479040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dirty="0">
                <a:solidFill>
                  <a:srgbClr val="0070C0"/>
                </a:solidFill>
                <a:latin typeface="Times New Roman" panose="02020603050405020304" pitchFamily="18" charset="0"/>
                <a:cs typeface="Times New Roman" panose="02020603050405020304" pitchFamily="18" charset="0"/>
              </a:rPr>
              <a:t>11|10|01|00</a:t>
            </a:r>
          </a:p>
        </p:txBody>
      </p:sp>
      <p:sp>
        <p:nvSpPr>
          <p:cNvPr id="23" name="Rectangle 159">
            <a:extLst>
              <a:ext uri="{FF2B5EF4-FFF2-40B4-BE49-F238E27FC236}">
                <a16:creationId xmlns:a16="http://schemas.microsoft.com/office/drawing/2014/main" id="{FF4D9A53-8DC6-4956-8EF6-C15D297B9419}"/>
              </a:ext>
            </a:extLst>
          </p:cNvPr>
          <p:cNvSpPr/>
          <p:nvPr/>
        </p:nvSpPr>
        <p:spPr bwMode="auto">
          <a:xfrm>
            <a:off x="5805604"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4" name="Rectangle 159">
            <a:extLst>
              <a:ext uri="{FF2B5EF4-FFF2-40B4-BE49-F238E27FC236}">
                <a16:creationId xmlns:a16="http://schemas.microsoft.com/office/drawing/2014/main" id="{472D54C7-3636-4AA5-B2B7-02D62CB9E644}"/>
              </a:ext>
            </a:extLst>
          </p:cNvPr>
          <p:cNvSpPr/>
          <p:nvPr/>
        </p:nvSpPr>
        <p:spPr bwMode="auto">
          <a:xfrm>
            <a:off x="680720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5" name="Rectangle 159">
            <a:extLst>
              <a:ext uri="{FF2B5EF4-FFF2-40B4-BE49-F238E27FC236}">
                <a16:creationId xmlns:a16="http://schemas.microsoft.com/office/drawing/2014/main" id="{F4C06FC8-20EE-4FAA-B2A9-C22A8BE9B22F}"/>
              </a:ext>
            </a:extLst>
          </p:cNvPr>
          <p:cNvSpPr/>
          <p:nvPr/>
        </p:nvSpPr>
        <p:spPr bwMode="auto">
          <a:xfrm>
            <a:off x="7822402" y="2621301"/>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i="1" dirty="0">
                <a:solidFill>
                  <a:srgbClr val="0070C0"/>
                </a:solidFill>
                <a:latin typeface="Times New Roman" panose="02020603050405020304" pitchFamily="18" charset="0"/>
                <a:cs typeface="Times New Roman" panose="02020603050405020304" pitchFamily="18" charset="0"/>
              </a:rPr>
              <a:t>11|10|01|00</a:t>
            </a:r>
          </a:p>
        </p:txBody>
      </p:sp>
      <p:sp>
        <p:nvSpPr>
          <p:cNvPr id="26" name="Rectangle 160">
            <a:extLst>
              <a:ext uri="{FF2B5EF4-FFF2-40B4-BE49-F238E27FC236}">
                <a16:creationId xmlns:a16="http://schemas.microsoft.com/office/drawing/2014/main" id="{E4AB4C3D-7177-4C6C-9D8E-E49B6FC0E11F}"/>
              </a:ext>
            </a:extLst>
          </p:cNvPr>
          <p:cNvSpPr/>
          <p:nvPr/>
        </p:nvSpPr>
        <p:spPr bwMode="auto">
          <a:xfrm>
            <a:off x="3789160"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00</a:t>
            </a:r>
          </a:p>
        </p:txBody>
      </p:sp>
      <p:sp>
        <p:nvSpPr>
          <p:cNvPr id="27" name="Rectangle 160">
            <a:extLst>
              <a:ext uri="{FF2B5EF4-FFF2-40B4-BE49-F238E27FC236}">
                <a16:creationId xmlns:a16="http://schemas.microsoft.com/office/drawing/2014/main" id="{A9A586C6-B323-4C23-A2E2-9B72041D1532}"/>
              </a:ext>
            </a:extLst>
          </p:cNvPr>
          <p:cNvSpPr/>
          <p:nvPr/>
        </p:nvSpPr>
        <p:spPr bwMode="auto">
          <a:xfrm>
            <a:off x="277846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01</a:t>
            </a:r>
          </a:p>
        </p:txBody>
      </p:sp>
      <p:sp>
        <p:nvSpPr>
          <p:cNvPr id="28" name="Rectangle 163">
            <a:extLst>
              <a:ext uri="{FF2B5EF4-FFF2-40B4-BE49-F238E27FC236}">
                <a16:creationId xmlns:a16="http://schemas.microsoft.com/office/drawing/2014/main" id="{3C4847A4-FF51-4AF0-9BBC-E6246FA4EFD7}"/>
              </a:ext>
            </a:extLst>
          </p:cNvPr>
          <p:cNvSpPr/>
          <p:nvPr/>
        </p:nvSpPr>
        <p:spPr bwMode="auto">
          <a:xfrm>
            <a:off x="5002393" y="2258308"/>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9" name="Rectangle 164">
            <a:extLst>
              <a:ext uri="{FF2B5EF4-FFF2-40B4-BE49-F238E27FC236}">
                <a16:creationId xmlns:a16="http://schemas.microsoft.com/office/drawing/2014/main" id="{C7340818-C08E-4A67-BBFA-31D89D7C2E6E}"/>
              </a:ext>
            </a:extLst>
          </p:cNvPr>
          <p:cNvSpPr/>
          <p:nvPr/>
        </p:nvSpPr>
        <p:spPr bwMode="auto">
          <a:xfrm>
            <a:off x="4799277" y="2258308"/>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30" name="Rectangle 159">
            <a:extLst>
              <a:ext uri="{FF2B5EF4-FFF2-40B4-BE49-F238E27FC236}">
                <a16:creationId xmlns:a16="http://schemas.microsoft.com/office/drawing/2014/main" id="{F73B3F66-1E2C-423F-8A11-81633C55C214}"/>
              </a:ext>
            </a:extLst>
          </p:cNvPr>
          <p:cNvSpPr/>
          <p:nvPr/>
        </p:nvSpPr>
        <p:spPr bwMode="auto">
          <a:xfrm>
            <a:off x="5257081" y="2252432"/>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11</a:t>
            </a:r>
          </a:p>
        </p:txBody>
      </p:sp>
      <p:sp>
        <p:nvSpPr>
          <p:cNvPr id="31" name="Rectangle 160">
            <a:extLst>
              <a:ext uri="{FF2B5EF4-FFF2-40B4-BE49-F238E27FC236}">
                <a16:creationId xmlns:a16="http://schemas.microsoft.com/office/drawing/2014/main" id="{A47E2878-A213-4128-96A6-EFE205D2A8B3}"/>
              </a:ext>
            </a:extLst>
          </p:cNvPr>
          <p:cNvSpPr/>
          <p:nvPr/>
        </p:nvSpPr>
        <p:spPr bwMode="auto">
          <a:xfrm>
            <a:off x="6050573" y="2248186"/>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10</a:t>
            </a:r>
          </a:p>
        </p:txBody>
      </p:sp>
      <p:sp>
        <p:nvSpPr>
          <p:cNvPr id="32" name="Rectangle 160">
            <a:extLst>
              <a:ext uri="{FF2B5EF4-FFF2-40B4-BE49-F238E27FC236}">
                <a16:creationId xmlns:a16="http://schemas.microsoft.com/office/drawing/2014/main" id="{8FBA337E-F41D-4C60-A6D9-B46F383CC663}"/>
              </a:ext>
            </a:extLst>
          </p:cNvPr>
          <p:cNvSpPr/>
          <p:nvPr/>
        </p:nvSpPr>
        <p:spPr bwMode="auto">
          <a:xfrm>
            <a:off x="8023982"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00</a:t>
            </a:r>
          </a:p>
        </p:txBody>
      </p:sp>
      <p:sp>
        <p:nvSpPr>
          <p:cNvPr id="33" name="Rectangle 160">
            <a:extLst>
              <a:ext uri="{FF2B5EF4-FFF2-40B4-BE49-F238E27FC236}">
                <a16:creationId xmlns:a16="http://schemas.microsoft.com/office/drawing/2014/main" id="{8BD84266-DCA6-4656-9A0F-553CC92B5759}"/>
              </a:ext>
            </a:extLst>
          </p:cNvPr>
          <p:cNvSpPr/>
          <p:nvPr/>
        </p:nvSpPr>
        <p:spPr bwMode="auto">
          <a:xfrm>
            <a:off x="7013284" y="224655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01</a:t>
            </a:r>
          </a:p>
        </p:txBody>
      </p:sp>
      <p:sp>
        <p:nvSpPr>
          <p:cNvPr id="34" name="Rectangle 159">
            <a:extLst>
              <a:ext uri="{FF2B5EF4-FFF2-40B4-BE49-F238E27FC236}">
                <a16:creationId xmlns:a16="http://schemas.microsoft.com/office/drawing/2014/main" id="{4EA18FA1-D634-4A7E-BA0D-263F4C9C63A6}"/>
              </a:ext>
            </a:extLst>
          </p:cNvPr>
          <p:cNvSpPr/>
          <p:nvPr/>
        </p:nvSpPr>
        <p:spPr bwMode="auto">
          <a:xfrm>
            <a:off x="5388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5" name="Rectangle 159">
            <a:extLst>
              <a:ext uri="{FF2B5EF4-FFF2-40B4-BE49-F238E27FC236}">
                <a16:creationId xmlns:a16="http://schemas.microsoft.com/office/drawing/2014/main" id="{C91C2F2E-A0B4-4ABB-A33A-1212FB914279}"/>
              </a:ext>
            </a:extLst>
          </p:cNvPr>
          <p:cNvSpPr/>
          <p:nvPr/>
        </p:nvSpPr>
        <p:spPr bwMode="auto">
          <a:xfrm>
            <a:off x="155402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6" name="Rectangle 159">
            <a:extLst>
              <a:ext uri="{FF2B5EF4-FFF2-40B4-BE49-F238E27FC236}">
                <a16:creationId xmlns:a16="http://schemas.microsoft.com/office/drawing/2014/main" id="{AEB43F83-0E2C-4E5B-831C-8717E68B17B2}"/>
              </a:ext>
            </a:extLst>
          </p:cNvPr>
          <p:cNvSpPr/>
          <p:nvPr/>
        </p:nvSpPr>
        <p:spPr bwMode="auto">
          <a:xfrm>
            <a:off x="25556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7" name="Rectangle 159">
            <a:extLst>
              <a:ext uri="{FF2B5EF4-FFF2-40B4-BE49-F238E27FC236}">
                <a16:creationId xmlns:a16="http://schemas.microsoft.com/office/drawing/2014/main" id="{1C1B57AF-2CBB-454C-8AC0-A6E41D2F398E}"/>
              </a:ext>
            </a:extLst>
          </p:cNvPr>
          <p:cNvSpPr/>
          <p:nvPr/>
        </p:nvSpPr>
        <p:spPr bwMode="auto">
          <a:xfrm>
            <a:off x="357082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8" name="Rectangle 159">
            <a:extLst>
              <a:ext uri="{FF2B5EF4-FFF2-40B4-BE49-F238E27FC236}">
                <a16:creationId xmlns:a16="http://schemas.microsoft.com/office/drawing/2014/main" id="{F1A3E989-4459-425A-8F11-C380467F0BCA}"/>
              </a:ext>
            </a:extLst>
          </p:cNvPr>
          <p:cNvSpPr/>
          <p:nvPr/>
        </p:nvSpPr>
        <p:spPr bwMode="auto">
          <a:xfrm>
            <a:off x="47832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9" name="Rectangle 159">
            <a:extLst>
              <a:ext uri="{FF2B5EF4-FFF2-40B4-BE49-F238E27FC236}">
                <a16:creationId xmlns:a16="http://schemas.microsoft.com/office/drawing/2014/main" id="{9D8221B1-C549-4FA7-AFC5-3F68804078B4}"/>
              </a:ext>
            </a:extLst>
          </p:cNvPr>
          <p:cNvSpPr/>
          <p:nvPr/>
        </p:nvSpPr>
        <p:spPr bwMode="auto">
          <a:xfrm>
            <a:off x="5798404"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0" name="Rectangle 159">
            <a:extLst>
              <a:ext uri="{FF2B5EF4-FFF2-40B4-BE49-F238E27FC236}">
                <a16:creationId xmlns:a16="http://schemas.microsoft.com/office/drawing/2014/main" id="{727A580C-4AE8-46C4-9DE8-EC3823B167BF}"/>
              </a:ext>
            </a:extLst>
          </p:cNvPr>
          <p:cNvSpPr/>
          <p:nvPr/>
        </p:nvSpPr>
        <p:spPr bwMode="auto">
          <a:xfrm>
            <a:off x="68000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41" name="Rectangle 159">
            <a:extLst>
              <a:ext uri="{FF2B5EF4-FFF2-40B4-BE49-F238E27FC236}">
                <a16:creationId xmlns:a16="http://schemas.microsoft.com/office/drawing/2014/main" id="{8930505C-102E-4CDF-BF2B-770447AA7188}"/>
              </a:ext>
            </a:extLst>
          </p:cNvPr>
          <p:cNvSpPr/>
          <p:nvPr/>
        </p:nvSpPr>
        <p:spPr bwMode="auto">
          <a:xfrm>
            <a:off x="7815202" y="3557154"/>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43BCF337-86B3-4792-8A72-B18195DBA704}"/>
              </a:ext>
            </a:extLst>
          </p:cNvPr>
          <p:cNvSpPr/>
          <p:nvPr/>
        </p:nvSpPr>
        <p:spPr>
          <a:xfrm>
            <a:off x="8023982"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74" name="矩形 73">
            <a:extLst>
              <a:ext uri="{FF2B5EF4-FFF2-40B4-BE49-F238E27FC236}">
                <a16:creationId xmlns:a16="http://schemas.microsoft.com/office/drawing/2014/main" id="{AE56A36A-954A-4A88-87BE-57020D55A2DE}"/>
              </a:ext>
            </a:extLst>
          </p:cNvPr>
          <p:cNvSpPr/>
          <p:nvPr/>
        </p:nvSpPr>
        <p:spPr>
          <a:xfrm>
            <a:off x="7003356"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75" name="矩形 74">
            <a:extLst>
              <a:ext uri="{FF2B5EF4-FFF2-40B4-BE49-F238E27FC236}">
                <a16:creationId xmlns:a16="http://schemas.microsoft.com/office/drawing/2014/main" id="{A10E2A40-A623-49B9-9D6D-6C94AE13BDE9}"/>
              </a:ext>
            </a:extLst>
          </p:cNvPr>
          <p:cNvSpPr/>
          <p:nvPr/>
        </p:nvSpPr>
        <p:spPr>
          <a:xfrm>
            <a:off x="6003821"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76" name="矩形 75">
            <a:extLst>
              <a:ext uri="{FF2B5EF4-FFF2-40B4-BE49-F238E27FC236}">
                <a16:creationId xmlns:a16="http://schemas.microsoft.com/office/drawing/2014/main" id="{EA5CD61D-DE4C-4024-A6F7-84448E97F785}"/>
              </a:ext>
            </a:extLst>
          </p:cNvPr>
          <p:cNvSpPr/>
          <p:nvPr/>
        </p:nvSpPr>
        <p:spPr>
          <a:xfrm>
            <a:off x="4983195"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77" name="矩形 76">
            <a:extLst>
              <a:ext uri="{FF2B5EF4-FFF2-40B4-BE49-F238E27FC236}">
                <a16:creationId xmlns:a16="http://schemas.microsoft.com/office/drawing/2014/main" id="{CCE9A303-4C67-4F8B-8CCA-26BCC1688932}"/>
              </a:ext>
            </a:extLst>
          </p:cNvPr>
          <p:cNvSpPr/>
          <p:nvPr/>
        </p:nvSpPr>
        <p:spPr>
          <a:xfrm>
            <a:off x="3803313"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78" name="矩形 77">
            <a:extLst>
              <a:ext uri="{FF2B5EF4-FFF2-40B4-BE49-F238E27FC236}">
                <a16:creationId xmlns:a16="http://schemas.microsoft.com/office/drawing/2014/main" id="{B35453DE-5599-461D-BC57-8C827BDAF021}"/>
              </a:ext>
            </a:extLst>
          </p:cNvPr>
          <p:cNvSpPr/>
          <p:nvPr/>
        </p:nvSpPr>
        <p:spPr>
          <a:xfrm>
            <a:off x="2782687" y="3187822"/>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79" name="矩形 78">
            <a:extLst>
              <a:ext uri="{FF2B5EF4-FFF2-40B4-BE49-F238E27FC236}">
                <a16:creationId xmlns:a16="http://schemas.microsoft.com/office/drawing/2014/main" id="{812BBEDA-649C-4E87-AA11-5EA29764213A}"/>
              </a:ext>
            </a:extLst>
          </p:cNvPr>
          <p:cNvSpPr/>
          <p:nvPr/>
        </p:nvSpPr>
        <p:spPr>
          <a:xfrm>
            <a:off x="1783152" y="3194294"/>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80" name="矩形 79">
            <a:extLst>
              <a:ext uri="{FF2B5EF4-FFF2-40B4-BE49-F238E27FC236}">
                <a16:creationId xmlns:a16="http://schemas.microsoft.com/office/drawing/2014/main" id="{CB5AC9A4-714F-4363-8559-0C2EA1800080}"/>
              </a:ext>
            </a:extLst>
          </p:cNvPr>
          <p:cNvSpPr/>
          <p:nvPr/>
        </p:nvSpPr>
        <p:spPr>
          <a:xfrm>
            <a:off x="762526" y="3184769"/>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CB42242B-D6A0-496C-9AB3-FA71031D5185}"/>
              </a:ext>
            </a:extLst>
          </p:cNvPr>
          <p:cNvSpPr/>
          <p:nvPr/>
        </p:nvSpPr>
        <p:spPr>
          <a:xfrm>
            <a:off x="1183391" y="1813154"/>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21" name="直接箭头连接符 20">
            <a:extLst>
              <a:ext uri="{FF2B5EF4-FFF2-40B4-BE49-F238E27FC236}">
                <a16:creationId xmlns:a16="http://schemas.microsoft.com/office/drawing/2014/main" id="{78FC2738-D940-4B6E-8099-07CD144CDEED}"/>
              </a:ext>
            </a:extLst>
          </p:cNvPr>
          <p:cNvCxnSpPr>
            <a:cxnSpLocks/>
          </p:cNvCxnSpPr>
          <p:nvPr/>
        </p:nvCxnSpPr>
        <p:spPr>
          <a:xfrm>
            <a:off x="1387196" y="2043330"/>
            <a:ext cx="48138" cy="2721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a:extLst>
              <a:ext uri="{FF2B5EF4-FFF2-40B4-BE49-F238E27FC236}">
                <a16:creationId xmlns:a16="http://schemas.microsoft.com/office/drawing/2014/main" id="{B6C16CC7-F3D8-403A-AFE6-64ACC502B835}"/>
              </a:ext>
            </a:extLst>
          </p:cNvPr>
          <p:cNvCxnSpPr>
            <a:cxnSpLocks/>
            <a:endCxn id="12" idx="0"/>
          </p:cNvCxnSpPr>
          <p:nvPr/>
        </p:nvCxnSpPr>
        <p:spPr>
          <a:xfrm>
            <a:off x="1378836" y="2047576"/>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6A278439-69F3-41AD-94C1-B33B278C06C6}"/>
              </a:ext>
            </a:extLst>
          </p:cNvPr>
          <p:cNvCxnSpPr>
            <a:cxnSpLocks/>
            <a:endCxn id="27" idx="0"/>
          </p:cNvCxnSpPr>
          <p:nvPr/>
        </p:nvCxnSpPr>
        <p:spPr>
          <a:xfrm>
            <a:off x="1403648" y="2063710"/>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a:extLst>
              <a:ext uri="{FF2B5EF4-FFF2-40B4-BE49-F238E27FC236}">
                <a16:creationId xmlns:a16="http://schemas.microsoft.com/office/drawing/2014/main" id="{8D3F4ABA-E675-48E8-B6D3-67DC7B943E7C}"/>
              </a:ext>
            </a:extLst>
          </p:cNvPr>
          <p:cNvCxnSpPr>
            <a:cxnSpLocks/>
            <a:endCxn id="26" idx="0"/>
          </p:cNvCxnSpPr>
          <p:nvPr/>
        </p:nvCxnSpPr>
        <p:spPr>
          <a:xfrm>
            <a:off x="1378836" y="2047145"/>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2" name="矩形 91">
            <a:extLst>
              <a:ext uri="{FF2B5EF4-FFF2-40B4-BE49-F238E27FC236}">
                <a16:creationId xmlns:a16="http://schemas.microsoft.com/office/drawing/2014/main" id="{AA88700C-45D2-486A-B349-40D348FFF654}"/>
              </a:ext>
            </a:extLst>
          </p:cNvPr>
          <p:cNvSpPr/>
          <p:nvPr/>
        </p:nvSpPr>
        <p:spPr>
          <a:xfrm>
            <a:off x="5427943" y="1809339"/>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93" name="直接箭头连接符 92">
            <a:extLst>
              <a:ext uri="{FF2B5EF4-FFF2-40B4-BE49-F238E27FC236}">
                <a16:creationId xmlns:a16="http://schemas.microsoft.com/office/drawing/2014/main" id="{055D06E9-E401-4BDA-9D1A-7BACC9AAF956}"/>
              </a:ext>
            </a:extLst>
          </p:cNvPr>
          <p:cNvCxnSpPr>
            <a:cxnSpLocks/>
          </p:cNvCxnSpPr>
          <p:nvPr/>
        </p:nvCxnSpPr>
        <p:spPr>
          <a:xfrm>
            <a:off x="5631748" y="2039515"/>
            <a:ext cx="31508" cy="26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箭头连接符 93">
            <a:extLst>
              <a:ext uri="{FF2B5EF4-FFF2-40B4-BE49-F238E27FC236}">
                <a16:creationId xmlns:a16="http://schemas.microsoft.com/office/drawing/2014/main" id="{F646D9EF-CCA6-4C30-BE69-6D54B3323619}"/>
              </a:ext>
            </a:extLst>
          </p:cNvPr>
          <p:cNvCxnSpPr>
            <a:cxnSpLocks/>
          </p:cNvCxnSpPr>
          <p:nvPr/>
        </p:nvCxnSpPr>
        <p:spPr>
          <a:xfrm>
            <a:off x="5623388" y="2043761"/>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接箭头连接符 94">
            <a:extLst>
              <a:ext uri="{FF2B5EF4-FFF2-40B4-BE49-F238E27FC236}">
                <a16:creationId xmlns:a16="http://schemas.microsoft.com/office/drawing/2014/main" id="{2D65BEEA-8743-4B01-9D66-76B4B0E492E3}"/>
              </a:ext>
            </a:extLst>
          </p:cNvPr>
          <p:cNvCxnSpPr>
            <a:cxnSpLocks/>
          </p:cNvCxnSpPr>
          <p:nvPr/>
        </p:nvCxnSpPr>
        <p:spPr>
          <a:xfrm>
            <a:off x="5648200" y="2059895"/>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95">
            <a:extLst>
              <a:ext uri="{FF2B5EF4-FFF2-40B4-BE49-F238E27FC236}">
                <a16:creationId xmlns:a16="http://schemas.microsoft.com/office/drawing/2014/main" id="{3FD42778-ED66-45A0-AB23-894FDA77EB5E}"/>
              </a:ext>
            </a:extLst>
          </p:cNvPr>
          <p:cNvCxnSpPr>
            <a:cxnSpLocks/>
          </p:cNvCxnSpPr>
          <p:nvPr/>
        </p:nvCxnSpPr>
        <p:spPr>
          <a:xfrm>
            <a:off x="5623388" y="2043330"/>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Rectangle 159">
            <a:extLst>
              <a:ext uri="{FF2B5EF4-FFF2-40B4-BE49-F238E27FC236}">
                <a16:creationId xmlns:a16="http://schemas.microsoft.com/office/drawing/2014/main" id="{3C313358-7415-4F94-91E3-97BD09B3DEFC}"/>
              </a:ext>
            </a:extLst>
          </p:cNvPr>
          <p:cNvSpPr/>
          <p:nvPr/>
        </p:nvSpPr>
        <p:spPr bwMode="auto">
          <a:xfrm>
            <a:off x="5283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0" name="Rectangle 159">
            <a:extLst>
              <a:ext uri="{FF2B5EF4-FFF2-40B4-BE49-F238E27FC236}">
                <a16:creationId xmlns:a16="http://schemas.microsoft.com/office/drawing/2014/main" id="{34627A40-2E58-43EC-B281-EEC6436C57B2}"/>
              </a:ext>
            </a:extLst>
          </p:cNvPr>
          <p:cNvSpPr/>
          <p:nvPr/>
        </p:nvSpPr>
        <p:spPr bwMode="auto">
          <a:xfrm>
            <a:off x="154356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1" name="Rectangle 159">
            <a:extLst>
              <a:ext uri="{FF2B5EF4-FFF2-40B4-BE49-F238E27FC236}">
                <a16:creationId xmlns:a16="http://schemas.microsoft.com/office/drawing/2014/main" id="{A8B67594-7A46-43C6-947E-7B749EB05A48}"/>
              </a:ext>
            </a:extLst>
          </p:cNvPr>
          <p:cNvSpPr/>
          <p:nvPr/>
        </p:nvSpPr>
        <p:spPr bwMode="auto">
          <a:xfrm>
            <a:off x="25451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2" name="Rectangle 159">
            <a:extLst>
              <a:ext uri="{FF2B5EF4-FFF2-40B4-BE49-F238E27FC236}">
                <a16:creationId xmlns:a16="http://schemas.microsoft.com/office/drawing/2014/main" id="{94B21F34-C4BE-41C2-A02C-B9C92384B2FF}"/>
              </a:ext>
            </a:extLst>
          </p:cNvPr>
          <p:cNvSpPr/>
          <p:nvPr/>
        </p:nvSpPr>
        <p:spPr bwMode="auto">
          <a:xfrm>
            <a:off x="356036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3" name="Rectangle 159">
            <a:extLst>
              <a:ext uri="{FF2B5EF4-FFF2-40B4-BE49-F238E27FC236}">
                <a16:creationId xmlns:a16="http://schemas.microsoft.com/office/drawing/2014/main" id="{61B0944C-F6E7-4E75-A1F1-91D3DE7959A9}"/>
              </a:ext>
            </a:extLst>
          </p:cNvPr>
          <p:cNvSpPr/>
          <p:nvPr/>
        </p:nvSpPr>
        <p:spPr bwMode="auto">
          <a:xfrm>
            <a:off x="47727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4" name="Rectangle 159">
            <a:extLst>
              <a:ext uri="{FF2B5EF4-FFF2-40B4-BE49-F238E27FC236}">
                <a16:creationId xmlns:a16="http://schemas.microsoft.com/office/drawing/2014/main" id="{E0FF6110-B8B5-4762-BA96-C138B93BD34C}"/>
              </a:ext>
            </a:extLst>
          </p:cNvPr>
          <p:cNvSpPr/>
          <p:nvPr/>
        </p:nvSpPr>
        <p:spPr bwMode="auto">
          <a:xfrm>
            <a:off x="5787942"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5" name="Rectangle 159">
            <a:extLst>
              <a:ext uri="{FF2B5EF4-FFF2-40B4-BE49-F238E27FC236}">
                <a16:creationId xmlns:a16="http://schemas.microsoft.com/office/drawing/2014/main" id="{BE9B93A2-E723-4DC9-94B8-EA848023F422}"/>
              </a:ext>
            </a:extLst>
          </p:cNvPr>
          <p:cNvSpPr/>
          <p:nvPr/>
        </p:nvSpPr>
        <p:spPr bwMode="auto">
          <a:xfrm>
            <a:off x="67895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106" name="Rectangle 159">
            <a:extLst>
              <a:ext uri="{FF2B5EF4-FFF2-40B4-BE49-F238E27FC236}">
                <a16:creationId xmlns:a16="http://schemas.microsoft.com/office/drawing/2014/main" id="{22722BAF-E839-4A99-8A0C-02384F243BA5}"/>
              </a:ext>
            </a:extLst>
          </p:cNvPr>
          <p:cNvSpPr/>
          <p:nvPr/>
        </p:nvSpPr>
        <p:spPr bwMode="auto">
          <a:xfrm>
            <a:off x="7804740" y="44947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3FC44CEA-CF47-4322-8A72-C8E46D09A92F}"/>
              </a:ext>
            </a:extLst>
          </p:cNvPr>
          <p:cNvSpPr/>
          <p:nvPr/>
        </p:nvSpPr>
        <p:spPr>
          <a:xfrm>
            <a:off x="8013520"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E348ACB4-54C7-46B0-AD6F-8A738B34DA98}"/>
              </a:ext>
            </a:extLst>
          </p:cNvPr>
          <p:cNvSpPr/>
          <p:nvPr/>
        </p:nvSpPr>
        <p:spPr>
          <a:xfrm>
            <a:off x="6992894"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109" name="矩形 108">
            <a:extLst>
              <a:ext uri="{FF2B5EF4-FFF2-40B4-BE49-F238E27FC236}">
                <a16:creationId xmlns:a16="http://schemas.microsoft.com/office/drawing/2014/main" id="{32A066F1-C029-4898-B99C-9CF8B95BC6FB}"/>
              </a:ext>
            </a:extLst>
          </p:cNvPr>
          <p:cNvSpPr/>
          <p:nvPr/>
        </p:nvSpPr>
        <p:spPr>
          <a:xfrm>
            <a:off x="5993359"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110" name="矩形 109">
            <a:extLst>
              <a:ext uri="{FF2B5EF4-FFF2-40B4-BE49-F238E27FC236}">
                <a16:creationId xmlns:a16="http://schemas.microsoft.com/office/drawing/2014/main" id="{0DA659CF-24BB-463A-A075-21A4DA62039A}"/>
              </a:ext>
            </a:extLst>
          </p:cNvPr>
          <p:cNvSpPr/>
          <p:nvPr/>
        </p:nvSpPr>
        <p:spPr>
          <a:xfrm>
            <a:off x="4972733"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111" name="矩形 110">
            <a:extLst>
              <a:ext uri="{FF2B5EF4-FFF2-40B4-BE49-F238E27FC236}">
                <a16:creationId xmlns:a16="http://schemas.microsoft.com/office/drawing/2014/main" id="{EB50EB02-86D8-4CB5-9616-4ADB63AE2F60}"/>
              </a:ext>
            </a:extLst>
          </p:cNvPr>
          <p:cNvSpPr/>
          <p:nvPr/>
        </p:nvSpPr>
        <p:spPr>
          <a:xfrm>
            <a:off x="3792851"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112" name="矩形 111">
            <a:extLst>
              <a:ext uri="{FF2B5EF4-FFF2-40B4-BE49-F238E27FC236}">
                <a16:creationId xmlns:a16="http://schemas.microsoft.com/office/drawing/2014/main" id="{7723DEFA-9A68-472F-A4AB-6B4CC39702A6}"/>
              </a:ext>
            </a:extLst>
          </p:cNvPr>
          <p:cNvSpPr/>
          <p:nvPr/>
        </p:nvSpPr>
        <p:spPr>
          <a:xfrm>
            <a:off x="2772225" y="41254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113" name="矩形 112">
            <a:extLst>
              <a:ext uri="{FF2B5EF4-FFF2-40B4-BE49-F238E27FC236}">
                <a16:creationId xmlns:a16="http://schemas.microsoft.com/office/drawing/2014/main" id="{7289A8F5-D497-4574-8582-3CFFB1B7C09F}"/>
              </a:ext>
            </a:extLst>
          </p:cNvPr>
          <p:cNvSpPr/>
          <p:nvPr/>
        </p:nvSpPr>
        <p:spPr>
          <a:xfrm>
            <a:off x="1772690" y="413188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114" name="矩形 113">
            <a:extLst>
              <a:ext uri="{FF2B5EF4-FFF2-40B4-BE49-F238E27FC236}">
                <a16:creationId xmlns:a16="http://schemas.microsoft.com/office/drawing/2014/main" id="{0B24F319-EBC2-48D2-923C-9447FFF9CF0D}"/>
              </a:ext>
            </a:extLst>
          </p:cNvPr>
          <p:cNvSpPr/>
          <p:nvPr/>
        </p:nvSpPr>
        <p:spPr>
          <a:xfrm>
            <a:off x="752064" y="412235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cxnSp>
        <p:nvCxnSpPr>
          <p:cNvPr id="115" name="直接连接符 114">
            <a:extLst>
              <a:ext uri="{FF2B5EF4-FFF2-40B4-BE49-F238E27FC236}">
                <a16:creationId xmlns:a16="http://schemas.microsoft.com/office/drawing/2014/main" id="{F8BC0D85-784D-4775-BA0A-542EDF58BF97}"/>
              </a:ext>
            </a:extLst>
          </p:cNvPr>
          <p:cNvCxnSpPr/>
          <p:nvPr/>
        </p:nvCxnSpPr>
        <p:spPr>
          <a:xfrm>
            <a:off x="302620" y="3155916"/>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116" name="TextBox 27">
            <a:extLst>
              <a:ext uri="{FF2B5EF4-FFF2-40B4-BE49-F238E27FC236}">
                <a16:creationId xmlns:a16="http://schemas.microsoft.com/office/drawing/2014/main" id="{712A7F72-220E-46B4-856A-4144E1547240}"/>
              </a:ext>
            </a:extLst>
          </p:cNvPr>
          <p:cNvSpPr txBox="1"/>
          <p:nvPr/>
        </p:nvSpPr>
        <p:spPr>
          <a:xfrm>
            <a:off x="8166" y="5291916"/>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117" name="矩形 116">
            <a:extLst>
              <a:ext uri="{FF2B5EF4-FFF2-40B4-BE49-F238E27FC236}">
                <a16:creationId xmlns:a16="http://schemas.microsoft.com/office/drawing/2014/main" id="{80CB4F7C-8D76-42A8-BFCE-99955649343E}"/>
              </a:ext>
            </a:extLst>
          </p:cNvPr>
          <p:cNvSpPr/>
          <p:nvPr/>
        </p:nvSpPr>
        <p:spPr>
          <a:xfrm>
            <a:off x="3735736" y="1045027"/>
            <a:ext cx="2252540" cy="369332"/>
          </a:xfrm>
          <a:prstGeom prst="rect">
            <a:avLst/>
          </a:prstGeom>
        </p:spPr>
        <p:txBody>
          <a:bodyPr wrap="none">
            <a:spAutoFit/>
          </a:bodyPr>
          <a:lstStyle/>
          <a:p>
            <a:r>
              <a:rPr lang="en-US" altLang="zh-CN" dirty="0">
                <a:latin typeface="Courier New" charset="0"/>
              </a:rPr>
              <a:t>sum+=x[1]*y[1];</a:t>
            </a:r>
            <a:endParaRPr lang="zh-CN" altLang="en-US" dirty="0"/>
          </a:p>
        </p:txBody>
      </p:sp>
      <p:cxnSp>
        <p:nvCxnSpPr>
          <p:cNvPr id="125" name="直接箭头连接符 124">
            <a:extLst>
              <a:ext uri="{FF2B5EF4-FFF2-40B4-BE49-F238E27FC236}">
                <a16:creationId xmlns:a16="http://schemas.microsoft.com/office/drawing/2014/main" id="{80B77E81-F914-4781-BB9D-56C7FB43F77D}"/>
              </a:ext>
            </a:extLst>
          </p:cNvPr>
          <p:cNvCxnSpPr>
            <a:cxnSpLocks/>
          </p:cNvCxnSpPr>
          <p:nvPr/>
        </p:nvCxnSpPr>
        <p:spPr>
          <a:xfrm flipV="1">
            <a:off x="5489666" y="1338453"/>
            <a:ext cx="0" cy="20681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27" name="TextBox 27">
            <a:extLst>
              <a:ext uri="{FF2B5EF4-FFF2-40B4-BE49-F238E27FC236}">
                <a16:creationId xmlns:a16="http://schemas.microsoft.com/office/drawing/2014/main" id="{6E2CAAD2-A524-4B9F-8962-2F8B6C8D4321}"/>
              </a:ext>
            </a:extLst>
          </p:cNvPr>
          <p:cNvSpPr txBox="1"/>
          <p:nvPr/>
        </p:nvSpPr>
        <p:spPr>
          <a:xfrm>
            <a:off x="5200163" y="1520030"/>
            <a:ext cx="598241" cy="338554"/>
          </a:xfrm>
          <a:prstGeom prst="rect">
            <a:avLst/>
          </a:prstGeom>
          <a:noFill/>
        </p:spPr>
        <p:txBody>
          <a:bodyPr wrap="none" rtlCol="0">
            <a:spAutoFit/>
          </a:bodyPr>
          <a:lstStyle/>
          <a:p>
            <a:r>
              <a:rPr lang="zh-CN" alt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加载</a:t>
            </a:r>
            <a:endPar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38558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5AEEB6-8B92-4E23-BDAD-C97CC86F68F9}"/>
              </a:ext>
            </a:extLst>
          </p:cNvPr>
          <p:cNvSpPr>
            <a:spLocks noGrp="1"/>
          </p:cNvSpPr>
          <p:nvPr>
            <p:ph type="title"/>
          </p:nvPr>
        </p:nvSpPr>
        <p:spPr/>
        <p:txBody>
          <a:bodyPr>
            <a:normAutofit/>
          </a:bodyPr>
          <a:lstStyle/>
          <a:p>
            <a:r>
              <a:rPr lang="en-US" altLang="zh-CN" dirty="0"/>
              <a:t>Cache thrashing</a:t>
            </a:r>
            <a:r>
              <a:rPr lang="zh-CN" altLang="en-US" dirty="0"/>
              <a:t>原因分析</a:t>
            </a:r>
          </a:p>
        </p:txBody>
      </p:sp>
      <p:sp>
        <p:nvSpPr>
          <p:cNvPr id="3" name="内容占位符 2">
            <a:extLst>
              <a:ext uri="{FF2B5EF4-FFF2-40B4-BE49-F238E27FC236}">
                <a16:creationId xmlns:a16="http://schemas.microsoft.com/office/drawing/2014/main" id="{B0C518BC-31C7-4A64-AC11-09F1ADEE3803}"/>
              </a:ext>
            </a:extLst>
          </p:cNvPr>
          <p:cNvSpPr>
            <a:spLocks noGrp="1"/>
          </p:cNvSpPr>
          <p:nvPr>
            <p:ph idx="1"/>
          </p:nvPr>
        </p:nvSpPr>
        <p:spPr/>
        <p:txBody>
          <a:bodyPr/>
          <a:lstStyle/>
          <a:p>
            <a:r>
              <a:rPr lang="zh-CN" altLang="en-US" dirty="0"/>
              <a:t>抖动</a:t>
            </a:r>
            <a:r>
              <a:rPr lang="en-US" altLang="zh-CN" dirty="0"/>
              <a:t>(trash)</a:t>
            </a:r>
            <a:r>
              <a:rPr lang="zh-CN" altLang="en-US" dirty="0"/>
              <a:t>：高速缓存反复地加载和驱逐相同的高速缓存块组</a:t>
            </a:r>
            <a:endParaRPr lang="en-US" altLang="zh-CN" dirty="0"/>
          </a:p>
          <a:p>
            <a:r>
              <a:rPr lang="zh-CN" altLang="en-US" dirty="0"/>
              <a:t>原因：</a:t>
            </a:r>
            <a:endParaRPr lang="en-US" altLang="zh-CN" dirty="0"/>
          </a:p>
          <a:p>
            <a:pPr lvl="1"/>
            <a:r>
              <a:rPr lang="zh-CN" altLang="en-US" dirty="0"/>
              <a:t>循环迭代处理语句中</a:t>
            </a:r>
            <a:r>
              <a:rPr lang="en-US" altLang="zh-CN" i="1" dirty="0"/>
              <a:t>x</a:t>
            </a:r>
            <a:r>
              <a:rPr lang="en-US" altLang="zh-CN" dirty="0"/>
              <a:t>[</a:t>
            </a:r>
            <a:r>
              <a:rPr lang="en-US" altLang="zh-CN" i="1" dirty="0" err="1"/>
              <a:t>i</a:t>
            </a:r>
            <a:r>
              <a:rPr lang="en-US" altLang="zh-CN" dirty="0"/>
              <a:t>]</a:t>
            </a:r>
            <a:r>
              <a:rPr lang="zh-CN" altLang="en-US" dirty="0"/>
              <a:t>和</a:t>
            </a:r>
            <a:r>
              <a:rPr lang="en-US" altLang="zh-CN" i="1" dirty="0"/>
              <a:t>y</a:t>
            </a:r>
            <a:r>
              <a:rPr lang="en-US" altLang="zh-CN" dirty="0"/>
              <a:t>[</a:t>
            </a:r>
            <a:r>
              <a:rPr lang="en-US" altLang="zh-CN" i="1" dirty="0" err="1"/>
              <a:t>i</a:t>
            </a:r>
            <a:r>
              <a:rPr lang="en-US" altLang="zh-CN" dirty="0"/>
              <a:t>]</a:t>
            </a:r>
            <a:r>
              <a:rPr lang="zh-CN" altLang="en-US" dirty="0"/>
              <a:t>内存块对应相同的</a:t>
            </a:r>
            <a:r>
              <a:rPr lang="en-US" altLang="zh-CN" dirty="0"/>
              <a:t>cache</a:t>
            </a:r>
            <a:r>
              <a:rPr lang="zh-CN" altLang="en-US" dirty="0"/>
              <a:t>组</a:t>
            </a:r>
            <a:endParaRPr lang="en-US" altLang="zh-CN" dirty="0"/>
          </a:p>
          <a:p>
            <a:pPr lvl="1"/>
            <a:r>
              <a:rPr lang="zh-CN" altLang="en-US" dirty="0"/>
              <a:t>读取</a:t>
            </a:r>
            <a:r>
              <a:rPr lang="en-US" altLang="zh-CN" i="1" dirty="0"/>
              <a:t>x</a:t>
            </a:r>
            <a:r>
              <a:rPr lang="en-US" altLang="zh-CN" dirty="0"/>
              <a:t>[</a:t>
            </a:r>
            <a:r>
              <a:rPr lang="en-US" altLang="zh-CN" i="1" dirty="0" err="1"/>
              <a:t>i</a:t>
            </a:r>
            <a:r>
              <a:rPr lang="en-US" altLang="zh-CN" dirty="0"/>
              <a:t>]</a:t>
            </a:r>
            <a:r>
              <a:rPr lang="zh-CN" altLang="en-US" dirty="0"/>
              <a:t>加载</a:t>
            </a:r>
            <a:r>
              <a:rPr lang="en-US" altLang="zh-CN" dirty="0"/>
              <a:t>4</a:t>
            </a:r>
            <a:r>
              <a:rPr lang="zh-CN" altLang="en-US" dirty="0"/>
              <a:t>个连续的浮点数到</a:t>
            </a:r>
            <a:r>
              <a:rPr lang="en-US" altLang="zh-CN" dirty="0"/>
              <a:t>cache</a:t>
            </a:r>
            <a:r>
              <a:rPr lang="zh-CN" altLang="en-US" dirty="0"/>
              <a:t>组</a:t>
            </a:r>
            <a:endParaRPr lang="en-US" altLang="zh-CN" dirty="0"/>
          </a:p>
          <a:p>
            <a:pPr lvl="1"/>
            <a:r>
              <a:rPr lang="zh-CN" altLang="en-US" dirty="0"/>
              <a:t>读取</a:t>
            </a:r>
            <a:r>
              <a:rPr lang="en-US" altLang="zh-CN" i="1" dirty="0"/>
              <a:t>y</a:t>
            </a:r>
            <a:r>
              <a:rPr lang="en-US" altLang="zh-CN" dirty="0"/>
              <a:t>[</a:t>
            </a:r>
            <a:r>
              <a:rPr lang="en-US" altLang="zh-CN" i="1" dirty="0" err="1"/>
              <a:t>i</a:t>
            </a:r>
            <a:r>
              <a:rPr lang="en-US" altLang="zh-CN" dirty="0"/>
              <a:t>]</a:t>
            </a:r>
            <a:r>
              <a:rPr lang="zh-CN" altLang="en-US" dirty="0"/>
              <a:t>加载</a:t>
            </a:r>
            <a:r>
              <a:rPr lang="en-US" altLang="zh-CN" dirty="0"/>
              <a:t>4</a:t>
            </a:r>
            <a:r>
              <a:rPr lang="zh-CN" altLang="en-US" dirty="0"/>
              <a:t>个连续的浮点数到相同的</a:t>
            </a:r>
            <a:r>
              <a:rPr lang="en-US" altLang="zh-CN" dirty="0"/>
              <a:t>cache</a:t>
            </a:r>
            <a:r>
              <a:rPr lang="zh-CN" altLang="en-US" dirty="0"/>
              <a:t>组，原</a:t>
            </a:r>
            <a:r>
              <a:rPr lang="en-US" altLang="zh-CN" i="1" dirty="0"/>
              <a:t>x</a:t>
            </a:r>
            <a:r>
              <a:rPr lang="en-US" altLang="zh-CN" dirty="0"/>
              <a:t>[</a:t>
            </a:r>
            <a:r>
              <a:rPr lang="en-US" altLang="zh-CN" i="1" dirty="0" err="1"/>
              <a:t>i</a:t>
            </a:r>
            <a:r>
              <a:rPr lang="en-US" altLang="zh-CN" dirty="0"/>
              <a:t>]</a:t>
            </a:r>
            <a:r>
              <a:rPr lang="zh-CN" altLang="en-US" dirty="0"/>
              <a:t>数据块被</a:t>
            </a:r>
            <a:r>
              <a:rPr lang="en-US" altLang="zh-CN" dirty="0"/>
              <a:t>cache</a:t>
            </a:r>
            <a:r>
              <a:rPr lang="zh-CN" altLang="en-US" dirty="0"/>
              <a:t>驱逐</a:t>
            </a:r>
            <a:endParaRPr lang="en-US" altLang="zh-CN" dirty="0"/>
          </a:p>
          <a:p>
            <a:pPr lvl="1"/>
            <a:r>
              <a:rPr lang="zh-CN" altLang="en-US" dirty="0"/>
              <a:t>读取</a:t>
            </a:r>
            <a:r>
              <a:rPr lang="en-US" altLang="zh-CN" i="1" dirty="0"/>
              <a:t>x</a:t>
            </a:r>
            <a:r>
              <a:rPr lang="en-US" altLang="zh-CN" dirty="0"/>
              <a:t>[</a:t>
            </a:r>
            <a:r>
              <a:rPr lang="en-US" altLang="zh-CN" i="1" dirty="0"/>
              <a:t>i+1</a:t>
            </a:r>
            <a:r>
              <a:rPr lang="en-US" altLang="zh-CN" dirty="0"/>
              <a:t>]</a:t>
            </a:r>
            <a:r>
              <a:rPr lang="zh-CN" altLang="en-US" dirty="0"/>
              <a:t>需要重新加载</a:t>
            </a:r>
            <a:r>
              <a:rPr lang="en-US" altLang="zh-CN" dirty="0"/>
              <a:t>4</a:t>
            </a:r>
            <a:r>
              <a:rPr lang="zh-CN" altLang="en-US" dirty="0"/>
              <a:t>个连续的浮点数到</a:t>
            </a:r>
            <a:r>
              <a:rPr lang="en-US" altLang="zh-CN" dirty="0"/>
              <a:t>cache</a:t>
            </a:r>
            <a:r>
              <a:rPr lang="zh-CN" altLang="en-US" dirty="0"/>
              <a:t>组</a:t>
            </a:r>
            <a:endParaRPr lang="en-US" altLang="zh-CN" dirty="0"/>
          </a:p>
          <a:p>
            <a:pPr lvl="1"/>
            <a:r>
              <a:rPr lang="zh-CN" altLang="en-US" dirty="0"/>
              <a:t>读取</a:t>
            </a:r>
            <a:r>
              <a:rPr lang="en-US" altLang="zh-CN" i="1" dirty="0"/>
              <a:t>y</a:t>
            </a:r>
            <a:r>
              <a:rPr lang="en-US" altLang="zh-CN" dirty="0"/>
              <a:t>[</a:t>
            </a:r>
            <a:r>
              <a:rPr lang="en-US" altLang="zh-CN" i="1" dirty="0"/>
              <a:t>i+1</a:t>
            </a:r>
            <a:r>
              <a:rPr lang="en-US" altLang="zh-CN" dirty="0"/>
              <a:t>]</a:t>
            </a:r>
            <a:r>
              <a:rPr lang="zh-CN" altLang="en-US" dirty="0"/>
              <a:t> 重新驱逐已加载的</a:t>
            </a:r>
            <a:r>
              <a:rPr lang="en-US" altLang="zh-CN" dirty="0"/>
              <a:t>4</a:t>
            </a:r>
            <a:r>
              <a:rPr lang="zh-CN" altLang="en-US" dirty="0"/>
              <a:t>个连续的</a:t>
            </a:r>
            <a:r>
              <a:rPr lang="en-US" altLang="zh-CN" i="1" dirty="0"/>
              <a:t>x</a:t>
            </a:r>
            <a:r>
              <a:rPr lang="en-US" altLang="zh-CN" dirty="0"/>
              <a:t>[</a:t>
            </a:r>
            <a:r>
              <a:rPr lang="en-US" altLang="zh-CN" i="1" dirty="0"/>
              <a:t>i+1</a:t>
            </a:r>
            <a:r>
              <a:rPr lang="en-US" altLang="zh-CN" dirty="0"/>
              <a:t>]</a:t>
            </a:r>
            <a:r>
              <a:rPr lang="zh-CN" altLang="en-US" dirty="0"/>
              <a:t>对应的浮点数</a:t>
            </a:r>
            <a:endParaRPr lang="en-US" altLang="zh-CN" dirty="0"/>
          </a:p>
          <a:p>
            <a:pPr lvl="1"/>
            <a:r>
              <a:rPr lang="zh-CN" altLang="en-US" dirty="0"/>
              <a:t>周而复始</a:t>
            </a:r>
            <a:r>
              <a:rPr lang="en-US" altLang="zh-CN" dirty="0"/>
              <a:t>…</a:t>
            </a:r>
          </a:p>
          <a:p>
            <a:pPr lvl="1"/>
            <a:r>
              <a:rPr lang="zh-CN" altLang="en-US" dirty="0"/>
              <a:t>导致每个</a:t>
            </a:r>
            <a:r>
              <a:rPr lang="en-US" altLang="zh-CN" i="1" dirty="0"/>
              <a:t>x</a:t>
            </a:r>
            <a:r>
              <a:rPr lang="en-US" altLang="zh-CN" dirty="0"/>
              <a:t>[</a:t>
            </a:r>
            <a:r>
              <a:rPr lang="en-US" altLang="zh-CN" i="1" dirty="0" err="1"/>
              <a:t>i</a:t>
            </a:r>
            <a:r>
              <a:rPr lang="en-US" altLang="zh-CN" dirty="0"/>
              <a:t>]</a:t>
            </a:r>
            <a:r>
              <a:rPr lang="zh-CN" altLang="en-US" dirty="0"/>
              <a:t>和</a:t>
            </a:r>
            <a:r>
              <a:rPr lang="en-US" altLang="zh-CN" i="1" dirty="0"/>
              <a:t>y</a:t>
            </a:r>
            <a:r>
              <a:rPr lang="en-US" altLang="zh-CN" dirty="0"/>
              <a:t>[</a:t>
            </a:r>
            <a:r>
              <a:rPr lang="en-US" altLang="zh-CN" i="1" dirty="0" err="1"/>
              <a:t>i</a:t>
            </a:r>
            <a:r>
              <a:rPr lang="en-US" altLang="zh-CN" dirty="0"/>
              <a:t>]</a:t>
            </a:r>
            <a:r>
              <a:rPr lang="zh-CN" altLang="en-US" dirty="0"/>
              <a:t>产生一个</a:t>
            </a:r>
            <a:r>
              <a:rPr lang="en-US" altLang="zh-CN" dirty="0"/>
              <a:t>cache miss</a:t>
            </a:r>
          </a:p>
          <a:p>
            <a:pPr lvl="1"/>
            <a:endParaRPr lang="en-US" altLang="zh-CN" dirty="0"/>
          </a:p>
          <a:p>
            <a:pPr lvl="1"/>
            <a:endParaRPr lang="en-US" altLang="zh-CN" dirty="0"/>
          </a:p>
          <a:p>
            <a:pPr lvl="1"/>
            <a:endParaRPr lang="zh-CN" altLang="en-US" dirty="0"/>
          </a:p>
        </p:txBody>
      </p:sp>
    </p:spTree>
    <p:extLst>
      <p:ext uri="{BB962C8B-B14F-4D97-AF65-F5344CB8AC3E}">
        <p14:creationId xmlns:p14="http://schemas.microsoft.com/office/powerpoint/2010/main" val="13810207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C040C2-1646-4457-A568-9FDA11D3913B}"/>
              </a:ext>
            </a:extLst>
          </p:cNvPr>
          <p:cNvSpPr>
            <a:spLocks noGrp="1"/>
          </p:cNvSpPr>
          <p:nvPr>
            <p:ph type="title"/>
          </p:nvPr>
        </p:nvSpPr>
        <p:spPr>
          <a:xfrm>
            <a:off x="65798" y="290008"/>
            <a:ext cx="7592093" cy="762000"/>
          </a:xfrm>
        </p:spPr>
        <p:txBody>
          <a:bodyPr>
            <a:normAutofit/>
          </a:bodyPr>
          <a:lstStyle/>
          <a:p>
            <a:r>
              <a:rPr lang="zh-CN" altLang="en-US" dirty="0"/>
              <a:t>填充解决</a:t>
            </a:r>
            <a:r>
              <a:rPr lang="en-US" altLang="zh-CN" dirty="0"/>
              <a:t>Cache thrashing</a:t>
            </a:r>
            <a:endParaRPr lang="zh-CN" altLang="en-US" dirty="0"/>
          </a:p>
        </p:txBody>
      </p:sp>
      <p:sp>
        <p:nvSpPr>
          <p:cNvPr id="3" name="内容占位符 2">
            <a:extLst>
              <a:ext uri="{FF2B5EF4-FFF2-40B4-BE49-F238E27FC236}">
                <a16:creationId xmlns:a16="http://schemas.microsoft.com/office/drawing/2014/main" id="{C7091157-AAC0-4012-9D51-6DF707E35CC1}"/>
              </a:ext>
            </a:extLst>
          </p:cNvPr>
          <p:cNvSpPr>
            <a:spLocks noGrp="1"/>
          </p:cNvSpPr>
          <p:nvPr>
            <p:ph idx="1"/>
          </p:nvPr>
        </p:nvSpPr>
        <p:spPr>
          <a:xfrm>
            <a:off x="240730" y="1220175"/>
            <a:ext cx="7896225" cy="4972050"/>
          </a:xfrm>
        </p:spPr>
        <p:txBody>
          <a:bodyPr>
            <a:normAutofit/>
          </a:bodyPr>
          <a:lstStyle/>
          <a:p>
            <a:r>
              <a:rPr lang="zh-CN" altLang="en-US" sz="1800" dirty="0"/>
              <a:t>在数组尾部增加</a:t>
            </a:r>
            <a:r>
              <a:rPr lang="en-US" altLang="zh-CN" sz="1800" dirty="0"/>
              <a:t>B</a:t>
            </a:r>
            <a:r>
              <a:rPr lang="zh-CN" altLang="en-US" sz="1800" dirty="0"/>
              <a:t>字节填充，使</a:t>
            </a:r>
            <a:r>
              <a:rPr lang="en-US" altLang="zh-CN" sz="1800" i="1" dirty="0"/>
              <a:t>x</a:t>
            </a:r>
            <a:r>
              <a:rPr lang="en-US" altLang="zh-CN" sz="1800" dirty="0"/>
              <a:t>[</a:t>
            </a:r>
            <a:r>
              <a:rPr lang="en-US" altLang="zh-CN" sz="1800" i="1" dirty="0" err="1"/>
              <a:t>i</a:t>
            </a:r>
            <a:r>
              <a:rPr lang="en-US" altLang="zh-CN" sz="1800" dirty="0"/>
              <a:t>]</a:t>
            </a:r>
            <a:r>
              <a:rPr lang="zh-CN" altLang="en-US" sz="1800" dirty="0"/>
              <a:t>和</a:t>
            </a:r>
            <a:r>
              <a:rPr lang="en-US" altLang="zh-CN" sz="1800" i="1" dirty="0"/>
              <a:t>y</a:t>
            </a:r>
            <a:r>
              <a:rPr lang="en-US" altLang="zh-CN" sz="1800" dirty="0"/>
              <a:t>[</a:t>
            </a:r>
            <a:r>
              <a:rPr lang="en-US" altLang="zh-CN" sz="1800" i="1" dirty="0" err="1"/>
              <a:t>i</a:t>
            </a:r>
            <a:r>
              <a:rPr lang="en-US" altLang="zh-CN" sz="1800" dirty="0"/>
              <a:t>]</a:t>
            </a:r>
            <a:r>
              <a:rPr lang="zh-CN" altLang="en-US" sz="1800" dirty="0"/>
              <a:t>内存块对应不同的</a:t>
            </a:r>
            <a:r>
              <a:rPr lang="en-US" altLang="zh-CN" sz="1800" dirty="0"/>
              <a:t>cache</a:t>
            </a:r>
            <a:r>
              <a:rPr lang="zh-CN" altLang="en-US" sz="1800" dirty="0"/>
              <a:t>组</a:t>
            </a:r>
            <a:endParaRPr lang="en-US" altLang="zh-CN" sz="1800" dirty="0"/>
          </a:p>
          <a:p>
            <a:r>
              <a:rPr lang="zh-CN" altLang="en-US" sz="1800" dirty="0"/>
              <a:t>每</a:t>
            </a:r>
            <a:r>
              <a:rPr lang="en-US" altLang="zh-CN" sz="1800" dirty="0"/>
              <a:t>4</a:t>
            </a:r>
            <a:r>
              <a:rPr lang="zh-CN" altLang="en-US" sz="1800" dirty="0"/>
              <a:t>个浮点数只加载一次，命中</a:t>
            </a:r>
            <a:r>
              <a:rPr lang="en-US" altLang="zh-CN" sz="1800" dirty="0"/>
              <a:t>3</a:t>
            </a:r>
            <a:r>
              <a:rPr lang="zh-CN" altLang="en-US" sz="1800" dirty="0"/>
              <a:t>次，命中率为</a:t>
            </a:r>
            <a:r>
              <a:rPr lang="en-US" altLang="zh-CN" sz="1800" dirty="0"/>
              <a:t>75%</a:t>
            </a:r>
            <a:endParaRPr lang="zh-CN" altLang="en-US" sz="1800" dirty="0"/>
          </a:p>
        </p:txBody>
      </p:sp>
      <p:sp>
        <p:nvSpPr>
          <p:cNvPr id="5" name="TextBox 27">
            <a:extLst>
              <a:ext uri="{FF2B5EF4-FFF2-40B4-BE49-F238E27FC236}">
                <a16:creationId xmlns:a16="http://schemas.microsoft.com/office/drawing/2014/main" id="{55EDE392-3765-4DAA-8A18-3D6E0FBCD999}"/>
              </a:ext>
            </a:extLst>
          </p:cNvPr>
          <p:cNvSpPr txBox="1"/>
          <p:nvPr/>
        </p:nvSpPr>
        <p:spPr>
          <a:xfrm>
            <a:off x="1704912" y="2402360"/>
            <a:ext cx="521297" cy="369332"/>
          </a:xfrm>
          <a:prstGeom prst="rect">
            <a:avLst/>
          </a:prstGeom>
          <a:noFill/>
        </p:spPr>
        <p:txBody>
          <a:bodyPr wrap="none" rtlCol="0">
            <a:spAutoFit/>
          </a:bodyPr>
          <a:lstStyle/>
          <a:p>
            <a:r>
              <a:rPr lang="en-US" altLang="zh-CN" sz="1800"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p>
        </p:txBody>
      </p:sp>
      <p:sp>
        <p:nvSpPr>
          <p:cNvPr id="6" name="TextBox 27">
            <a:extLst>
              <a:ext uri="{FF2B5EF4-FFF2-40B4-BE49-F238E27FC236}">
                <a16:creationId xmlns:a16="http://schemas.microsoft.com/office/drawing/2014/main" id="{0CDB0810-DC6F-4861-A6E6-FA6D2681CFE9}"/>
              </a:ext>
            </a:extLst>
          </p:cNvPr>
          <p:cNvSpPr txBox="1"/>
          <p:nvPr/>
        </p:nvSpPr>
        <p:spPr>
          <a:xfrm>
            <a:off x="111770" y="2104987"/>
            <a:ext cx="800219" cy="369332"/>
          </a:xfrm>
          <a:prstGeom prst="rect">
            <a:avLst/>
          </a:prstGeom>
          <a:noFill/>
        </p:spPr>
        <p:txBody>
          <a:bodyPr wrap="none" rtlCol="0">
            <a:spAutoFit/>
          </a:bodyPr>
          <a:lstStyle/>
          <a:p>
            <a:r>
              <a:rPr lang="en-US" altLang="zh-CN"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Cache</a:t>
            </a:r>
            <a:endPar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158">
            <a:extLst>
              <a:ext uri="{FF2B5EF4-FFF2-40B4-BE49-F238E27FC236}">
                <a16:creationId xmlns:a16="http://schemas.microsoft.com/office/drawing/2014/main" id="{C92CFB05-83EB-4B8E-915C-61A1BFB64722}"/>
              </a:ext>
            </a:extLst>
          </p:cNvPr>
          <p:cNvSpPr/>
          <p:nvPr/>
        </p:nvSpPr>
        <p:spPr bwMode="auto">
          <a:xfrm>
            <a:off x="621067" y="2911702"/>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8" name="Rectangle 159">
            <a:extLst>
              <a:ext uri="{FF2B5EF4-FFF2-40B4-BE49-F238E27FC236}">
                <a16:creationId xmlns:a16="http://schemas.microsoft.com/office/drawing/2014/main" id="{D85D48C6-4D0B-4288-A264-3BD0779452A3}"/>
              </a:ext>
            </a:extLst>
          </p:cNvPr>
          <p:cNvSpPr/>
          <p:nvPr/>
        </p:nvSpPr>
        <p:spPr bwMode="auto">
          <a:xfrm>
            <a:off x="641037" y="33590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9" name="Rectangle 163">
            <a:extLst>
              <a:ext uri="{FF2B5EF4-FFF2-40B4-BE49-F238E27FC236}">
                <a16:creationId xmlns:a16="http://schemas.microsoft.com/office/drawing/2014/main" id="{020EF5A6-B047-4C19-9A8E-B6E36D3531CE}"/>
              </a:ext>
            </a:extLst>
          </p:cNvPr>
          <p:cNvSpPr/>
          <p:nvPr/>
        </p:nvSpPr>
        <p:spPr bwMode="auto">
          <a:xfrm>
            <a:off x="862584" y="2996047"/>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 name="Rectangle 164">
            <a:extLst>
              <a:ext uri="{FF2B5EF4-FFF2-40B4-BE49-F238E27FC236}">
                <a16:creationId xmlns:a16="http://schemas.microsoft.com/office/drawing/2014/main" id="{8EBA3AF7-59CE-45A9-9E5A-2EC4C8A72E8D}"/>
              </a:ext>
            </a:extLst>
          </p:cNvPr>
          <p:cNvSpPr/>
          <p:nvPr/>
        </p:nvSpPr>
        <p:spPr bwMode="auto">
          <a:xfrm>
            <a:off x="659468" y="2996047"/>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 name="Rectangle 159">
            <a:extLst>
              <a:ext uri="{FF2B5EF4-FFF2-40B4-BE49-F238E27FC236}">
                <a16:creationId xmlns:a16="http://schemas.microsoft.com/office/drawing/2014/main" id="{F40D0109-DA82-48C3-9F2D-4E60F7778D69}"/>
              </a:ext>
            </a:extLst>
          </p:cNvPr>
          <p:cNvSpPr/>
          <p:nvPr/>
        </p:nvSpPr>
        <p:spPr bwMode="auto">
          <a:xfrm>
            <a:off x="1117272" y="2990171"/>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11</a:t>
            </a:r>
          </a:p>
        </p:txBody>
      </p:sp>
      <p:sp>
        <p:nvSpPr>
          <p:cNvPr id="12" name="Rectangle 160">
            <a:extLst>
              <a:ext uri="{FF2B5EF4-FFF2-40B4-BE49-F238E27FC236}">
                <a16:creationId xmlns:a16="http://schemas.microsoft.com/office/drawing/2014/main" id="{4DC2D2DB-DD98-4302-A227-9C321E79DDB4}"/>
              </a:ext>
            </a:extLst>
          </p:cNvPr>
          <p:cNvSpPr/>
          <p:nvPr/>
        </p:nvSpPr>
        <p:spPr bwMode="auto">
          <a:xfrm>
            <a:off x="1910764" y="298592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10</a:t>
            </a:r>
          </a:p>
        </p:txBody>
      </p:sp>
      <p:sp>
        <p:nvSpPr>
          <p:cNvPr id="13" name="Rectangle 159">
            <a:extLst>
              <a:ext uri="{FF2B5EF4-FFF2-40B4-BE49-F238E27FC236}">
                <a16:creationId xmlns:a16="http://schemas.microsoft.com/office/drawing/2014/main" id="{790D69F6-D127-4073-A8FB-FB6D65777A72}"/>
              </a:ext>
            </a:extLst>
          </p:cNvPr>
          <p:cNvSpPr/>
          <p:nvPr/>
        </p:nvSpPr>
        <p:spPr bwMode="auto">
          <a:xfrm>
            <a:off x="1656237" y="33590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4" name="Rectangle 159">
            <a:extLst>
              <a:ext uri="{FF2B5EF4-FFF2-40B4-BE49-F238E27FC236}">
                <a16:creationId xmlns:a16="http://schemas.microsoft.com/office/drawing/2014/main" id="{ECDAE0D7-55F9-4E5B-953D-5509EF68894E}"/>
              </a:ext>
            </a:extLst>
          </p:cNvPr>
          <p:cNvSpPr/>
          <p:nvPr/>
        </p:nvSpPr>
        <p:spPr bwMode="auto">
          <a:xfrm>
            <a:off x="2657835" y="33590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5" name="Rectangle 159">
            <a:extLst>
              <a:ext uri="{FF2B5EF4-FFF2-40B4-BE49-F238E27FC236}">
                <a16:creationId xmlns:a16="http://schemas.microsoft.com/office/drawing/2014/main" id="{EE43BF28-54F3-4564-A303-4FF841914D04}"/>
              </a:ext>
            </a:extLst>
          </p:cNvPr>
          <p:cNvSpPr/>
          <p:nvPr/>
        </p:nvSpPr>
        <p:spPr bwMode="auto">
          <a:xfrm>
            <a:off x="3673035" y="3359040"/>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6" name="TextBox 27">
            <a:extLst>
              <a:ext uri="{FF2B5EF4-FFF2-40B4-BE49-F238E27FC236}">
                <a16:creationId xmlns:a16="http://schemas.microsoft.com/office/drawing/2014/main" id="{619BA8AA-3C98-4325-B9AB-998D949C9A3F}"/>
              </a:ext>
            </a:extLst>
          </p:cNvPr>
          <p:cNvSpPr txBox="1"/>
          <p:nvPr/>
        </p:nvSpPr>
        <p:spPr>
          <a:xfrm>
            <a:off x="5949292" y="2402360"/>
            <a:ext cx="579005" cy="369332"/>
          </a:xfrm>
          <a:prstGeom prst="rect">
            <a:avLst/>
          </a:prstGeom>
          <a:noFill/>
        </p:spPr>
        <p:txBody>
          <a:bodyPr wrap="none" rtlCol="0">
            <a:spAutoFit/>
          </a:bodyPr>
          <a:lstStyle/>
          <a:p>
            <a:r>
              <a:rPr lang="en-US" altLang="zh-CN"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t>
            </a:r>
            <a:r>
              <a:rPr lang="en-US" altLang="zh-CN"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p>
        </p:txBody>
      </p:sp>
      <p:sp>
        <p:nvSpPr>
          <p:cNvPr id="17" name="Rectangle 158">
            <a:extLst>
              <a:ext uri="{FF2B5EF4-FFF2-40B4-BE49-F238E27FC236}">
                <a16:creationId xmlns:a16="http://schemas.microsoft.com/office/drawing/2014/main" id="{3A57B2AE-9619-45FB-9ED9-2CAD2C54A618}"/>
              </a:ext>
            </a:extLst>
          </p:cNvPr>
          <p:cNvSpPr/>
          <p:nvPr/>
        </p:nvSpPr>
        <p:spPr bwMode="auto">
          <a:xfrm>
            <a:off x="4865447" y="2911702"/>
            <a:ext cx="4117954" cy="822084"/>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8" name="Rectangle 159">
            <a:extLst>
              <a:ext uri="{FF2B5EF4-FFF2-40B4-BE49-F238E27FC236}">
                <a16:creationId xmlns:a16="http://schemas.microsoft.com/office/drawing/2014/main" id="{417FA3B6-2665-42CE-B9ED-18332254AE60}"/>
              </a:ext>
            </a:extLst>
          </p:cNvPr>
          <p:cNvSpPr/>
          <p:nvPr/>
        </p:nvSpPr>
        <p:spPr bwMode="auto">
          <a:xfrm>
            <a:off x="4885417" y="3359040"/>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19" name="Rectangle 159">
            <a:extLst>
              <a:ext uri="{FF2B5EF4-FFF2-40B4-BE49-F238E27FC236}">
                <a16:creationId xmlns:a16="http://schemas.microsoft.com/office/drawing/2014/main" id="{D580E0F1-F906-4B0F-862D-46D1529AD58B}"/>
              </a:ext>
            </a:extLst>
          </p:cNvPr>
          <p:cNvSpPr/>
          <p:nvPr/>
        </p:nvSpPr>
        <p:spPr bwMode="auto">
          <a:xfrm>
            <a:off x="5900617" y="3359040"/>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0" name="Rectangle 159">
            <a:extLst>
              <a:ext uri="{FF2B5EF4-FFF2-40B4-BE49-F238E27FC236}">
                <a16:creationId xmlns:a16="http://schemas.microsoft.com/office/drawing/2014/main" id="{62F834D5-89CC-4755-895B-FD4CE4D48AA0}"/>
              </a:ext>
            </a:extLst>
          </p:cNvPr>
          <p:cNvSpPr/>
          <p:nvPr/>
        </p:nvSpPr>
        <p:spPr bwMode="auto">
          <a:xfrm>
            <a:off x="6902215" y="3359040"/>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600" i="1">
                <a:solidFill>
                  <a:srgbClr val="0070C0"/>
                </a:solidFill>
                <a:latin typeface="Times New Roman" panose="02020603050405020304" pitchFamily="18" charset="0"/>
                <a:cs typeface="Times New Roman" panose="02020603050405020304" pitchFamily="18" charset="0"/>
              </a:rPr>
              <a:t>11|10|01|00</a:t>
            </a:r>
            <a:endParaRPr lang="en-US" altLang="zh-CN" sz="1600" i="1" dirty="0">
              <a:solidFill>
                <a:srgbClr val="0070C0"/>
              </a:solidFill>
              <a:latin typeface="Times New Roman" panose="02020603050405020304" pitchFamily="18" charset="0"/>
              <a:cs typeface="Times New Roman" panose="02020603050405020304" pitchFamily="18" charset="0"/>
            </a:endParaRPr>
          </a:p>
        </p:txBody>
      </p:sp>
      <p:sp>
        <p:nvSpPr>
          <p:cNvPr id="21" name="Rectangle 159">
            <a:extLst>
              <a:ext uri="{FF2B5EF4-FFF2-40B4-BE49-F238E27FC236}">
                <a16:creationId xmlns:a16="http://schemas.microsoft.com/office/drawing/2014/main" id="{7F6177C0-1618-4FBB-A110-649780E1339F}"/>
              </a:ext>
            </a:extLst>
          </p:cNvPr>
          <p:cNvSpPr/>
          <p:nvPr/>
        </p:nvSpPr>
        <p:spPr bwMode="auto">
          <a:xfrm>
            <a:off x="7917415" y="3359040"/>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i="1" dirty="0">
                <a:solidFill>
                  <a:srgbClr val="0070C0"/>
                </a:solidFill>
                <a:latin typeface="Times New Roman" panose="02020603050405020304" pitchFamily="18" charset="0"/>
                <a:cs typeface="Times New Roman" panose="02020603050405020304" pitchFamily="18" charset="0"/>
              </a:rPr>
              <a:t>11|10|01|00</a:t>
            </a:r>
          </a:p>
        </p:txBody>
      </p:sp>
      <p:sp>
        <p:nvSpPr>
          <p:cNvPr id="22" name="Rectangle 160">
            <a:extLst>
              <a:ext uri="{FF2B5EF4-FFF2-40B4-BE49-F238E27FC236}">
                <a16:creationId xmlns:a16="http://schemas.microsoft.com/office/drawing/2014/main" id="{06BC92C3-2393-4E39-89EF-D3F15813A3AA}"/>
              </a:ext>
            </a:extLst>
          </p:cNvPr>
          <p:cNvSpPr/>
          <p:nvPr/>
        </p:nvSpPr>
        <p:spPr bwMode="auto">
          <a:xfrm>
            <a:off x="3884173" y="2984294"/>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00</a:t>
            </a:r>
          </a:p>
        </p:txBody>
      </p:sp>
      <p:sp>
        <p:nvSpPr>
          <p:cNvPr id="23" name="Rectangle 160">
            <a:extLst>
              <a:ext uri="{FF2B5EF4-FFF2-40B4-BE49-F238E27FC236}">
                <a16:creationId xmlns:a16="http://schemas.microsoft.com/office/drawing/2014/main" id="{203EAD36-CCA0-413E-A752-20F28567CD19}"/>
              </a:ext>
            </a:extLst>
          </p:cNvPr>
          <p:cNvSpPr/>
          <p:nvPr/>
        </p:nvSpPr>
        <p:spPr bwMode="auto">
          <a:xfrm>
            <a:off x="2873475" y="2984294"/>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a:t>
            </a:r>
            <a:r>
              <a:rPr lang="en-US" sz="1600" dirty="0">
                <a:latin typeface="Calibri" pitchFamily="34" charset="0"/>
              </a:rPr>
              <a:t>01</a:t>
            </a:r>
          </a:p>
        </p:txBody>
      </p:sp>
      <p:sp>
        <p:nvSpPr>
          <p:cNvPr id="24" name="Rectangle 163">
            <a:extLst>
              <a:ext uri="{FF2B5EF4-FFF2-40B4-BE49-F238E27FC236}">
                <a16:creationId xmlns:a16="http://schemas.microsoft.com/office/drawing/2014/main" id="{16234BB4-BEDC-4B7C-A1DD-B304ABBDC794}"/>
              </a:ext>
            </a:extLst>
          </p:cNvPr>
          <p:cNvSpPr/>
          <p:nvPr/>
        </p:nvSpPr>
        <p:spPr bwMode="auto">
          <a:xfrm>
            <a:off x="5097406" y="2996047"/>
            <a:ext cx="235889" cy="304800"/>
          </a:xfrm>
          <a:prstGeom prst="rect">
            <a:avLst/>
          </a:prstGeom>
          <a:solidFill>
            <a:srgbClr val="92D050"/>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5" name="Rectangle 164">
            <a:extLst>
              <a:ext uri="{FF2B5EF4-FFF2-40B4-BE49-F238E27FC236}">
                <a16:creationId xmlns:a16="http://schemas.microsoft.com/office/drawing/2014/main" id="{B734EF84-6391-4292-BACD-9A5845215357}"/>
              </a:ext>
            </a:extLst>
          </p:cNvPr>
          <p:cNvSpPr/>
          <p:nvPr/>
        </p:nvSpPr>
        <p:spPr bwMode="auto">
          <a:xfrm>
            <a:off x="4894290" y="2996047"/>
            <a:ext cx="17781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6" name="Rectangle 159">
            <a:extLst>
              <a:ext uri="{FF2B5EF4-FFF2-40B4-BE49-F238E27FC236}">
                <a16:creationId xmlns:a16="http://schemas.microsoft.com/office/drawing/2014/main" id="{F4FEA15F-B365-44AB-9231-49FE8FED1D6F}"/>
              </a:ext>
            </a:extLst>
          </p:cNvPr>
          <p:cNvSpPr/>
          <p:nvPr/>
        </p:nvSpPr>
        <p:spPr bwMode="auto">
          <a:xfrm>
            <a:off x="5352094" y="2990171"/>
            <a:ext cx="585725"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11</a:t>
            </a:r>
          </a:p>
        </p:txBody>
      </p:sp>
      <p:sp>
        <p:nvSpPr>
          <p:cNvPr id="27" name="Rectangle 160">
            <a:extLst>
              <a:ext uri="{FF2B5EF4-FFF2-40B4-BE49-F238E27FC236}">
                <a16:creationId xmlns:a16="http://schemas.microsoft.com/office/drawing/2014/main" id="{32CD7377-C473-410D-BA9D-9AA8ED0D55FD}"/>
              </a:ext>
            </a:extLst>
          </p:cNvPr>
          <p:cNvSpPr/>
          <p:nvPr/>
        </p:nvSpPr>
        <p:spPr bwMode="auto">
          <a:xfrm>
            <a:off x="6145586" y="2985925"/>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10</a:t>
            </a:r>
          </a:p>
        </p:txBody>
      </p:sp>
      <p:sp>
        <p:nvSpPr>
          <p:cNvPr id="28" name="Rectangle 160">
            <a:extLst>
              <a:ext uri="{FF2B5EF4-FFF2-40B4-BE49-F238E27FC236}">
                <a16:creationId xmlns:a16="http://schemas.microsoft.com/office/drawing/2014/main" id="{3DA3770D-4C2F-4329-A07E-9AFB285803F1}"/>
              </a:ext>
            </a:extLst>
          </p:cNvPr>
          <p:cNvSpPr/>
          <p:nvPr/>
        </p:nvSpPr>
        <p:spPr bwMode="auto">
          <a:xfrm>
            <a:off x="8118995" y="2984294"/>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00</a:t>
            </a:r>
          </a:p>
        </p:txBody>
      </p:sp>
      <p:sp>
        <p:nvSpPr>
          <p:cNvPr id="29" name="Rectangle 160">
            <a:extLst>
              <a:ext uri="{FF2B5EF4-FFF2-40B4-BE49-F238E27FC236}">
                <a16:creationId xmlns:a16="http://schemas.microsoft.com/office/drawing/2014/main" id="{78ABDB19-1A1A-4C37-8945-39DF04417F22}"/>
              </a:ext>
            </a:extLst>
          </p:cNvPr>
          <p:cNvSpPr/>
          <p:nvPr/>
        </p:nvSpPr>
        <p:spPr bwMode="auto">
          <a:xfrm>
            <a:off x="7108297" y="2984294"/>
            <a:ext cx="585724" cy="304800"/>
          </a:xfrm>
          <a:prstGeom prst="rect">
            <a:avLst/>
          </a:prstGeom>
          <a:solidFill>
            <a:schemeClr val="bg1"/>
          </a:solidFill>
          <a:ln w="3175" cap="flat" cmpd="sng" algn="ctr">
            <a:solidFill>
              <a:schemeClr val="tx1"/>
            </a:solidFill>
            <a:prstDash val="dash"/>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0</a:t>
            </a:r>
            <a:r>
              <a:rPr lang="en-US" sz="1600" dirty="0">
                <a:latin typeface="Calibri" pitchFamily="34" charset="0"/>
              </a:rPr>
              <a:t>01</a:t>
            </a:r>
          </a:p>
        </p:txBody>
      </p:sp>
      <p:sp>
        <p:nvSpPr>
          <p:cNvPr id="30" name="Rectangle 159">
            <a:extLst>
              <a:ext uri="{FF2B5EF4-FFF2-40B4-BE49-F238E27FC236}">
                <a16:creationId xmlns:a16="http://schemas.microsoft.com/office/drawing/2014/main" id="{96B52E8B-9E88-498C-BEB7-69A95739C0D9}"/>
              </a:ext>
            </a:extLst>
          </p:cNvPr>
          <p:cNvSpPr/>
          <p:nvPr/>
        </p:nvSpPr>
        <p:spPr bwMode="auto">
          <a:xfrm>
            <a:off x="633837" y="4294893"/>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1" name="Rectangle 159">
            <a:extLst>
              <a:ext uri="{FF2B5EF4-FFF2-40B4-BE49-F238E27FC236}">
                <a16:creationId xmlns:a16="http://schemas.microsoft.com/office/drawing/2014/main" id="{5B259CE6-2D3A-44AF-9D34-68D3849CB980}"/>
              </a:ext>
            </a:extLst>
          </p:cNvPr>
          <p:cNvSpPr/>
          <p:nvPr/>
        </p:nvSpPr>
        <p:spPr bwMode="auto">
          <a:xfrm>
            <a:off x="1649037" y="4294893"/>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2" name="Rectangle 159">
            <a:extLst>
              <a:ext uri="{FF2B5EF4-FFF2-40B4-BE49-F238E27FC236}">
                <a16:creationId xmlns:a16="http://schemas.microsoft.com/office/drawing/2014/main" id="{67562AE0-282F-41E3-A2C9-399675D3264D}"/>
              </a:ext>
            </a:extLst>
          </p:cNvPr>
          <p:cNvSpPr/>
          <p:nvPr/>
        </p:nvSpPr>
        <p:spPr bwMode="auto">
          <a:xfrm>
            <a:off x="2650635" y="4294893"/>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3" name="Rectangle 159">
            <a:extLst>
              <a:ext uri="{FF2B5EF4-FFF2-40B4-BE49-F238E27FC236}">
                <a16:creationId xmlns:a16="http://schemas.microsoft.com/office/drawing/2014/main" id="{C1B21A3D-41E9-4069-9032-C5DE589CE84E}"/>
              </a:ext>
            </a:extLst>
          </p:cNvPr>
          <p:cNvSpPr/>
          <p:nvPr/>
        </p:nvSpPr>
        <p:spPr bwMode="auto">
          <a:xfrm>
            <a:off x="3665835" y="4294893"/>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4" name="Rectangle 159">
            <a:extLst>
              <a:ext uri="{FF2B5EF4-FFF2-40B4-BE49-F238E27FC236}">
                <a16:creationId xmlns:a16="http://schemas.microsoft.com/office/drawing/2014/main" id="{59A7C14E-E0B9-4904-9F70-A356FEF621B0}"/>
              </a:ext>
            </a:extLst>
          </p:cNvPr>
          <p:cNvSpPr/>
          <p:nvPr/>
        </p:nvSpPr>
        <p:spPr bwMode="auto">
          <a:xfrm>
            <a:off x="4878217" y="4294893"/>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5" name="Rectangle 159">
            <a:extLst>
              <a:ext uri="{FF2B5EF4-FFF2-40B4-BE49-F238E27FC236}">
                <a16:creationId xmlns:a16="http://schemas.microsoft.com/office/drawing/2014/main" id="{FB61F2BE-8C04-4999-9FA3-6CE7379B175F}"/>
              </a:ext>
            </a:extLst>
          </p:cNvPr>
          <p:cNvSpPr/>
          <p:nvPr/>
        </p:nvSpPr>
        <p:spPr bwMode="auto">
          <a:xfrm>
            <a:off x="5893417" y="4294893"/>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6" name="Rectangle 159">
            <a:extLst>
              <a:ext uri="{FF2B5EF4-FFF2-40B4-BE49-F238E27FC236}">
                <a16:creationId xmlns:a16="http://schemas.microsoft.com/office/drawing/2014/main" id="{29430F6C-47E6-4195-8291-F820958FE0A9}"/>
              </a:ext>
            </a:extLst>
          </p:cNvPr>
          <p:cNvSpPr/>
          <p:nvPr/>
        </p:nvSpPr>
        <p:spPr bwMode="auto">
          <a:xfrm>
            <a:off x="6895015" y="4294893"/>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37" name="Rectangle 159">
            <a:extLst>
              <a:ext uri="{FF2B5EF4-FFF2-40B4-BE49-F238E27FC236}">
                <a16:creationId xmlns:a16="http://schemas.microsoft.com/office/drawing/2014/main" id="{79915460-ACD2-473F-A8EC-7A6AB26FA251}"/>
              </a:ext>
            </a:extLst>
          </p:cNvPr>
          <p:cNvSpPr/>
          <p:nvPr/>
        </p:nvSpPr>
        <p:spPr bwMode="auto">
          <a:xfrm>
            <a:off x="7910215" y="4294893"/>
            <a:ext cx="1008000" cy="304800"/>
          </a:xfrm>
          <a:prstGeom prst="rect">
            <a:avLst/>
          </a:prstGeom>
          <a:solidFill>
            <a:schemeClr val="bg1">
              <a:lumMod val="9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38" name="矩形 37">
            <a:extLst>
              <a:ext uri="{FF2B5EF4-FFF2-40B4-BE49-F238E27FC236}">
                <a16:creationId xmlns:a16="http://schemas.microsoft.com/office/drawing/2014/main" id="{4C438C21-946B-4CE3-BCFC-1F881266FFF8}"/>
              </a:ext>
            </a:extLst>
          </p:cNvPr>
          <p:cNvSpPr/>
          <p:nvPr/>
        </p:nvSpPr>
        <p:spPr>
          <a:xfrm>
            <a:off x="8118995" y="3925561"/>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39" name="矩形 38">
            <a:extLst>
              <a:ext uri="{FF2B5EF4-FFF2-40B4-BE49-F238E27FC236}">
                <a16:creationId xmlns:a16="http://schemas.microsoft.com/office/drawing/2014/main" id="{5ED4EC8B-080B-4F90-821E-98D8A5D29E5C}"/>
              </a:ext>
            </a:extLst>
          </p:cNvPr>
          <p:cNvSpPr/>
          <p:nvPr/>
        </p:nvSpPr>
        <p:spPr>
          <a:xfrm>
            <a:off x="7098369" y="3925561"/>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40" name="矩形 39">
            <a:extLst>
              <a:ext uri="{FF2B5EF4-FFF2-40B4-BE49-F238E27FC236}">
                <a16:creationId xmlns:a16="http://schemas.microsoft.com/office/drawing/2014/main" id="{C762A900-6E6D-4F5E-A88C-7CC5517E8F41}"/>
              </a:ext>
            </a:extLst>
          </p:cNvPr>
          <p:cNvSpPr/>
          <p:nvPr/>
        </p:nvSpPr>
        <p:spPr>
          <a:xfrm>
            <a:off x="6098834" y="3932033"/>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41" name="矩形 40">
            <a:extLst>
              <a:ext uri="{FF2B5EF4-FFF2-40B4-BE49-F238E27FC236}">
                <a16:creationId xmlns:a16="http://schemas.microsoft.com/office/drawing/2014/main" id="{7F9BCCC8-08B9-4954-B702-A958565798D0}"/>
              </a:ext>
            </a:extLst>
          </p:cNvPr>
          <p:cNvSpPr/>
          <p:nvPr/>
        </p:nvSpPr>
        <p:spPr>
          <a:xfrm>
            <a:off x="5078208" y="39225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42" name="矩形 41">
            <a:extLst>
              <a:ext uri="{FF2B5EF4-FFF2-40B4-BE49-F238E27FC236}">
                <a16:creationId xmlns:a16="http://schemas.microsoft.com/office/drawing/2014/main" id="{F5D998BC-87A3-4884-A1E1-38A2E61EFC47}"/>
              </a:ext>
            </a:extLst>
          </p:cNvPr>
          <p:cNvSpPr/>
          <p:nvPr/>
        </p:nvSpPr>
        <p:spPr>
          <a:xfrm>
            <a:off x="3898326" y="3925561"/>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43" name="矩形 42">
            <a:extLst>
              <a:ext uri="{FF2B5EF4-FFF2-40B4-BE49-F238E27FC236}">
                <a16:creationId xmlns:a16="http://schemas.microsoft.com/office/drawing/2014/main" id="{7D03704B-7F2E-4A34-ACE0-78D006913CBF}"/>
              </a:ext>
            </a:extLst>
          </p:cNvPr>
          <p:cNvSpPr/>
          <p:nvPr/>
        </p:nvSpPr>
        <p:spPr>
          <a:xfrm>
            <a:off x="2877700" y="3925561"/>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F854DB5F-C3B8-4A8D-8A2E-CCC10E1624C8}"/>
              </a:ext>
            </a:extLst>
          </p:cNvPr>
          <p:cNvSpPr/>
          <p:nvPr/>
        </p:nvSpPr>
        <p:spPr>
          <a:xfrm>
            <a:off x="1878165" y="3932033"/>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52B3015C-C114-4B32-B80A-A6F57EE2F295}"/>
              </a:ext>
            </a:extLst>
          </p:cNvPr>
          <p:cNvSpPr/>
          <p:nvPr/>
        </p:nvSpPr>
        <p:spPr>
          <a:xfrm>
            <a:off x="857539" y="392250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x</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A0DEA1F6-F527-4B09-B34C-8B814440A032}"/>
              </a:ext>
            </a:extLst>
          </p:cNvPr>
          <p:cNvSpPr/>
          <p:nvPr/>
        </p:nvSpPr>
        <p:spPr>
          <a:xfrm>
            <a:off x="1278404" y="2550893"/>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47" name="直接箭头连接符 46">
            <a:extLst>
              <a:ext uri="{FF2B5EF4-FFF2-40B4-BE49-F238E27FC236}">
                <a16:creationId xmlns:a16="http://schemas.microsoft.com/office/drawing/2014/main" id="{E38370F9-5373-43C9-AA83-9335CE1414A3}"/>
              </a:ext>
            </a:extLst>
          </p:cNvPr>
          <p:cNvCxnSpPr>
            <a:cxnSpLocks/>
          </p:cNvCxnSpPr>
          <p:nvPr/>
        </p:nvCxnSpPr>
        <p:spPr>
          <a:xfrm>
            <a:off x="1482209" y="2781069"/>
            <a:ext cx="48138" cy="2721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26969DFA-16B7-4D85-A3ED-D8951232E8A7}"/>
              </a:ext>
            </a:extLst>
          </p:cNvPr>
          <p:cNvCxnSpPr>
            <a:cxnSpLocks/>
            <a:endCxn id="12" idx="0"/>
          </p:cNvCxnSpPr>
          <p:nvPr/>
        </p:nvCxnSpPr>
        <p:spPr>
          <a:xfrm>
            <a:off x="1473849" y="2785315"/>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8CC4630B-25C2-4DD9-9BE2-B5EE5587CDE9}"/>
              </a:ext>
            </a:extLst>
          </p:cNvPr>
          <p:cNvCxnSpPr>
            <a:cxnSpLocks/>
            <a:endCxn id="23" idx="0"/>
          </p:cNvCxnSpPr>
          <p:nvPr/>
        </p:nvCxnSpPr>
        <p:spPr>
          <a:xfrm>
            <a:off x="1498661" y="2801449"/>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860AE8B2-26C1-4457-9CC6-4FBDFA1C0D33}"/>
              </a:ext>
            </a:extLst>
          </p:cNvPr>
          <p:cNvCxnSpPr>
            <a:cxnSpLocks/>
            <a:endCxn id="22" idx="0"/>
          </p:cNvCxnSpPr>
          <p:nvPr/>
        </p:nvCxnSpPr>
        <p:spPr>
          <a:xfrm>
            <a:off x="1473849" y="2784884"/>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矩形 50">
            <a:extLst>
              <a:ext uri="{FF2B5EF4-FFF2-40B4-BE49-F238E27FC236}">
                <a16:creationId xmlns:a16="http://schemas.microsoft.com/office/drawing/2014/main" id="{EF4C5F89-F5C8-4433-98BD-32B5E6FDC2C1}"/>
              </a:ext>
            </a:extLst>
          </p:cNvPr>
          <p:cNvSpPr/>
          <p:nvPr/>
        </p:nvSpPr>
        <p:spPr>
          <a:xfrm>
            <a:off x="5522956" y="2547078"/>
            <a:ext cx="300082" cy="369332"/>
          </a:xfrm>
          <a:prstGeom prst="rect">
            <a:avLst/>
          </a:prstGeom>
        </p:spPr>
        <p:txBody>
          <a:bodyPr wrap="none">
            <a:spAutoFit/>
          </a:bodyPr>
          <a:lstStyle/>
          <a:p>
            <a:r>
              <a:rPr lang="en-US" altLang="zh-CN"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
            </a:r>
            <a:endParaRPr lang="zh-CN" altLang="en-US" dirty="0"/>
          </a:p>
        </p:txBody>
      </p:sp>
      <p:cxnSp>
        <p:nvCxnSpPr>
          <p:cNvPr id="52" name="直接箭头连接符 51">
            <a:extLst>
              <a:ext uri="{FF2B5EF4-FFF2-40B4-BE49-F238E27FC236}">
                <a16:creationId xmlns:a16="http://schemas.microsoft.com/office/drawing/2014/main" id="{477BADE8-CC51-4EE7-AE34-703EFD51D59E}"/>
              </a:ext>
            </a:extLst>
          </p:cNvPr>
          <p:cNvCxnSpPr>
            <a:cxnSpLocks/>
          </p:cNvCxnSpPr>
          <p:nvPr/>
        </p:nvCxnSpPr>
        <p:spPr>
          <a:xfrm>
            <a:off x="5726761" y="2777254"/>
            <a:ext cx="31508" cy="26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接箭头连接符 52">
            <a:extLst>
              <a:ext uri="{FF2B5EF4-FFF2-40B4-BE49-F238E27FC236}">
                <a16:creationId xmlns:a16="http://schemas.microsoft.com/office/drawing/2014/main" id="{B337E6E4-63D2-4737-82EC-C15B175BAF19}"/>
              </a:ext>
            </a:extLst>
          </p:cNvPr>
          <p:cNvCxnSpPr>
            <a:cxnSpLocks/>
          </p:cNvCxnSpPr>
          <p:nvPr/>
        </p:nvCxnSpPr>
        <p:spPr>
          <a:xfrm>
            <a:off x="5718401" y="2781500"/>
            <a:ext cx="729777" cy="2006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9BA65778-97EF-438D-8ED6-2948C73BB196}"/>
              </a:ext>
            </a:extLst>
          </p:cNvPr>
          <p:cNvCxnSpPr>
            <a:cxnSpLocks/>
          </p:cNvCxnSpPr>
          <p:nvPr/>
        </p:nvCxnSpPr>
        <p:spPr>
          <a:xfrm>
            <a:off x="5743213" y="2797634"/>
            <a:ext cx="1667676" cy="182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A320C6F1-03B2-4B86-896B-D14A1ABE0937}"/>
              </a:ext>
            </a:extLst>
          </p:cNvPr>
          <p:cNvCxnSpPr>
            <a:cxnSpLocks/>
          </p:cNvCxnSpPr>
          <p:nvPr/>
        </p:nvCxnSpPr>
        <p:spPr>
          <a:xfrm>
            <a:off x="5718401" y="2781069"/>
            <a:ext cx="2703186" cy="1994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Rectangle 159">
            <a:extLst>
              <a:ext uri="{FF2B5EF4-FFF2-40B4-BE49-F238E27FC236}">
                <a16:creationId xmlns:a16="http://schemas.microsoft.com/office/drawing/2014/main" id="{7E932F87-D535-4DD4-94E8-9A57C0CAC6FE}"/>
              </a:ext>
            </a:extLst>
          </p:cNvPr>
          <p:cNvSpPr/>
          <p:nvPr/>
        </p:nvSpPr>
        <p:spPr bwMode="auto">
          <a:xfrm>
            <a:off x="4885417" y="58874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57" name="Rectangle 159">
            <a:extLst>
              <a:ext uri="{FF2B5EF4-FFF2-40B4-BE49-F238E27FC236}">
                <a16:creationId xmlns:a16="http://schemas.microsoft.com/office/drawing/2014/main" id="{FFB78C49-06D8-4ACC-9E70-81170BB6ADA2}"/>
              </a:ext>
            </a:extLst>
          </p:cNvPr>
          <p:cNvSpPr/>
          <p:nvPr/>
        </p:nvSpPr>
        <p:spPr bwMode="auto">
          <a:xfrm>
            <a:off x="5900617" y="58874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58" name="Rectangle 159">
            <a:extLst>
              <a:ext uri="{FF2B5EF4-FFF2-40B4-BE49-F238E27FC236}">
                <a16:creationId xmlns:a16="http://schemas.microsoft.com/office/drawing/2014/main" id="{C42554EF-3D4B-49F1-B2EC-5E7265D02C9E}"/>
              </a:ext>
            </a:extLst>
          </p:cNvPr>
          <p:cNvSpPr/>
          <p:nvPr/>
        </p:nvSpPr>
        <p:spPr bwMode="auto">
          <a:xfrm>
            <a:off x="6902215" y="58874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59" name="Rectangle 159">
            <a:extLst>
              <a:ext uri="{FF2B5EF4-FFF2-40B4-BE49-F238E27FC236}">
                <a16:creationId xmlns:a16="http://schemas.microsoft.com/office/drawing/2014/main" id="{E8D2F7B7-3874-4BAA-96DF-DFF2ED038D07}"/>
              </a:ext>
            </a:extLst>
          </p:cNvPr>
          <p:cNvSpPr/>
          <p:nvPr/>
        </p:nvSpPr>
        <p:spPr bwMode="auto">
          <a:xfrm>
            <a:off x="7917415" y="5887425"/>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60" name="Rectangle 159">
            <a:extLst>
              <a:ext uri="{FF2B5EF4-FFF2-40B4-BE49-F238E27FC236}">
                <a16:creationId xmlns:a16="http://schemas.microsoft.com/office/drawing/2014/main" id="{7CECC30A-722C-493E-950B-FB3850A1A1A5}"/>
              </a:ext>
            </a:extLst>
          </p:cNvPr>
          <p:cNvSpPr/>
          <p:nvPr/>
        </p:nvSpPr>
        <p:spPr bwMode="auto">
          <a:xfrm>
            <a:off x="621067" y="5088408"/>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61" name="Rectangle 159">
            <a:extLst>
              <a:ext uri="{FF2B5EF4-FFF2-40B4-BE49-F238E27FC236}">
                <a16:creationId xmlns:a16="http://schemas.microsoft.com/office/drawing/2014/main" id="{DCF3265F-C591-4306-86D8-8FB4AB561735}"/>
              </a:ext>
            </a:extLst>
          </p:cNvPr>
          <p:cNvSpPr/>
          <p:nvPr/>
        </p:nvSpPr>
        <p:spPr bwMode="auto">
          <a:xfrm>
            <a:off x="1636267" y="5088408"/>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62" name="Rectangle 159">
            <a:extLst>
              <a:ext uri="{FF2B5EF4-FFF2-40B4-BE49-F238E27FC236}">
                <a16:creationId xmlns:a16="http://schemas.microsoft.com/office/drawing/2014/main" id="{560E5BD6-D702-4255-84F2-49FD3894FDDF}"/>
              </a:ext>
            </a:extLst>
          </p:cNvPr>
          <p:cNvSpPr/>
          <p:nvPr/>
        </p:nvSpPr>
        <p:spPr bwMode="auto">
          <a:xfrm>
            <a:off x="2637865" y="5088408"/>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63" name="Rectangle 159">
            <a:extLst>
              <a:ext uri="{FF2B5EF4-FFF2-40B4-BE49-F238E27FC236}">
                <a16:creationId xmlns:a16="http://schemas.microsoft.com/office/drawing/2014/main" id="{4179A7CA-6ED2-46D8-9E3C-41A833A6B831}"/>
              </a:ext>
            </a:extLst>
          </p:cNvPr>
          <p:cNvSpPr/>
          <p:nvPr/>
        </p:nvSpPr>
        <p:spPr bwMode="auto">
          <a:xfrm>
            <a:off x="3653065" y="5088408"/>
            <a:ext cx="1008000" cy="304800"/>
          </a:xfrm>
          <a:prstGeom prst="rect">
            <a:avLst/>
          </a:prstGeom>
          <a:solidFill>
            <a:schemeClr val="bg1"/>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0</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Times New Roman" panose="02020603050405020304" pitchFamily="18" charset="0"/>
              <a:cs typeface="Times New Roman" panose="02020603050405020304" pitchFamily="18" charset="0"/>
            </a:endParaRPr>
          </a:p>
        </p:txBody>
      </p:sp>
      <p:sp>
        <p:nvSpPr>
          <p:cNvPr id="64" name="矩形 63">
            <a:extLst>
              <a:ext uri="{FF2B5EF4-FFF2-40B4-BE49-F238E27FC236}">
                <a16:creationId xmlns:a16="http://schemas.microsoft.com/office/drawing/2014/main" id="{0B915F4C-F867-4D58-BE33-B919074AD8AA}"/>
              </a:ext>
            </a:extLst>
          </p:cNvPr>
          <p:cNvSpPr/>
          <p:nvPr/>
        </p:nvSpPr>
        <p:spPr>
          <a:xfrm>
            <a:off x="3861845" y="4719076"/>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65" name="矩形 64">
            <a:extLst>
              <a:ext uri="{FF2B5EF4-FFF2-40B4-BE49-F238E27FC236}">
                <a16:creationId xmlns:a16="http://schemas.microsoft.com/office/drawing/2014/main" id="{C3A7ED5B-1F98-462F-97B8-5A16525E183C}"/>
              </a:ext>
            </a:extLst>
          </p:cNvPr>
          <p:cNvSpPr/>
          <p:nvPr/>
        </p:nvSpPr>
        <p:spPr>
          <a:xfrm>
            <a:off x="2841219" y="4719076"/>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66" name="矩形 65">
            <a:extLst>
              <a:ext uri="{FF2B5EF4-FFF2-40B4-BE49-F238E27FC236}">
                <a16:creationId xmlns:a16="http://schemas.microsoft.com/office/drawing/2014/main" id="{47663EAF-6C0D-417A-9032-768666BE5836}"/>
              </a:ext>
            </a:extLst>
          </p:cNvPr>
          <p:cNvSpPr/>
          <p:nvPr/>
        </p:nvSpPr>
        <p:spPr>
          <a:xfrm>
            <a:off x="1841684" y="4725548"/>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67" name="矩形 66">
            <a:extLst>
              <a:ext uri="{FF2B5EF4-FFF2-40B4-BE49-F238E27FC236}">
                <a16:creationId xmlns:a16="http://schemas.microsoft.com/office/drawing/2014/main" id="{8300FA21-4772-489E-AA92-EE74CD22AD82}"/>
              </a:ext>
            </a:extLst>
          </p:cNvPr>
          <p:cNvSpPr/>
          <p:nvPr/>
        </p:nvSpPr>
        <p:spPr>
          <a:xfrm>
            <a:off x="821058" y="4716023"/>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68" name="矩形 67">
            <a:extLst>
              <a:ext uri="{FF2B5EF4-FFF2-40B4-BE49-F238E27FC236}">
                <a16:creationId xmlns:a16="http://schemas.microsoft.com/office/drawing/2014/main" id="{E811894E-A980-4BDF-AECB-A52AF70693A7}"/>
              </a:ext>
            </a:extLst>
          </p:cNvPr>
          <p:cNvSpPr/>
          <p:nvPr/>
        </p:nvSpPr>
        <p:spPr>
          <a:xfrm>
            <a:off x="8149906" y="5518093"/>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[4]</a:t>
            </a:r>
            <a:endParaRPr lang="zh-CN" altLang="en-US" dirty="0">
              <a:latin typeface="Times New Roman" panose="02020603050405020304" pitchFamily="18" charset="0"/>
              <a:cs typeface="Times New Roman" panose="02020603050405020304" pitchFamily="18" charset="0"/>
            </a:endParaRPr>
          </a:p>
        </p:txBody>
      </p:sp>
      <p:sp>
        <p:nvSpPr>
          <p:cNvPr id="69" name="矩形 68">
            <a:extLst>
              <a:ext uri="{FF2B5EF4-FFF2-40B4-BE49-F238E27FC236}">
                <a16:creationId xmlns:a16="http://schemas.microsoft.com/office/drawing/2014/main" id="{275297A9-A578-4958-A523-5C35E4E91E79}"/>
              </a:ext>
            </a:extLst>
          </p:cNvPr>
          <p:cNvSpPr/>
          <p:nvPr/>
        </p:nvSpPr>
        <p:spPr>
          <a:xfrm>
            <a:off x="7129280" y="5518093"/>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[5]</a:t>
            </a:r>
            <a:endParaRPr lang="zh-CN" altLang="en-US" dirty="0">
              <a:latin typeface="Times New Roman" panose="02020603050405020304" pitchFamily="18" charset="0"/>
              <a:cs typeface="Times New Roman" panose="02020603050405020304" pitchFamily="18" charset="0"/>
            </a:endParaRPr>
          </a:p>
        </p:txBody>
      </p:sp>
      <p:sp>
        <p:nvSpPr>
          <p:cNvPr id="70" name="矩形 69">
            <a:extLst>
              <a:ext uri="{FF2B5EF4-FFF2-40B4-BE49-F238E27FC236}">
                <a16:creationId xmlns:a16="http://schemas.microsoft.com/office/drawing/2014/main" id="{A3B44517-3D04-49E9-8258-DD3D2BF77536}"/>
              </a:ext>
            </a:extLst>
          </p:cNvPr>
          <p:cNvSpPr/>
          <p:nvPr/>
        </p:nvSpPr>
        <p:spPr>
          <a:xfrm>
            <a:off x="6129745" y="5524565"/>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[6]</a:t>
            </a:r>
            <a:endParaRPr lang="zh-CN" altLang="en-US" dirty="0">
              <a:latin typeface="Times New Roman" panose="02020603050405020304" pitchFamily="18" charset="0"/>
              <a:cs typeface="Times New Roman" panose="02020603050405020304" pitchFamily="18" charset="0"/>
            </a:endParaRPr>
          </a:p>
        </p:txBody>
      </p:sp>
      <p:sp>
        <p:nvSpPr>
          <p:cNvPr id="71" name="矩形 70">
            <a:extLst>
              <a:ext uri="{FF2B5EF4-FFF2-40B4-BE49-F238E27FC236}">
                <a16:creationId xmlns:a16="http://schemas.microsoft.com/office/drawing/2014/main" id="{D5791DEF-4A26-4CDE-A121-5219E065BE13}"/>
              </a:ext>
            </a:extLst>
          </p:cNvPr>
          <p:cNvSpPr/>
          <p:nvPr/>
        </p:nvSpPr>
        <p:spPr>
          <a:xfrm>
            <a:off x="5109119" y="5515040"/>
            <a:ext cx="556563"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y</a:t>
            </a:r>
            <a:r>
              <a:rPr lang="en-US" altLang="zh-CN" dirty="0">
                <a:latin typeface="Times New Roman" panose="02020603050405020304" pitchFamily="18" charset="0"/>
                <a:cs typeface="Times New Roman" panose="02020603050405020304" pitchFamily="18" charset="0"/>
              </a:rPr>
              <a:t>[7]</a:t>
            </a:r>
            <a:endParaRPr lang="zh-CN" altLang="en-US" dirty="0">
              <a:latin typeface="Times New Roman" panose="02020603050405020304" pitchFamily="18" charset="0"/>
              <a:cs typeface="Times New Roman" panose="02020603050405020304" pitchFamily="18" charset="0"/>
            </a:endParaRPr>
          </a:p>
        </p:txBody>
      </p:sp>
      <p:cxnSp>
        <p:nvCxnSpPr>
          <p:cNvPr id="72" name="直接连接符 71">
            <a:extLst>
              <a:ext uri="{FF2B5EF4-FFF2-40B4-BE49-F238E27FC236}">
                <a16:creationId xmlns:a16="http://schemas.microsoft.com/office/drawing/2014/main" id="{BFB5919A-417C-4002-8659-435F97A551A0}"/>
              </a:ext>
            </a:extLst>
          </p:cNvPr>
          <p:cNvCxnSpPr/>
          <p:nvPr/>
        </p:nvCxnSpPr>
        <p:spPr>
          <a:xfrm>
            <a:off x="397633" y="3893655"/>
            <a:ext cx="8682776"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73" name="TextBox 27">
            <a:extLst>
              <a:ext uri="{FF2B5EF4-FFF2-40B4-BE49-F238E27FC236}">
                <a16:creationId xmlns:a16="http://schemas.microsoft.com/office/drawing/2014/main" id="{6A5BAF14-8656-43E3-9AF1-1A84F08F13DC}"/>
              </a:ext>
            </a:extLst>
          </p:cNvPr>
          <p:cNvSpPr txBox="1"/>
          <p:nvPr/>
        </p:nvSpPr>
        <p:spPr>
          <a:xfrm>
            <a:off x="161355" y="6389373"/>
            <a:ext cx="1633781" cy="369332"/>
          </a:xfrm>
          <a:prstGeom prst="rect">
            <a:avLst/>
          </a:prstGeom>
          <a:noFill/>
        </p:spPr>
        <p:txBody>
          <a:bodyPr wrap="none" rtlCol="0">
            <a:spAutoFit/>
          </a:bodyPr>
          <a:lstStyle/>
          <a:p>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Main-Memory</a:t>
            </a:r>
          </a:p>
        </p:txBody>
      </p:sp>
      <p:sp>
        <p:nvSpPr>
          <p:cNvPr id="74" name="矩形 73">
            <a:extLst>
              <a:ext uri="{FF2B5EF4-FFF2-40B4-BE49-F238E27FC236}">
                <a16:creationId xmlns:a16="http://schemas.microsoft.com/office/drawing/2014/main" id="{5B6EF79B-A4DF-4722-9E91-01074002B300}"/>
              </a:ext>
            </a:extLst>
          </p:cNvPr>
          <p:cNvSpPr/>
          <p:nvPr/>
        </p:nvSpPr>
        <p:spPr>
          <a:xfrm>
            <a:off x="3816759" y="1842921"/>
            <a:ext cx="2252540" cy="369332"/>
          </a:xfrm>
          <a:prstGeom prst="rect">
            <a:avLst/>
          </a:prstGeom>
        </p:spPr>
        <p:txBody>
          <a:bodyPr wrap="none">
            <a:spAutoFit/>
          </a:bodyPr>
          <a:lstStyle/>
          <a:p>
            <a:r>
              <a:rPr lang="en-US" altLang="zh-CN" dirty="0">
                <a:latin typeface="Courier New" charset="0"/>
              </a:rPr>
              <a:t>sum+=x[0]*y[0];</a:t>
            </a:r>
            <a:endParaRPr lang="zh-CN" altLang="en-US" dirty="0"/>
          </a:p>
        </p:txBody>
      </p:sp>
      <p:sp>
        <p:nvSpPr>
          <p:cNvPr id="75" name="矩形 74">
            <a:extLst>
              <a:ext uri="{FF2B5EF4-FFF2-40B4-BE49-F238E27FC236}">
                <a16:creationId xmlns:a16="http://schemas.microsoft.com/office/drawing/2014/main" id="{74B3D2F3-CFA1-4EE2-8CD9-1F0C2320D2C7}"/>
              </a:ext>
            </a:extLst>
          </p:cNvPr>
          <p:cNvSpPr/>
          <p:nvPr/>
        </p:nvSpPr>
        <p:spPr>
          <a:xfrm>
            <a:off x="4894289" y="4301365"/>
            <a:ext cx="4047679" cy="313065"/>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cxnSp>
        <p:nvCxnSpPr>
          <p:cNvPr id="76" name="直接箭头连接符 75">
            <a:extLst>
              <a:ext uri="{FF2B5EF4-FFF2-40B4-BE49-F238E27FC236}">
                <a16:creationId xmlns:a16="http://schemas.microsoft.com/office/drawing/2014/main" id="{18147363-0F66-440F-80CE-3C84A97CD2E8}"/>
              </a:ext>
            </a:extLst>
          </p:cNvPr>
          <p:cNvCxnSpPr>
            <a:cxnSpLocks/>
            <a:stCxn id="75" idx="0"/>
            <a:endCxn id="17" idx="2"/>
          </p:cNvCxnSpPr>
          <p:nvPr/>
        </p:nvCxnSpPr>
        <p:spPr>
          <a:xfrm flipV="1">
            <a:off x="6918129" y="3733786"/>
            <a:ext cx="6295" cy="567579"/>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77" name="直接箭头连接符 76">
            <a:extLst>
              <a:ext uri="{FF2B5EF4-FFF2-40B4-BE49-F238E27FC236}">
                <a16:creationId xmlns:a16="http://schemas.microsoft.com/office/drawing/2014/main" id="{C1A757DE-CBAA-4D8E-974A-4E455B0F2770}"/>
              </a:ext>
            </a:extLst>
          </p:cNvPr>
          <p:cNvCxnSpPr>
            <a:cxnSpLocks/>
          </p:cNvCxnSpPr>
          <p:nvPr/>
        </p:nvCxnSpPr>
        <p:spPr>
          <a:xfrm flipV="1">
            <a:off x="4901155" y="2112076"/>
            <a:ext cx="0" cy="20681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78" name="TextBox 27">
            <a:extLst>
              <a:ext uri="{FF2B5EF4-FFF2-40B4-BE49-F238E27FC236}">
                <a16:creationId xmlns:a16="http://schemas.microsoft.com/office/drawing/2014/main" id="{DDD99399-0632-4476-A9AD-BC525FDE09C4}"/>
              </a:ext>
            </a:extLst>
          </p:cNvPr>
          <p:cNvSpPr txBox="1"/>
          <p:nvPr/>
        </p:nvSpPr>
        <p:spPr>
          <a:xfrm>
            <a:off x="4611652" y="2293653"/>
            <a:ext cx="598241" cy="338554"/>
          </a:xfrm>
          <a:prstGeom prst="rect">
            <a:avLst/>
          </a:prstGeom>
          <a:noFill/>
        </p:spPr>
        <p:txBody>
          <a:bodyPr wrap="none" rtlCol="0">
            <a:spAutoFit/>
          </a:bodyPr>
          <a:lstStyle/>
          <a:p>
            <a:r>
              <a:rPr lang="zh-CN" alt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加载</a:t>
            </a:r>
            <a:endPar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79" name="直接箭头连接符 78">
            <a:extLst>
              <a:ext uri="{FF2B5EF4-FFF2-40B4-BE49-F238E27FC236}">
                <a16:creationId xmlns:a16="http://schemas.microsoft.com/office/drawing/2014/main" id="{6FB4F9B2-BA38-4164-81AC-4E64DE31F7F2}"/>
              </a:ext>
            </a:extLst>
          </p:cNvPr>
          <p:cNvCxnSpPr>
            <a:cxnSpLocks/>
          </p:cNvCxnSpPr>
          <p:nvPr/>
        </p:nvCxnSpPr>
        <p:spPr>
          <a:xfrm flipV="1">
            <a:off x="5622798" y="2100159"/>
            <a:ext cx="0" cy="20681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80" name="TextBox 27">
            <a:extLst>
              <a:ext uri="{FF2B5EF4-FFF2-40B4-BE49-F238E27FC236}">
                <a16:creationId xmlns:a16="http://schemas.microsoft.com/office/drawing/2014/main" id="{5D3B9BD7-EF4A-421B-932C-C180C1F1CB15}"/>
              </a:ext>
            </a:extLst>
          </p:cNvPr>
          <p:cNvSpPr txBox="1"/>
          <p:nvPr/>
        </p:nvSpPr>
        <p:spPr>
          <a:xfrm>
            <a:off x="5333295" y="2281736"/>
            <a:ext cx="598241" cy="338554"/>
          </a:xfrm>
          <a:prstGeom prst="rect">
            <a:avLst/>
          </a:prstGeom>
          <a:noFill/>
        </p:spPr>
        <p:txBody>
          <a:bodyPr wrap="none" rtlCol="0">
            <a:spAutoFit/>
          </a:bodyPr>
          <a:lstStyle/>
          <a:p>
            <a:r>
              <a:rPr lang="zh-CN" alt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加载</a:t>
            </a:r>
            <a:endParaRPr lang="en-US" sz="1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1" name="Rectangle 159">
            <a:extLst>
              <a:ext uri="{FF2B5EF4-FFF2-40B4-BE49-F238E27FC236}">
                <a16:creationId xmlns:a16="http://schemas.microsoft.com/office/drawing/2014/main" id="{F2512D45-D00B-4CA1-B694-A41CA7797183}"/>
              </a:ext>
            </a:extLst>
          </p:cNvPr>
          <p:cNvSpPr/>
          <p:nvPr/>
        </p:nvSpPr>
        <p:spPr bwMode="auto">
          <a:xfrm>
            <a:off x="4869845" y="5094880"/>
            <a:ext cx="1008000" cy="304800"/>
          </a:xfrm>
          <a:prstGeom prst="rect">
            <a:avLst/>
          </a:prstGeom>
          <a:solidFill>
            <a:schemeClr val="bg1">
              <a:lumMod val="6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82" name="Rectangle 159">
            <a:extLst>
              <a:ext uri="{FF2B5EF4-FFF2-40B4-BE49-F238E27FC236}">
                <a16:creationId xmlns:a16="http://schemas.microsoft.com/office/drawing/2014/main" id="{CD7BE314-4974-4CC9-9556-29282EDEF60C}"/>
              </a:ext>
            </a:extLst>
          </p:cNvPr>
          <p:cNvSpPr/>
          <p:nvPr/>
        </p:nvSpPr>
        <p:spPr bwMode="auto">
          <a:xfrm>
            <a:off x="5885045" y="5094880"/>
            <a:ext cx="1008000" cy="304800"/>
          </a:xfrm>
          <a:prstGeom prst="rect">
            <a:avLst/>
          </a:prstGeom>
          <a:solidFill>
            <a:schemeClr val="bg1">
              <a:lumMod val="6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10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83" name="Rectangle 159">
            <a:extLst>
              <a:ext uri="{FF2B5EF4-FFF2-40B4-BE49-F238E27FC236}">
                <a16:creationId xmlns:a16="http://schemas.microsoft.com/office/drawing/2014/main" id="{9CE5373A-39D1-4419-B6EF-5834DA97672E}"/>
              </a:ext>
            </a:extLst>
          </p:cNvPr>
          <p:cNvSpPr/>
          <p:nvPr/>
        </p:nvSpPr>
        <p:spPr bwMode="auto">
          <a:xfrm>
            <a:off x="6886643" y="5094880"/>
            <a:ext cx="1008000" cy="304800"/>
          </a:xfrm>
          <a:prstGeom prst="rect">
            <a:avLst/>
          </a:prstGeom>
          <a:solidFill>
            <a:schemeClr val="bg1">
              <a:lumMod val="6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01</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84" name="Rectangle 159">
            <a:extLst>
              <a:ext uri="{FF2B5EF4-FFF2-40B4-BE49-F238E27FC236}">
                <a16:creationId xmlns:a16="http://schemas.microsoft.com/office/drawing/2014/main" id="{1C96A4B8-72A6-486B-A8BE-B756B32C4DC0}"/>
              </a:ext>
            </a:extLst>
          </p:cNvPr>
          <p:cNvSpPr/>
          <p:nvPr/>
        </p:nvSpPr>
        <p:spPr bwMode="auto">
          <a:xfrm>
            <a:off x="7901843" y="5094880"/>
            <a:ext cx="1008000" cy="304800"/>
          </a:xfrm>
          <a:prstGeom prst="rect">
            <a:avLst/>
          </a:prstGeom>
          <a:solidFill>
            <a:schemeClr val="bg1">
              <a:lumMod val="65000"/>
            </a:schemeClr>
          </a:solidFill>
          <a:ln w="31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algn="ctr" eaLnBrk="0" fontAlgn="base" hangingPunct="0">
              <a:spcBef>
                <a:spcPct val="0"/>
              </a:spcBef>
              <a:spcAft>
                <a:spcPct val="0"/>
              </a:spcAft>
            </a:pP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11</a:t>
            </a:r>
            <a:r>
              <a:rPr lang="en-US" altLang="zh-CN" sz="1200" dirty="0">
                <a:latin typeface="Times New Roman" panose="02020603050405020304" pitchFamily="18" charset="0"/>
                <a:cs typeface="Times New Roman" panose="02020603050405020304" pitchFamily="18" charset="0"/>
              </a:rPr>
              <a:t>~</a:t>
            </a:r>
            <a:r>
              <a:rPr lang="en-US" altLang="zh-CN" sz="1200" b="1" u="sng" dirty="0">
                <a:solidFill>
                  <a:srgbClr val="00B050"/>
                </a:solidFill>
                <a:latin typeface="Times New Roman" panose="02020603050405020304" pitchFamily="18" charset="0"/>
                <a:cs typeface="Times New Roman" panose="02020603050405020304" pitchFamily="18" charset="0"/>
              </a:rPr>
              <a:t>0</a:t>
            </a:r>
            <a:r>
              <a:rPr lang="en-US" altLang="zh-CN" sz="1200" b="1" dirty="0">
                <a:solidFill>
                  <a:srgbClr val="FF0000"/>
                </a:solidFill>
                <a:latin typeface="Times New Roman" panose="02020603050405020304" pitchFamily="18" charset="0"/>
                <a:cs typeface="Times New Roman" panose="02020603050405020304" pitchFamily="18" charset="0"/>
              </a:rPr>
              <a:t>1</a:t>
            </a:r>
            <a:r>
              <a:rPr lang="en-US" altLang="zh-CN" sz="1200" dirty="0">
                <a:latin typeface="Times New Roman" panose="02020603050405020304" pitchFamily="18" charset="0"/>
                <a:cs typeface="Times New Roman" panose="02020603050405020304" pitchFamily="18" charset="0"/>
              </a:rPr>
              <a:t>00</a:t>
            </a:r>
            <a:r>
              <a:rPr lang="en-US" altLang="zh-CN" sz="1200" i="1" dirty="0">
                <a:solidFill>
                  <a:srgbClr val="0070C0"/>
                </a:solidFill>
                <a:latin typeface="Times New Roman" panose="02020603050405020304" pitchFamily="18" charset="0"/>
                <a:cs typeface="Times New Roman" panose="02020603050405020304" pitchFamily="18" charset="0"/>
              </a:rPr>
              <a:t>00</a:t>
            </a:r>
            <a:endParaRPr lang="en-US" sz="1200" i="1" dirty="0">
              <a:solidFill>
                <a:srgbClr val="0070C0"/>
              </a:solidFill>
              <a:latin typeface="Calibri" pitchFamily="34" charset="0"/>
            </a:endParaRPr>
          </a:p>
        </p:txBody>
      </p:sp>
      <p:sp>
        <p:nvSpPr>
          <p:cNvPr id="85" name="矩形 84">
            <a:extLst>
              <a:ext uri="{FF2B5EF4-FFF2-40B4-BE49-F238E27FC236}">
                <a16:creationId xmlns:a16="http://schemas.microsoft.com/office/drawing/2014/main" id="{7A9E1AF7-4EE2-4529-A23B-8FD67CA150E3}"/>
              </a:ext>
            </a:extLst>
          </p:cNvPr>
          <p:cNvSpPr/>
          <p:nvPr/>
        </p:nvSpPr>
        <p:spPr>
          <a:xfrm>
            <a:off x="8115098" y="4725548"/>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B</a:t>
            </a:r>
            <a:r>
              <a:rPr lang="en-US" altLang="zh-CN" dirty="0">
                <a:latin typeface="Times New Roman" panose="02020603050405020304" pitchFamily="18" charset="0"/>
                <a:cs typeface="Times New Roman" panose="02020603050405020304" pitchFamily="18" charset="0"/>
              </a:rPr>
              <a:t>[0]</a:t>
            </a:r>
            <a:endParaRPr lang="zh-CN" altLang="en-US" dirty="0">
              <a:latin typeface="Times New Roman" panose="02020603050405020304" pitchFamily="18" charset="0"/>
              <a:cs typeface="Times New Roman" panose="02020603050405020304" pitchFamily="18" charset="0"/>
            </a:endParaRPr>
          </a:p>
        </p:txBody>
      </p:sp>
      <p:sp>
        <p:nvSpPr>
          <p:cNvPr id="86" name="矩形 85">
            <a:extLst>
              <a:ext uri="{FF2B5EF4-FFF2-40B4-BE49-F238E27FC236}">
                <a16:creationId xmlns:a16="http://schemas.microsoft.com/office/drawing/2014/main" id="{2A060CBF-AEE8-41A1-AF94-8F9DB707A9ED}"/>
              </a:ext>
            </a:extLst>
          </p:cNvPr>
          <p:cNvSpPr/>
          <p:nvPr/>
        </p:nvSpPr>
        <p:spPr>
          <a:xfrm>
            <a:off x="7094472" y="4725548"/>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B</a:t>
            </a:r>
            <a:r>
              <a:rPr lang="en-US" altLang="zh-CN" dirty="0">
                <a:latin typeface="Times New Roman" panose="02020603050405020304" pitchFamily="18" charset="0"/>
                <a:cs typeface="Times New Roman" panose="02020603050405020304" pitchFamily="18" charset="0"/>
              </a:rPr>
              <a:t>[1]</a:t>
            </a:r>
            <a:endParaRPr lang="zh-CN" altLang="en-US" dirty="0">
              <a:latin typeface="Times New Roman" panose="02020603050405020304" pitchFamily="18" charset="0"/>
              <a:cs typeface="Times New Roman" panose="02020603050405020304" pitchFamily="18" charset="0"/>
            </a:endParaRPr>
          </a:p>
        </p:txBody>
      </p:sp>
      <p:sp>
        <p:nvSpPr>
          <p:cNvPr id="87" name="矩形 86">
            <a:extLst>
              <a:ext uri="{FF2B5EF4-FFF2-40B4-BE49-F238E27FC236}">
                <a16:creationId xmlns:a16="http://schemas.microsoft.com/office/drawing/2014/main" id="{A6C3DD16-F325-46CE-B9B7-95A49DAFC52A}"/>
              </a:ext>
            </a:extLst>
          </p:cNvPr>
          <p:cNvSpPr/>
          <p:nvPr/>
        </p:nvSpPr>
        <p:spPr>
          <a:xfrm>
            <a:off x="6094937" y="4732020"/>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B</a:t>
            </a:r>
            <a:r>
              <a:rPr lang="en-US" altLang="zh-CN" dirty="0">
                <a:latin typeface="Times New Roman" panose="02020603050405020304" pitchFamily="18" charset="0"/>
                <a:cs typeface="Times New Roman" panose="02020603050405020304" pitchFamily="18" charset="0"/>
              </a:rPr>
              <a:t>[2]</a:t>
            </a:r>
            <a:endParaRPr lang="zh-CN" altLang="en-US" dirty="0">
              <a:latin typeface="Times New Roman" panose="02020603050405020304" pitchFamily="18" charset="0"/>
              <a:cs typeface="Times New Roman" panose="02020603050405020304" pitchFamily="18" charset="0"/>
            </a:endParaRPr>
          </a:p>
        </p:txBody>
      </p:sp>
      <p:sp>
        <p:nvSpPr>
          <p:cNvPr id="88" name="矩形 87">
            <a:extLst>
              <a:ext uri="{FF2B5EF4-FFF2-40B4-BE49-F238E27FC236}">
                <a16:creationId xmlns:a16="http://schemas.microsoft.com/office/drawing/2014/main" id="{4753D8C5-DDF6-4B9A-9B40-4FC801BB40F7}"/>
              </a:ext>
            </a:extLst>
          </p:cNvPr>
          <p:cNvSpPr/>
          <p:nvPr/>
        </p:nvSpPr>
        <p:spPr>
          <a:xfrm>
            <a:off x="5074311" y="4722495"/>
            <a:ext cx="595035" cy="369332"/>
          </a:xfrm>
          <a:prstGeom prst="rect">
            <a:avLst/>
          </a:prstGeom>
        </p:spPr>
        <p:txBody>
          <a:bodyPr wrap="none">
            <a:spAutoFit/>
          </a:bodyPr>
          <a:lstStyle/>
          <a:p>
            <a:pPr algn="ctr"/>
            <a:r>
              <a:rPr lang="en-US" altLang="zh-CN" i="1" dirty="0">
                <a:latin typeface="Times New Roman" panose="02020603050405020304" pitchFamily="18" charset="0"/>
                <a:cs typeface="Times New Roman" panose="02020603050405020304" pitchFamily="18" charset="0"/>
              </a:rPr>
              <a:t>B</a:t>
            </a:r>
            <a:r>
              <a:rPr lang="en-US" altLang="zh-CN" dirty="0">
                <a:latin typeface="Times New Roman" panose="02020603050405020304" pitchFamily="18" charset="0"/>
                <a:cs typeface="Times New Roman" panose="02020603050405020304" pitchFamily="18" charset="0"/>
              </a:rPr>
              <a:t>[3]</a:t>
            </a:r>
            <a:endParaRPr lang="zh-CN" altLang="en-US" dirty="0">
              <a:latin typeface="Times New Roman" panose="02020603050405020304" pitchFamily="18" charset="0"/>
              <a:cs typeface="Times New Roman" panose="02020603050405020304" pitchFamily="18" charset="0"/>
            </a:endParaRPr>
          </a:p>
        </p:txBody>
      </p:sp>
      <p:sp>
        <p:nvSpPr>
          <p:cNvPr id="89" name="矩形 88">
            <a:extLst>
              <a:ext uri="{FF2B5EF4-FFF2-40B4-BE49-F238E27FC236}">
                <a16:creationId xmlns:a16="http://schemas.microsoft.com/office/drawing/2014/main" id="{E406C5A4-59B6-475E-97D7-3BB27A212246}"/>
              </a:ext>
            </a:extLst>
          </p:cNvPr>
          <p:cNvSpPr/>
          <p:nvPr/>
        </p:nvSpPr>
        <p:spPr>
          <a:xfrm>
            <a:off x="612196" y="5093136"/>
            <a:ext cx="4047679" cy="313065"/>
          </a:xfrm>
          <a:prstGeom prst="rect">
            <a:avLst/>
          </a:prstGeom>
          <a:noFill/>
          <a:ln w="19050"/>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cxnSp>
        <p:nvCxnSpPr>
          <p:cNvPr id="90" name="直接箭头连接符 89">
            <a:extLst>
              <a:ext uri="{FF2B5EF4-FFF2-40B4-BE49-F238E27FC236}">
                <a16:creationId xmlns:a16="http://schemas.microsoft.com/office/drawing/2014/main" id="{B04EE1D1-A998-440D-944E-76F666DE448E}"/>
              </a:ext>
            </a:extLst>
          </p:cNvPr>
          <p:cNvCxnSpPr>
            <a:cxnSpLocks/>
            <a:stCxn id="89" idx="0"/>
            <a:endCxn id="7" idx="2"/>
          </p:cNvCxnSpPr>
          <p:nvPr/>
        </p:nvCxnSpPr>
        <p:spPr>
          <a:xfrm flipV="1">
            <a:off x="2636036" y="3733786"/>
            <a:ext cx="44008" cy="135935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568650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8"/>
                                        </p:tgtEl>
                                        <p:attrNameLst>
                                          <p:attrName>style.visibility</p:attrName>
                                        </p:attrNameLst>
                                      </p:cBhvr>
                                      <p:to>
                                        <p:strVal val="visible"/>
                                      </p:to>
                                    </p:set>
                                    <p:animEffect transition="in" filter="fade">
                                      <p:cBhvr>
                                        <p:cTn id="10" dur="500"/>
                                        <p:tgtEl>
                                          <p:spTgt spid="78"/>
                                        </p:tgtEl>
                                      </p:cBhvr>
                                    </p:animEffect>
                                  </p:childTnLst>
                                </p:cTn>
                              </p:par>
                            </p:childTnLst>
                          </p:cTn>
                        </p:par>
                        <p:par>
                          <p:cTn id="11" fill="hold">
                            <p:stCondLst>
                              <p:cond delay="500"/>
                            </p:stCondLst>
                            <p:childTnLst>
                              <p:par>
                                <p:cTn id="12" presetID="21" presetClass="entr" presetSubtype="1" fill="hold" grpId="0" nodeType="afterEffect">
                                  <p:stCondLst>
                                    <p:cond delay="0"/>
                                  </p:stCondLst>
                                  <p:childTnLst>
                                    <p:set>
                                      <p:cBhvr>
                                        <p:cTn id="13" dur="1" fill="hold">
                                          <p:stCondLst>
                                            <p:cond delay="0"/>
                                          </p:stCondLst>
                                        </p:cTn>
                                        <p:tgtEl>
                                          <p:spTgt spid="75"/>
                                        </p:tgtEl>
                                        <p:attrNameLst>
                                          <p:attrName>style.visibility</p:attrName>
                                        </p:attrNameLst>
                                      </p:cBhvr>
                                      <p:to>
                                        <p:strVal val="visible"/>
                                      </p:to>
                                    </p:set>
                                    <p:animEffect transition="in" filter="wheel(1)">
                                      <p:cBhvr>
                                        <p:cTn id="14" dur="2000"/>
                                        <p:tgtEl>
                                          <p:spTgt spid="75"/>
                                        </p:tgtEl>
                                      </p:cBhvr>
                                    </p:animEffect>
                                  </p:childTnLst>
                                </p:cTn>
                              </p:par>
                            </p:childTnLst>
                          </p:cTn>
                        </p:par>
                        <p:par>
                          <p:cTn id="15" fill="hold">
                            <p:stCondLst>
                              <p:cond delay="2500"/>
                            </p:stCondLst>
                            <p:childTnLst>
                              <p:par>
                                <p:cTn id="16" presetID="22" presetClass="entr" presetSubtype="4" fill="hold" nodeType="afterEffect">
                                  <p:stCondLst>
                                    <p:cond delay="0"/>
                                  </p:stCondLst>
                                  <p:childTnLst>
                                    <p:set>
                                      <p:cBhvr>
                                        <p:cTn id="17" dur="1" fill="hold">
                                          <p:stCondLst>
                                            <p:cond delay="0"/>
                                          </p:stCondLst>
                                        </p:cTn>
                                        <p:tgtEl>
                                          <p:spTgt spid="76"/>
                                        </p:tgtEl>
                                        <p:attrNameLst>
                                          <p:attrName>style.visibility</p:attrName>
                                        </p:attrNameLst>
                                      </p:cBhvr>
                                      <p:to>
                                        <p:strVal val="visible"/>
                                      </p:to>
                                    </p:set>
                                    <p:animEffect transition="in" filter="wipe(down)">
                                      <p:cBhvr>
                                        <p:cTn id="18" dur="500"/>
                                        <p:tgtEl>
                                          <p:spTgt spid="7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fade">
                                      <p:cBhvr>
                                        <p:cTn id="23" dur="500"/>
                                        <p:tgtEl>
                                          <p:spTgt spid="7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0"/>
                                        </p:tgtEl>
                                        <p:attrNameLst>
                                          <p:attrName>style.visibility</p:attrName>
                                        </p:attrNameLst>
                                      </p:cBhvr>
                                      <p:to>
                                        <p:strVal val="visible"/>
                                      </p:to>
                                    </p:set>
                                    <p:animEffect transition="in" filter="fade">
                                      <p:cBhvr>
                                        <p:cTn id="26" dur="500"/>
                                        <p:tgtEl>
                                          <p:spTgt spid="80"/>
                                        </p:tgtEl>
                                      </p:cBhvr>
                                    </p:animEffect>
                                  </p:childTnLst>
                                </p:cTn>
                              </p:par>
                            </p:childTnLst>
                          </p:cTn>
                        </p:par>
                        <p:par>
                          <p:cTn id="27" fill="hold">
                            <p:stCondLst>
                              <p:cond delay="500"/>
                            </p:stCondLst>
                            <p:childTnLst>
                              <p:par>
                                <p:cTn id="28" presetID="21" presetClass="entr" presetSubtype="1" fill="hold" grpId="0" nodeType="afterEffect">
                                  <p:stCondLst>
                                    <p:cond delay="0"/>
                                  </p:stCondLst>
                                  <p:childTnLst>
                                    <p:set>
                                      <p:cBhvr>
                                        <p:cTn id="29" dur="1" fill="hold">
                                          <p:stCondLst>
                                            <p:cond delay="0"/>
                                          </p:stCondLst>
                                        </p:cTn>
                                        <p:tgtEl>
                                          <p:spTgt spid="89"/>
                                        </p:tgtEl>
                                        <p:attrNameLst>
                                          <p:attrName>style.visibility</p:attrName>
                                        </p:attrNameLst>
                                      </p:cBhvr>
                                      <p:to>
                                        <p:strVal val="visible"/>
                                      </p:to>
                                    </p:set>
                                    <p:animEffect transition="in" filter="wheel(1)">
                                      <p:cBhvr>
                                        <p:cTn id="30" dur="2000"/>
                                        <p:tgtEl>
                                          <p:spTgt spid="89"/>
                                        </p:tgtEl>
                                      </p:cBhvr>
                                    </p:animEffect>
                                  </p:childTnLst>
                                </p:cTn>
                              </p:par>
                            </p:childTnLst>
                          </p:cTn>
                        </p:par>
                        <p:par>
                          <p:cTn id="31" fill="hold">
                            <p:stCondLst>
                              <p:cond delay="2500"/>
                            </p:stCondLst>
                            <p:childTnLst>
                              <p:par>
                                <p:cTn id="32" presetID="22" presetClass="entr" presetSubtype="4" fill="hold" nodeType="afterEffect">
                                  <p:stCondLst>
                                    <p:cond delay="0"/>
                                  </p:stCondLst>
                                  <p:childTnLst>
                                    <p:set>
                                      <p:cBhvr>
                                        <p:cTn id="33" dur="1" fill="hold">
                                          <p:stCondLst>
                                            <p:cond delay="0"/>
                                          </p:stCondLst>
                                        </p:cTn>
                                        <p:tgtEl>
                                          <p:spTgt spid="90"/>
                                        </p:tgtEl>
                                        <p:attrNameLst>
                                          <p:attrName>style.visibility</p:attrName>
                                        </p:attrNameLst>
                                      </p:cBhvr>
                                      <p:to>
                                        <p:strVal val="visible"/>
                                      </p:to>
                                    </p:set>
                                    <p:animEffect transition="in" filter="wipe(down)">
                                      <p:cBhvr>
                                        <p:cTn id="34"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8" grpId="0"/>
      <p:bldP spid="80" grpId="0"/>
      <p:bldP spid="8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9" name="Rectangle 1029"/>
          <p:cNvSpPr>
            <a:spLocks noGrp="1" noChangeArrowheads="1"/>
          </p:cNvSpPr>
          <p:nvPr>
            <p:ph type="title"/>
          </p:nvPr>
        </p:nvSpPr>
        <p:spPr/>
        <p:txBody>
          <a:bodyPr/>
          <a:lstStyle/>
          <a:p>
            <a:r>
              <a:rPr lang="en-US"/>
              <a:t>Locality Example</a:t>
            </a:r>
          </a:p>
        </p:txBody>
      </p:sp>
      <p:sp>
        <p:nvSpPr>
          <p:cNvPr id="134150" name="Rectangle 1030"/>
          <p:cNvSpPr>
            <a:spLocks noGrp="1" noChangeArrowheads="1"/>
          </p:cNvSpPr>
          <p:nvPr>
            <p:ph idx="1"/>
          </p:nvPr>
        </p:nvSpPr>
        <p:spPr/>
        <p:txBody>
          <a:bodyPr/>
          <a:lstStyle/>
          <a:p>
            <a:r>
              <a:rPr lang="en-US" dirty="0">
                <a:solidFill>
                  <a:srgbClr val="FF0000"/>
                </a:solidFill>
              </a:rPr>
              <a:t>Question</a:t>
            </a:r>
            <a:r>
              <a:rPr lang="en-US" dirty="0"/>
              <a:t>: Can you permute the loops so that the function scans the 3-d array </a:t>
            </a:r>
            <a:r>
              <a:rPr lang="en-US" b="0" dirty="0">
                <a:latin typeface="Courier New"/>
                <a:cs typeface="Courier New"/>
              </a:rPr>
              <a:t>a </a:t>
            </a:r>
            <a:r>
              <a:rPr lang="en-US" dirty="0"/>
              <a:t>with a stride-1 reference pattern (and thus has good spatial locality)?</a:t>
            </a:r>
          </a:p>
        </p:txBody>
      </p:sp>
      <p:sp>
        <p:nvSpPr>
          <p:cNvPr id="134148" name="Text Box 1028"/>
          <p:cNvSpPr txBox="1">
            <a:spLocks noChangeArrowheads="1"/>
          </p:cNvSpPr>
          <p:nvPr/>
        </p:nvSpPr>
        <p:spPr bwMode="auto">
          <a:xfrm>
            <a:off x="1941513" y="3033713"/>
            <a:ext cx="4987925" cy="2863850"/>
          </a:xfrm>
          <a:prstGeom prst="rect">
            <a:avLst/>
          </a:prstGeom>
          <a:solidFill>
            <a:srgbClr val="F6F5BD"/>
          </a:solidFill>
          <a:ln w="25400">
            <a:solidFill>
              <a:schemeClr val="tx1"/>
            </a:solidFill>
            <a:miter lim="800000"/>
            <a:headEnd/>
            <a:tailEnd/>
          </a:ln>
          <a:effectLst/>
        </p:spPr>
        <p:txBody>
          <a:bodyPr wrap="none">
            <a:prstTxWarp prst="textNoShape">
              <a:avLst/>
            </a:prstTxWarp>
            <a:spAutoFit/>
          </a:bodyPr>
          <a:lstStyle/>
          <a:p>
            <a:pPr algn="l">
              <a:lnSpc>
                <a:spcPct val="100000"/>
              </a:lnSpc>
            </a:pPr>
            <a:r>
              <a:rPr lang="en-US" sz="1800" dirty="0" err="1">
                <a:latin typeface="Courier New" charset="0"/>
              </a:rPr>
              <a:t>int</a:t>
            </a:r>
            <a:r>
              <a:rPr lang="en-US" sz="1800" dirty="0">
                <a:latin typeface="Courier New" charset="0"/>
              </a:rPr>
              <a:t> sum_array_3d(int </a:t>
            </a:r>
            <a:r>
              <a:rPr lang="en-US" sz="1800" dirty="0" err="1">
                <a:latin typeface="Courier New" charset="0"/>
              </a:rPr>
              <a:t>a[M][N][N</a:t>
            </a:r>
            <a:r>
              <a:rPr lang="en-US" sz="1800" dirty="0">
                <a:latin typeface="Courier New" charset="0"/>
              </a:rPr>
              <a:t>])</a:t>
            </a:r>
          </a:p>
          <a:p>
            <a:pPr algn="l">
              <a:lnSpc>
                <a:spcPct val="100000"/>
              </a:lnSpc>
            </a:pPr>
            <a:r>
              <a:rPr lang="en-US" sz="1800" dirty="0">
                <a:latin typeface="Courier New" charset="0"/>
              </a:rPr>
              <a:t>{</a:t>
            </a:r>
          </a:p>
          <a:p>
            <a:pPr algn="l">
              <a:lnSpc>
                <a:spcPct val="100000"/>
              </a:lnSpc>
            </a:pPr>
            <a:r>
              <a:rPr lang="en-US" sz="1800" dirty="0">
                <a:latin typeface="Courier New" charset="0"/>
              </a:rPr>
              <a:t>    </a:t>
            </a:r>
            <a:r>
              <a:rPr lang="en-US" sz="1800" dirty="0" err="1">
                <a:latin typeface="Courier New" charset="0"/>
              </a:rPr>
              <a:t>int</a:t>
            </a:r>
            <a:r>
              <a:rPr lang="en-US" sz="1800" dirty="0">
                <a:latin typeface="Courier New" charset="0"/>
              </a:rPr>
              <a:t> </a:t>
            </a:r>
            <a:r>
              <a:rPr lang="en-US" sz="1800" dirty="0" err="1">
                <a:latin typeface="Courier New" charset="0"/>
              </a:rPr>
              <a:t>i</a:t>
            </a:r>
            <a:r>
              <a:rPr lang="en-US" sz="1800" dirty="0">
                <a:latin typeface="Courier New" charset="0"/>
              </a:rPr>
              <a:t>, </a:t>
            </a:r>
            <a:r>
              <a:rPr lang="en-US" sz="1800" dirty="0" err="1">
                <a:latin typeface="Courier New" charset="0"/>
              </a:rPr>
              <a:t>j</a:t>
            </a:r>
            <a:r>
              <a:rPr lang="en-US" sz="1800" dirty="0">
                <a:latin typeface="Courier New" charset="0"/>
              </a:rPr>
              <a:t>, </a:t>
            </a:r>
            <a:r>
              <a:rPr lang="en-US" sz="1800" dirty="0" err="1">
                <a:latin typeface="Courier New" charset="0"/>
              </a:rPr>
              <a:t>k</a:t>
            </a:r>
            <a:r>
              <a:rPr lang="en-US" sz="1800" dirty="0">
                <a:latin typeface="Courier New" charset="0"/>
              </a:rPr>
              <a:t>, sum = 0;</a:t>
            </a:r>
          </a:p>
          <a:p>
            <a:pPr algn="l">
              <a:lnSpc>
                <a:spcPct val="100000"/>
              </a:lnSpc>
            </a:pPr>
            <a:endParaRPr lang="en-US" sz="1800" dirty="0">
              <a:latin typeface="Courier New" charset="0"/>
            </a:endParaRPr>
          </a:p>
          <a:p>
            <a:pPr algn="l">
              <a:lnSpc>
                <a:spcPct val="100000"/>
              </a:lnSpc>
            </a:pPr>
            <a:r>
              <a:rPr lang="en-US" sz="1800" dirty="0">
                <a:latin typeface="Courier New" charset="0"/>
              </a:rPr>
              <a:t>    for (</a:t>
            </a:r>
            <a:r>
              <a:rPr lang="en-US" sz="1800" dirty="0" err="1">
                <a:latin typeface="Courier New" charset="0"/>
              </a:rPr>
              <a:t>i</a:t>
            </a:r>
            <a:r>
              <a:rPr lang="en-US" sz="1800" dirty="0">
                <a:latin typeface="Courier New" charset="0"/>
              </a:rPr>
              <a:t> = 0; </a:t>
            </a:r>
            <a:r>
              <a:rPr lang="en-US" sz="1800" dirty="0" err="1">
                <a:latin typeface="Courier New" charset="0"/>
              </a:rPr>
              <a:t>i</a:t>
            </a:r>
            <a:r>
              <a:rPr lang="en-US" sz="1800" dirty="0">
                <a:latin typeface="Courier New" charset="0"/>
              </a:rPr>
              <a:t> &lt; M; </a:t>
            </a:r>
            <a:r>
              <a:rPr lang="en-US" sz="1800" dirty="0" err="1">
                <a:latin typeface="Courier New" charset="0"/>
              </a:rPr>
              <a:t>i</a:t>
            </a:r>
            <a:r>
              <a:rPr lang="en-US" sz="1800" dirty="0">
                <a:latin typeface="Courier New" charset="0"/>
              </a:rPr>
              <a:t>++)</a:t>
            </a:r>
          </a:p>
          <a:p>
            <a:pPr algn="l">
              <a:lnSpc>
                <a:spcPct val="100000"/>
              </a:lnSpc>
            </a:pPr>
            <a:r>
              <a:rPr lang="en-US" sz="1800" dirty="0">
                <a:latin typeface="Courier New" charset="0"/>
              </a:rPr>
              <a:t>        for (</a:t>
            </a:r>
            <a:r>
              <a:rPr lang="en-US" sz="1800" dirty="0" err="1">
                <a:latin typeface="Courier New" charset="0"/>
              </a:rPr>
              <a:t>j</a:t>
            </a:r>
            <a:r>
              <a:rPr lang="en-US" sz="1800" dirty="0">
                <a:latin typeface="Courier New" charset="0"/>
              </a:rPr>
              <a:t> = 0; </a:t>
            </a:r>
            <a:r>
              <a:rPr lang="en-US" sz="1800" dirty="0" err="1">
                <a:latin typeface="Courier New" charset="0"/>
              </a:rPr>
              <a:t>j</a:t>
            </a:r>
            <a:r>
              <a:rPr lang="en-US" sz="1800" dirty="0">
                <a:latin typeface="Courier New" charset="0"/>
              </a:rPr>
              <a:t> &lt; N; </a:t>
            </a:r>
            <a:r>
              <a:rPr lang="en-US" sz="1800" dirty="0" err="1">
                <a:latin typeface="Courier New" charset="0"/>
              </a:rPr>
              <a:t>j</a:t>
            </a:r>
            <a:r>
              <a:rPr lang="en-US" sz="1800" dirty="0">
                <a:latin typeface="Courier New" charset="0"/>
              </a:rPr>
              <a:t>++)</a:t>
            </a:r>
          </a:p>
          <a:p>
            <a:pPr algn="l">
              <a:lnSpc>
                <a:spcPct val="100000"/>
              </a:lnSpc>
            </a:pPr>
            <a:r>
              <a:rPr lang="en-US" sz="1800" dirty="0">
                <a:latin typeface="Courier New" charset="0"/>
              </a:rPr>
              <a:t>            for (</a:t>
            </a:r>
            <a:r>
              <a:rPr lang="en-US" sz="1800" dirty="0" err="1">
                <a:latin typeface="Courier New" charset="0"/>
              </a:rPr>
              <a:t>k</a:t>
            </a:r>
            <a:r>
              <a:rPr lang="en-US" sz="1800" dirty="0">
                <a:latin typeface="Courier New" charset="0"/>
              </a:rPr>
              <a:t> = 0; </a:t>
            </a:r>
            <a:r>
              <a:rPr lang="en-US" sz="1800" dirty="0" err="1">
                <a:latin typeface="Courier New" charset="0"/>
              </a:rPr>
              <a:t>k</a:t>
            </a:r>
            <a:r>
              <a:rPr lang="en-US" sz="1800" dirty="0">
                <a:latin typeface="Courier New" charset="0"/>
              </a:rPr>
              <a:t> &lt; N; </a:t>
            </a:r>
            <a:r>
              <a:rPr lang="en-US" sz="1800" dirty="0" err="1">
                <a:latin typeface="Courier New" charset="0"/>
              </a:rPr>
              <a:t>k</a:t>
            </a:r>
            <a:r>
              <a:rPr lang="en-US" sz="1800" dirty="0">
                <a:latin typeface="Courier New" charset="0"/>
              </a:rPr>
              <a:t>++)</a:t>
            </a:r>
          </a:p>
          <a:p>
            <a:pPr algn="l">
              <a:lnSpc>
                <a:spcPct val="100000"/>
              </a:lnSpc>
            </a:pPr>
            <a:r>
              <a:rPr lang="en-US" sz="1800" dirty="0">
                <a:latin typeface="Courier New" charset="0"/>
              </a:rPr>
              <a:t>                sum += </a:t>
            </a:r>
            <a:r>
              <a:rPr lang="en-US" sz="1800" dirty="0" err="1">
                <a:latin typeface="Courier New" charset="0"/>
              </a:rPr>
              <a:t>a[k][i][j</a:t>
            </a:r>
            <a:r>
              <a:rPr lang="en-US" sz="1800" dirty="0">
                <a:latin typeface="Courier New" charset="0"/>
              </a:rPr>
              <a:t>];</a:t>
            </a:r>
          </a:p>
          <a:p>
            <a:pPr algn="l">
              <a:lnSpc>
                <a:spcPct val="100000"/>
              </a:lnSpc>
            </a:pPr>
            <a:r>
              <a:rPr lang="en-US" sz="1800" dirty="0">
                <a:latin typeface="Courier New" charset="0"/>
              </a:rPr>
              <a:t>    return sum;</a:t>
            </a:r>
          </a:p>
          <a:p>
            <a:pPr algn="l">
              <a:lnSpc>
                <a:spcPct val="100000"/>
              </a:lnSpc>
            </a:pPr>
            <a:r>
              <a:rPr lang="en-US" sz="1800" dirty="0">
                <a:latin typeface="Courier New" charset="0"/>
              </a:rPr>
              <a:t>}</a:t>
            </a:r>
          </a:p>
        </p:txBody>
      </p:sp>
      <p:sp>
        <p:nvSpPr>
          <p:cNvPr id="7" name="TextBox 4">
            <a:extLst>
              <a:ext uri="{FF2B5EF4-FFF2-40B4-BE49-F238E27FC236}">
                <a16:creationId xmlns:a16="http://schemas.microsoft.com/office/drawing/2014/main" id="{924973FF-DDF1-47C3-BAC0-94B193D43655}"/>
              </a:ext>
            </a:extLst>
          </p:cNvPr>
          <p:cNvSpPr txBox="1"/>
          <p:nvPr/>
        </p:nvSpPr>
        <p:spPr>
          <a:xfrm>
            <a:off x="4834793" y="6172510"/>
            <a:ext cx="4022768" cy="461665"/>
          </a:xfrm>
          <a:prstGeom prst="rect">
            <a:avLst/>
          </a:prstGeom>
          <a:noFill/>
        </p:spPr>
        <p:txBody>
          <a:bodyPr wrap="none" rtlCol="0">
            <a:spAutoFit/>
          </a:bodyPr>
          <a:lstStyle/>
          <a:p>
            <a:pPr algn="ctr"/>
            <a:r>
              <a:rPr lang="en-US" dirty="0">
                <a:latin typeface="Calibri" pitchFamily="34" charset="0"/>
              </a:rPr>
              <a:t>Answer: make j the inner loop</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184DBE-CA4C-2BB0-8C55-DBB1D53028E1}"/>
              </a:ext>
            </a:extLst>
          </p:cNvPr>
          <p:cNvSpPr>
            <a:spLocks noGrp="1"/>
          </p:cNvSpPr>
          <p:nvPr>
            <p:ph type="title"/>
          </p:nvPr>
        </p:nvSpPr>
        <p:spPr>
          <a:xfrm>
            <a:off x="86674" y="253178"/>
            <a:ext cx="7592093" cy="762000"/>
          </a:xfrm>
        </p:spPr>
        <p:txBody>
          <a:bodyPr/>
          <a:lstStyle/>
          <a:p>
            <a:r>
              <a:rPr lang="zh-CN" altLang="en-US" dirty="0"/>
              <a:t>优缺点分析</a:t>
            </a:r>
          </a:p>
        </p:txBody>
      </p:sp>
      <p:sp>
        <p:nvSpPr>
          <p:cNvPr id="3" name="内容占位符 2">
            <a:extLst>
              <a:ext uri="{FF2B5EF4-FFF2-40B4-BE49-F238E27FC236}">
                <a16:creationId xmlns:a16="http://schemas.microsoft.com/office/drawing/2014/main" id="{7B0F1A06-70D8-E42A-0371-1A93A849AA80}"/>
              </a:ext>
            </a:extLst>
          </p:cNvPr>
          <p:cNvSpPr>
            <a:spLocks noGrp="1"/>
          </p:cNvSpPr>
          <p:nvPr>
            <p:ph idx="1"/>
          </p:nvPr>
        </p:nvSpPr>
        <p:spPr>
          <a:xfrm>
            <a:off x="184730" y="970346"/>
            <a:ext cx="7896225" cy="4972050"/>
          </a:xfrm>
        </p:spPr>
        <p:txBody>
          <a:bodyPr/>
          <a:lstStyle/>
          <a:p>
            <a:r>
              <a:rPr lang="zh-CN" altLang="en-US" dirty="0">
                <a:solidFill>
                  <a:srgbClr val="C00000"/>
                </a:solidFill>
              </a:rPr>
              <a:t>直接映射</a:t>
            </a:r>
            <a:endParaRPr lang="en-US" altLang="zh-CN" dirty="0">
              <a:solidFill>
                <a:srgbClr val="C00000"/>
              </a:solidFill>
            </a:endParaRPr>
          </a:p>
          <a:p>
            <a:pPr lvl="1">
              <a:defRPr/>
            </a:pPr>
            <a:r>
              <a:rPr kumimoji="1" lang="zh-CN" altLang="en-US" sz="2400" dirty="0">
                <a:latin typeface="楷体_GB2312" pitchFamily="49" charset="-122"/>
              </a:rPr>
              <a:t>优点</a:t>
            </a:r>
            <a:r>
              <a:rPr kumimoji="1" lang="en-US" altLang="zh-CN" sz="2400" dirty="0">
                <a:latin typeface="楷体_GB2312" pitchFamily="49" charset="-122"/>
              </a:rPr>
              <a:t>:</a:t>
            </a:r>
            <a:r>
              <a:rPr kumimoji="1" lang="zh-CN" altLang="en-US" sz="2400" dirty="0">
                <a:latin typeface="楷体_GB2312" pitchFamily="49" charset="-122"/>
              </a:rPr>
              <a:t>所需硬件简单</a:t>
            </a:r>
            <a:r>
              <a:rPr kumimoji="1" lang="en-US" altLang="zh-CN" sz="2400" dirty="0">
                <a:latin typeface="楷体_GB2312" pitchFamily="49" charset="-122"/>
              </a:rPr>
              <a:t>,</a:t>
            </a:r>
            <a:r>
              <a:rPr kumimoji="1" lang="zh-CN" altLang="en-US" sz="2400" dirty="0">
                <a:latin typeface="楷体_GB2312" pitchFamily="49" charset="-122"/>
              </a:rPr>
              <a:t>成本低</a:t>
            </a:r>
            <a:r>
              <a:rPr kumimoji="1" lang="zh-CN" altLang="en-US" sz="2800" dirty="0">
                <a:latin typeface="楷体_GB2312" pitchFamily="49" charset="-122"/>
              </a:rPr>
              <a:t>；</a:t>
            </a:r>
            <a:r>
              <a:rPr kumimoji="1" lang="zh-CN" altLang="en-US" sz="2400" dirty="0">
                <a:latin typeface="楷体_GB2312" pitchFamily="49" charset="-122"/>
              </a:rPr>
              <a:t>地址变换速度较快</a:t>
            </a:r>
            <a:r>
              <a:rPr kumimoji="1" lang="zh-CN" altLang="en-US" sz="2800" dirty="0">
                <a:latin typeface="楷体_GB2312" pitchFamily="49" charset="-122"/>
              </a:rPr>
              <a:t>。</a:t>
            </a:r>
          </a:p>
          <a:p>
            <a:pPr lvl="1">
              <a:defRPr/>
            </a:pPr>
            <a:r>
              <a:rPr kumimoji="1" lang="zh-CN" altLang="en-US" sz="2400" dirty="0">
                <a:latin typeface="楷体_GB2312" pitchFamily="49" charset="-122"/>
              </a:rPr>
              <a:t>缺点</a:t>
            </a:r>
            <a:r>
              <a:rPr kumimoji="1" lang="en-US" altLang="zh-CN" sz="2400" dirty="0">
                <a:latin typeface="楷体_GB2312" pitchFamily="49" charset="-122"/>
              </a:rPr>
              <a:t>:</a:t>
            </a:r>
            <a:r>
              <a:rPr kumimoji="1" lang="zh-CN" altLang="en-US" sz="2400" dirty="0">
                <a:latin typeface="楷体_GB2312" pitchFamily="49" charset="-122"/>
              </a:rPr>
              <a:t>块冲突概率很高</a:t>
            </a:r>
            <a:r>
              <a:rPr kumimoji="1" lang="zh-CN" altLang="en-US" sz="2800" dirty="0">
                <a:latin typeface="楷体_GB2312" pitchFamily="49" charset="-122"/>
              </a:rPr>
              <a:t>；</a:t>
            </a:r>
            <a:r>
              <a:rPr kumimoji="1" lang="en-US" altLang="zh-CN" sz="2400" dirty="0">
                <a:latin typeface="楷体_GB2312" pitchFamily="49" charset="-122"/>
              </a:rPr>
              <a:t>Cache</a:t>
            </a:r>
            <a:r>
              <a:rPr kumimoji="1" lang="zh-CN" altLang="en-US" sz="2400" dirty="0">
                <a:latin typeface="楷体_GB2312" pitchFamily="49" charset="-122"/>
              </a:rPr>
              <a:t>利用率很低</a:t>
            </a:r>
            <a:endParaRPr kumimoji="1" lang="en-US" altLang="zh-CN" sz="2400" dirty="0">
              <a:latin typeface="楷体_GB2312" pitchFamily="49" charset="-122"/>
            </a:endParaRPr>
          </a:p>
          <a:p>
            <a:pPr>
              <a:defRPr/>
            </a:pPr>
            <a:r>
              <a:rPr kumimoji="1" lang="zh-CN" altLang="en-US" dirty="0">
                <a:solidFill>
                  <a:srgbClr val="C00000"/>
                </a:solidFill>
                <a:effectLst>
                  <a:outerShdw blurRad="38100" dist="38100" dir="2700000" algn="tl">
                    <a:srgbClr val="C0C0C0"/>
                  </a:outerShdw>
                </a:effectLst>
              </a:rPr>
              <a:t>全相连？</a:t>
            </a:r>
            <a:endParaRPr kumimoji="1" lang="en-US" altLang="zh-CN" dirty="0">
              <a:solidFill>
                <a:srgbClr val="C00000"/>
              </a:solidFill>
              <a:effectLst>
                <a:outerShdw blurRad="38100" dist="38100" dir="2700000" algn="tl">
                  <a:srgbClr val="C0C0C0"/>
                </a:outerShdw>
              </a:effectLst>
            </a:endParaRPr>
          </a:p>
          <a:p>
            <a:pPr>
              <a:defRPr/>
            </a:pPr>
            <a:endParaRPr lang="zh-CN" altLang="en-US" dirty="0"/>
          </a:p>
        </p:txBody>
      </p:sp>
      <p:sp>
        <p:nvSpPr>
          <p:cNvPr id="80" name="Text Box 3">
            <a:extLst>
              <a:ext uri="{FF2B5EF4-FFF2-40B4-BE49-F238E27FC236}">
                <a16:creationId xmlns:a16="http://schemas.microsoft.com/office/drawing/2014/main" id="{F07EFFF0-C56D-AE1E-BBD8-F1C2AD361C55}"/>
              </a:ext>
            </a:extLst>
          </p:cNvPr>
          <p:cNvSpPr txBox="1">
            <a:spLocks noChangeArrowheads="1"/>
          </p:cNvSpPr>
          <p:nvPr/>
        </p:nvSpPr>
        <p:spPr bwMode="auto">
          <a:xfrm>
            <a:off x="176768" y="6298303"/>
            <a:ext cx="6450786"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algn="l">
              <a:spcBef>
                <a:spcPct val="0"/>
              </a:spcBef>
              <a:buFontTx/>
              <a:buNone/>
            </a:pPr>
            <a:r>
              <a:rPr lang="zh-CN" altLang="en-US" b="0" dirty="0">
                <a:solidFill>
                  <a:srgbClr val="800080"/>
                </a:solidFill>
                <a:latin typeface="Times New Roman" panose="02020603050405020304" pitchFamily="18" charset="0"/>
                <a:ea typeface="楷体_GB2312" pitchFamily="49" charset="-122"/>
              </a:rPr>
              <a:t>主存 </a:t>
            </a:r>
            <a:r>
              <a:rPr lang="zh-CN" altLang="en-US" b="0" dirty="0">
                <a:solidFill>
                  <a:srgbClr val="FF3300"/>
                </a:solidFill>
                <a:latin typeface="Times New Roman" panose="02020603050405020304" pitchFamily="18" charset="0"/>
                <a:ea typeface="楷体_GB2312" pitchFamily="49" charset="-122"/>
              </a:rPr>
              <a:t>中的 </a:t>
            </a:r>
            <a:r>
              <a:rPr lang="zh-CN" altLang="en-US" b="0" dirty="0">
                <a:solidFill>
                  <a:srgbClr val="800080"/>
                </a:solidFill>
                <a:latin typeface="Times New Roman" panose="02020603050405020304" pitchFamily="18" charset="0"/>
                <a:ea typeface="楷体_GB2312" pitchFamily="49" charset="-122"/>
              </a:rPr>
              <a:t>任一块 </a:t>
            </a:r>
            <a:r>
              <a:rPr lang="zh-CN" altLang="en-US" b="0" dirty="0">
                <a:solidFill>
                  <a:srgbClr val="FF3300"/>
                </a:solidFill>
                <a:latin typeface="Times New Roman" panose="02020603050405020304" pitchFamily="18" charset="0"/>
                <a:ea typeface="楷体_GB2312" pitchFamily="49" charset="-122"/>
              </a:rPr>
              <a:t>可以映射到 </a:t>
            </a:r>
            <a:r>
              <a:rPr lang="zh-CN" altLang="en-US" b="0" dirty="0">
                <a:solidFill>
                  <a:srgbClr val="800080"/>
                </a:solidFill>
                <a:latin typeface="Times New Roman" panose="02020603050405020304" pitchFamily="18" charset="0"/>
                <a:ea typeface="楷体_GB2312" pitchFamily="49" charset="-122"/>
              </a:rPr>
              <a:t>缓存 </a:t>
            </a:r>
            <a:r>
              <a:rPr lang="zh-CN" altLang="en-US" b="0" dirty="0">
                <a:solidFill>
                  <a:srgbClr val="FF3300"/>
                </a:solidFill>
                <a:latin typeface="Times New Roman" panose="02020603050405020304" pitchFamily="18" charset="0"/>
                <a:ea typeface="楷体_GB2312" pitchFamily="49" charset="-122"/>
              </a:rPr>
              <a:t>中的 </a:t>
            </a:r>
            <a:r>
              <a:rPr lang="zh-CN" altLang="en-US" b="0" dirty="0">
                <a:solidFill>
                  <a:srgbClr val="800080"/>
                </a:solidFill>
                <a:latin typeface="Times New Roman" panose="02020603050405020304" pitchFamily="18" charset="0"/>
                <a:ea typeface="楷体_GB2312" pitchFamily="49" charset="-122"/>
              </a:rPr>
              <a:t>任一块</a:t>
            </a:r>
          </a:p>
        </p:txBody>
      </p:sp>
      <p:grpSp>
        <p:nvGrpSpPr>
          <p:cNvPr id="81" name="Group 4">
            <a:extLst>
              <a:ext uri="{FF2B5EF4-FFF2-40B4-BE49-F238E27FC236}">
                <a16:creationId xmlns:a16="http://schemas.microsoft.com/office/drawing/2014/main" id="{BB75D84F-C209-8253-1FBC-32C4FD7633B0}"/>
              </a:ext>
            </a:extLst>
          </p:cNvPr>
          <p:cNvGrpSpPr>
            <a:grpSpLocks/>
          </p:cNvGrpSpPr>
          <p:nvPr/>
        </p:nvGrpSpPr>
        <p:grpSpPr bwMode="auto">
          <a:xfrm>
            <a:off x="3515276" y="2936875"/>
            <a:ext cx="5573712" cy="3921125"/>
            <a:chOff x="905" y="720"/>
            <a:chExt cx="3511" cy="2470"/>
          </a:xfrm>
        </p:grpSpPr>
        <p:sp>
          <p:nvSpPr>
            <p:cNvPr id="82" name="Rectangle 5">
              <a:extLst>
                <a:ext uri="{FF2B5EF4-FFF2-40B4-BE49-F238E27FC236}">
                  <a16:creationId xmlns:a16="http://schemas.microsoft.com/office/drawing/2014/main" id="{BE1FA5EB-BE41-5011-7038-2959B5669236}"/>
                </a:ext>
              </a:extLst>
            </p:cNvPr>
            <p:cNvSpPr>
              <a:spLocks noChangeArrowheads="1"/>
            </p:cNvSpPr>
            <p:nvPr/>
          </p:nvSpPr>
          <p:spPr bwMode="auto">
            <a:xfrm>
              <a:off x="3552" y="2876"/>
              <a:ext cx="864" cy="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0" bIns="0" anchor="ctr" anchorCtr="1"/>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字块2</a:t>
              </a:r>
              <a:r>
                <a:rPr kumimoji="1" lang="en-US" altLang="zh-CN" sz="2000" b="0" i="1" u="none" strike="noStrike" kern="0" cap="none" spc="0" normalizeH="0" baseline="30000" noProof="0">
                  <a:ln>
                    <a:noFill/>
                  </a:ln>
                  <a:solidFill>
                    <a:prstClr val="black"/>
                  </a:solidFill>
                  <a:effectLst/>
                  <a:uLnTx/>
                  <a:uFillTx/>
                  <a:latin typeface="Times New Roman" panose="02020603050405020304" pitchFamily="18" charset="0"/>
                  <a:ea typeface="宋体" panose="02010600030101010101" pitchFamily="2" charset="-122"/>
                </a:rPr>
                <a:t>m</a:t>
              </a:r>
              <a:r>
                <a:rPr kumimoji="1" lang="en-US" altLang="zh-CN"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－1</a:t>
              </a:r>
              <a:endParaRPr kumimoji="1" lang="zh-CN" altLang="en-US"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endParaRPr>
            </a:p>
          </p:txBody>
        </p:sp>
        <p:sp>
          <p:nvSpPr>
            <p:cNvPr id="83" name="Rectangle 6">
              <a:extLst>
                <a:ext uri="{FF2B5EF4-FFF2-40B4-BE49-F238E27FC236}">
                  <a16:creationId xmlns:a16="http://schemas.microsoft.com/office/drawing/2014/main" id="{44F4C760-7992-3969-E20C-FB7F16834E03}"/>
                </a:ext>
              </a:extLst>
            </p:cNvPr>
            <p:cNvSpPr>
              <a:spLocks noChangeArrowheads="1"/>
            </p:cNvSpPr>
            <p:nvPr/>
          </p:nvSpPr>
          <p:spPr bwMode="auto">
            <a:xfrm>
              <a:off x="3552" y="2521"/>
              <a:ext cx="864" cy="3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0" bIns="0" anchor="ctr" anchorCtr="1"/>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endParaRPr kumimoji="1" lang="zh-CN" altLang="en-US"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endParaRPr>
            </a:p>
          </p:txBody>
        </p:sp>
        <p:sp>
          <p:nvSpPr>
            <p:cNvPr id="84" name="Rectangle 7">
              <a:extLst>
                <a:ext uri="{FF2B5EF4-FFF2-40B4-BE49-F238E27FC236}">
                  <a16:creationId xmlns:a16="http://schemas.microsoft.com/office/drawing/2014/main" id="{E9BC5802-91F9-85A9-464C-0A966B0BFC0B}"/>
                </a:ext>
              </a:extLst>
            </p:cNvPr>
            <p:cNvSpPr>
              <a:spLocks noChangeArrowheads="1"/>
            </p:cNvSpPr>
            <p:nvPr/>
          </p:nvSpPr>
          <p:spPr bwMode="auto">
            <a:xfrm>
              <a:off x="3552" y="2164"/>
              <a:ext cx="864"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0" bIns="0" anchor="ctr" anchorCtr="1"/>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字块2</a:t>
              </a:r>
              <a:r>
                <a:rPr kumimoji="1" lang="en-US" altLang="zh-CN" sz="2000" b="0" i="1" u="none" strike="noStrike" kern="0" cap="none" spc="0" normalizeH="0" baseline="30000" noProof="0">
                  <a:ln>
                    <a:noFill/>
                  </a:ln>
                  <a:solidFill>
                    <a:prstClr val="black"/>
                  </a:solidFill>
                  <a:effectLst/>
                  <a:uLnTx/>
                  <a:uFillTx/>
                  <a:latin typeface="Times New Roman" panose="02020603050405020304" pitchFamily="18" charset="0"/>
                  <a:ea typeface="宋体" panose="02010600030101010101" pitchFamily="2" charset="-122"/>
                </a:rPr>
                <a:t>c</a:t>
              </a:r>
              <a:r>
                <a:rPr kumimoji="1" lang="en-US" altLang="zh-CN"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－1</a:t>
              </a:r>
            </a:p>
          </p:txBody>
        </p:sp>
        <p:sp>
          <p:nvSpPr>
            <p:cNvPr id="85" name="Rectangle 8">
              <a:extLst>
                <a:ext uri="{FF2B5EF4-FFF2-40B4-BE49-F238E27FC236}">
                  <a16:creationId xmlns:a16="http://schemas.microsoft.com/office/drawing/2014/main" id="{F0BBB736-EF1C-E9AE-1424-FA1796CE18C5}"/>
                </a:ext>
              </a:extLst>
            </p:cNvPr>
            <p:cNvSpPr>
              <a:spLocks noChangeArrowheads="1"/>
            </p:cNvSpPr>
            <p:nvPr/>
          </p:nvSpPr>
          <p:spPr bwMode="auto">
            <a:xfrm>
              <a:off x="3552" y="1806"/>
              <a:ext cx="864" cy="3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0" bIns="0" anchor="ctr" anchorCtr="1"/>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endParaRPr kumimoji="1" lang="zh-CN" altLang="en-US"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endParaRPr>
            </a:p>
          </p:txBody>
        </p:sp>
        <p:sp>
          <p:nvSpPr>
            <p:cNvPr id="86" name="Rectangle 9">
              <a:extLst>
                <a:ext uri="{FF2B5EF4-FFF2-40B4-BE49-F238E27FC236}">
                  <a16:creationId xmlns:a16="http://schemas.microsoft.com/office/drawing/2014/main" id="{555ED729-96FB-21AB-864E-4ECA876FEA30}"/>
                </a:ext>
              </a:extLst>
            </p:cNvPr>
            <p:cNvSpPr>
              <a:spLocks noChangeArrowheads="1"/>
            </p:cNvSpPr>
            <p:nvPr/>
          </p:nvSpPr>
          <p:spPr bwMode="auto">
            <a:xfrm>
              <a:off x="3552" y="1451"/>
              <a:ext cx="864" cy="3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0" bIns="0" anchor="ctr" anchorCtr="1"/>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字块1</a:t>
              </a:r>
            </a:p>
          </p:txBody>
        </p:sp>
        <p:sp>
          <p:nvSpPr>
            <p:cNvPr id="87" name="Rectangle 10">
              <a:extLst>
                <a:ext uri="{FF2B5EF4-FFF2-40B4-BE49-F238E27FC236}">
                  <a16:creationId xmlns:a16="http://schemas.microsoft.com/office/drawing/2014/main" id="{5CAF8A40-8418-CEDB-8B8B-764E85047F8D}"/>
                </a:ext>
              </a:extLst>
            </p:cNvPr>
            <p:cNvSpPr>
              <a:spLocks noChangeArrowheads="1"/>
            </p:cNvSpPr>
            <p:nvPr/>
          </p:nvSpPr>
          <p:spPr bwMode="auto">
            <a:xfrm>
              <a:off x="3552" y="1094"/>
              <a:ext cx="864"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0" bIns="0" anchor="ctr" anchorCtr="1"/>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 字块0</a:t>
              </a:r>
            </a:p>
          </p:txBody>
        </p:sp>
        <p:sp>
          <p:nvSpPr>
            <p:cNvPr id="88" name="Line 11">
              <a:extLst>
                <a:ext uri="{FF2B5EF4-FFF2-40B4-BE49-F238E27FC236}">
                  <a16:creationId xmlns:a16="http://schemas.microsoft.com/office/drawing/2014/main" id="{7F01C4F9-47ED-2521-E52C-87974E6821C4}"/>
                </a:ext>
              </a:extLst>
            </p:cNvPr>
            <p:cNvSpPr>
              <a:spLocks noChangeShapeType="1"/>
            </p:cNvSpPr>
            <p:nvPr/>
          </p:nvSpPr>
          <p:spPr bwMode="auto">
            <a:xfrm>
              <a:off x="3552" y="1094"/>
              <a:ext cx="864"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89" name="Line 12">
              <a:extLst>
                <a:ext uri="{FF2B5EF4-FFF2-40B4-BE49-F238E27FC236}">
                  <a16:creationId xmlns:a16="http://schemas.microsoft.com/office/drawing/2014/main" id="{8AAB91F9-5CF0-EAAB-16E6-C3411E604787}"/>
                </a:ext>
              </a:extLst>
            </p:cNvPr>
            <p:cNvSpPr>
              <a:spLocks noChangeShapeType="1"/>
            </p:cNvSpPr>
            <p:nvPr/>
          </p:nvSpPr>
          <p:spPr bwMode="auto">
            <a:xfrm>
              <a:off x="3552" y="1451"/>
              <a:ext cx="864"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90" name="Line 13">
              <a:extLst>
                <a:ext uri="{FF2B5EF4-FFF2-40B4-BE49-F238E27FC236}">
                  <a16:creationId xmlns:a16="http://schemas.microsoft.com/office/drawing/2014/main" id="{1F965B37-974B-8867-D351-0662E37748DD}"/>
                </a:ext>
              </a:extLst>
            </p:cNvPr>
            <p:cNvSpPr>
              <a:spLocks noChangeShapeType="1"/>
            </p:cNvSpPr>
            <p:nvPr/>
          </p:nvSpPr>
          <p:spPr bwMode="auto">
            <a:xfrm>
              <a:off x="3552" y="1806"/>
              <a:ext cx="864"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91" name="Line 14">
              <a:extLst>
                <a:ext uri="{FF2B5EF4-FFF2-40B4-BE49-F238E27FC236}">
                  <a16:creationId xmlns:a16="http://schemas.microsoft.com/office/drawing/2014/main" id="{F8FD82A6-93BD-490D-E1B3-DE8A2A6348F1}"/>
                </a:ext>
              </a:extLst>
            </p:cNvPr>
            <p:cNvSpPr>
              <a:spLocks noChangeShapeType="1"/>
            </p:cNvSpPr>
            <p:nvPr/>
          </p:nvSpPr>
          <p:spPr bwMode="auto">
            <a:xfrm>
              <a:off x="3552" y="2164"/>
              <a:ext cx="864"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92" name="Line 15">
              <a:extLst>
                <a:ext uri="{FF2B5EF4-FFF2-40B4-BE49-F238E27FC236}">
                  <a16:creationId xmlns:a16="http://schemas.microsoft.com/office/drawing/2014/main" id="{29936806-4661-4E51-7A4F-B791CBBCEA67}"/>
                </a:ext>
              </a:extLst>
            </p:cNvPr>
            <p:cNvSpPr>
              <a:spLocks noChangeShapeType="1"/>
            </p:cNvSpPr>
            <p:nvPr/>
          </p:nvSpPr>
          <p:spPr bwMode="auto">
            <a:xfrm>
              <a:off x="3552" y="2521"/>
              <a:ext cx="864"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93" name="Line 16">
              <a:extLst>
                <a:ext uri="{FF2B5EF4-FFF2-40B4-BE49-F238E27FC236}">
                  <a16:creationId xmlns:a16="http://schemas.microsoft.com/office/drawing/2014/main" id="{EF4AD052-E178-9243-484D-1B4F671DB3B6}"/>
                </a:ext>
              </a:extLst>
            </p:cNvPr>
            <p:cNvSpPr>
              <a:spLocks noChangeShapeType="1"/>
            </p:cNvSpPr>
            <p:nvPr/>
          </p:nvSpPr>
          <p:spPr bwMode="auto">
            <a:xfrm>
              <a:off x="3552" y="2876"/>
              <a:ext cx="864"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94" name="Line 17">
              <a:extLst>
                <a:ext uri="{FF2B5EF4-FFF2-40B4-BE49-F238E27FC236}">
                  <a16:creationId xmlns:a16="http://schemas.microsoft.com/office/drawing/2014/main" id="{67AE7D7E-E398-BB7B-D503-2BC969888A1E}"/>
                </a:ext>
              </a:extLst>
            </p:cNvPr>
            <p:cNvSpPr>
              <a:spLocks noChangeShapeType="1"/>
            </p:cNvSpPr>
            <p:nvPr/>
          </p:nvSpPr>
          <p:spPr bwMode="auto">
            <a:xfrm>
              <a:off x="3552" y="3190"/>
              <a:ext cx="864"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95" name="Line 18">
              <a:extLst>
                <a:ext uri="{FF2B5EF4-FFF2-40B4-BE49-F238E27FC236}">
                  <a16:creationId xmlns:a16="http://schemas.microsoft.com/office/drawing/2014/main" id="{25333123-ABB0-C71E-AFB0-74B8EB7474CF}"/>
                </a:ext>
              </a:extLst>
            </p:cNvPr>
            <p:cNvSpPr>
              <a:spLocks noChangeShapeType="1"/>
            </p:cNvSpPr>
            <p:nvPr/>
          </p:nvSpPr>
          <p:spPr bwMode="auto">
            <a:xfrm>
              <a:off x="3552" y="2164"/>
              <a:ext cx="0" cy="357"/>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96" name="Line 19">
              <a:extLst>
                <a:ext uri="{FF2B5EF4-FFF2-40B4-BE49-F238E27FC236}">
                  <a16:creationId xmlns:a16="http://schemas.microsoft.com/office/drawing/2014/main" id="{8A4FAA83-C12F-0A9C-612C-48E3A855FBFA}"/>
                </a:ext>
              </a:extLst>
            </p:cNvPr>
            <p:cNvSpPr>
              <a:spLocks noChangeShapeType="1"/>
            </p:cNvSpPr>
            <p:nvPr/>
          </p:nvSpPr>
          <p:spPr bwMode="auto">
            <a:xfrm>
              <a:off x="3552" y="1094"/>
              <a:ext cx="0" cy="107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97" name="Line 20">
              <a:extLst>
                <a:ext uri="{FF2B5EF4-FFF2-40B4-BE49-F238E27FC236}">
                  <a16:creationId xmlns:a16="http://schemas.microsoft.com/office/drawing/2014/main" id="{3BE671E1-E482-E65A-2D8C-189EEF00082B}"/>
                </a:ext>
              </a:extLst>
            </p:cNvPr>
            <p:cNvSpPr>
              <a:spLocks noChangeShapeType="1"/>
            </p:cNvSpPr>
            <p:nvPr/>
          </p:nvSpPr>
          <p:spPr bwMode="auto">
            <a:xfrm>
              <a:off x="3552" y="2521"/>
              <a:ext cx="0" cy="669"/>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98" name="Line 21">
              <a:extLst>
                <a:ext uri="{FF2B5EF4-FFF2-40B4-BE49-F238E27FC236}">
                  <a16:creationId xmlns:a16="http://schemas.microsoft.com/office/drawing/2014/main" id="{5B0B19FC-FC4D-4914-292D-72DB76D11EA4}"/>
                </a:ext>
              </a:extLst>
            </p:cNvPr>
            <p:cNvSpPr>
              <a:spLocks noChangeShapeType="1"/>
            </p:cNvSpPr>
            <p:nvPr/>
          </p:nvSpPr>
          <p:spPr bwMode="auto">
            <a:xfrm>
              <a:off x="4416" y="2164"/>
              <a:ext cx="0" cy="357"/>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99" name="Line 22">
              <a:extLst>
                <a:ext uri="{FF2B5EF4-FFF2-40B4-BE49-F238E27FC236}">
                  <a16:creationId xmlns:a16="http://schemas.microsoft.com/office/drawing/2014/main" id="{20634B22-8431-C1AF-C430-5317BE7F9419}"/>
                </a:ext>
              </a:extLst>
            </p:cNvPr>
            <p:cNvSpPr>
              <a:spLocks noChangeShapeType="1"/>
            </p:cNvSpPr>
            <p:nvPr/>
          </p:nvSpPr>
          <p:spPr bwMode="auto">
            <a:xfrm>
              <a:off x="4416" y="1094"/>
              <a:ext cx="0" cy="107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00" name="Line 23">
              <a:extLst>
                <a:ext uri="{FF2B5EF4-FFF2-40B4-BE49-F238E27FC236}">
                  <a16:creationId xmlns:a16="http://schemas.microsoft.com/office/drawing/2014/main" id="{132C74B0-4A4D-748F-634A-EC5BDAB98F69}"/>
                </a:ext>
              </a:extLst>
            </p:cNvPr>
            <p:cNvSpPr>
              <a:spLocks noChangeShapeType="1"/>
            </p:cNvSpPr>
            <p:nvPr/>
          </p:nvSpPr>
          <p:spPr bwMode="auto">
            <a:xfrm>
              <a:off x="4416" y="2521"/>
              <a:ext cx="0" cy="669"/>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01" name="Text Box 24">
              <a:extLst>
                <a:ext uri="{FF2B5EF4-FFF2-40B4-BE49-F238E27FC236}">
                  <a16:creationId xmlns:a16="http://schemas.microsoft.com/office/drawing/2014/main" id="{BDB6C092-B459-43DB-73EB-ED12BEC3E1A7}"/>
                </a:ext>
              </a:extLst>
            </p:cNvPr>
            <p:cNvSpPr txBox="1">
              <a:spLocks noChangeArrowheads="1"/>
            </p:cNvSpPr>
            <p:nvPr/>
          </p:nvSpPr>
          <p:spPr bwMode="auto">
            <a:xfrm>
              <a:off x="3840" y="1894"/>
              <a:ext cx="308" cy="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r>
                <a:rPr kumimoji="0" lang="zh-CN" altLang="en-US" sz="2000" b="0" i="0" u="none" strike="noStrike" kern="0" cap="none" spc="0" normalizeH="0" baseline="0" noProof="0">
                  <a:ln>
                    <a:noFill/>
                  </a:ln>
                  <a:solidFill>
                    <a:srgbClr val="FF3300"/>
                  </a:solidFill>
                  <a:effectLst/>
                  <a:uLnTx/>
                  <a:uFillTx/>
                  <a:latin typeface="Times New Roman" panose="02020603050405020304" pitchFamily="18" charset="0"/>
                  <a:ea typeface="楷体_GB2312" pitchFamily="49" charset="-122"/>
                </a:rPr>
                <a:t>…</a:t>
              </a:r>
            </a:p>
          </p:txBody>
        </p:sp>
        <p:sp>
          <p:nvSpPr>
            <p:cNvPr id="102" name="Text Box 25">
              <a:extLst>
                <a:ext uri="{FF2B5EF4-FFF2-40B4-BE49-F238E27FC236}">
                  <a16:creationId xmlns:a16="http://schemas.microsoft.com/office/drawing/2014/main" id="{A7564C98-6B64-9E5F-639C-6A28746010A0}"/>
                </a:ext>
              </a:extLst>
            </p:cNvPr>
            <p:cNvSpPr txBox="1">
              <a:spLocks noChangeArrowheads="1"/>
            </p:cNvSpPr>
            <p:nvPr/>
          </p:nvSpPr>
          <p:spPr bwMode="auto">
            <a:xfrm>
              <a:off x="3820" y="2566"/>
              <a:ext cx="308" cy="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r>
                <a:rPr kumimoji="0" lang="zh-CN" altLang="en-US" sz="2000" b="0" i="0" u="none" strike="noStrike" kern="0" cap="none" spc="0" normalizeH="0" baseline="0" noProof="0">
                  <a:ln>
                    <a:noFill/>
                  </a:ln>
                  <a:solidFill>
                    <a:srgbClr val="FF3300"/>
                  </a:solidFill>
                  <a:effectLst/>
                  <a:uLnTx/>
                  <a:uFillTx/>
                  <a:latin typeface="Times New Roman" panose="02020603050405020304" pitchFamily="18" charset="0"/>
                  <a:ea typeface="楷体_GB2312" pitchFamily="49" charset="-122"/>
                </a:rPr>
                <a:t>…</a:t>
              </a:r>
            </a:p>
          </p:txBody>
        </p:sp>
        <p:sp>
          <p:nvSpPr>
            <p:cNvPr id="103" name="Rectangle 26">
              <a:extLst>
                <a:ext uri="{FF2B5EF4-FFF2-40B4-BE49-F238E27FC236}">
                  <a16:creationId xmlns:a16="http://schemas.microsoft.com/office/drawing/2014/main" id="{98B0CC00-6A5F-13E1-24B3-431678C39A7B}"/>
                </a:ext>
              </a:extLst>
            </p:cNvPr>
            <p:cNvSpPr>
              <a:spLocks noChangeArrowheads="1"/>
            </p:cNvSpPr>
            <p:nvPr/>
          </p:nvSpPr>
          <p:spPr bwMode="auto">
            <a:xfrm>
              <a:off x="1488" y="2337"/>
              <a:ext cx="1056" cy="3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字块2</a:t>
              </a:r>
              <a:r>
                <a:rPr kumimoji="1" lang="en-US" altLang="zh-CN" sz="2000" b="0" i="1" u="none" strike="noStrike" kern="0" cap="none" spc="0" normalizeH="0" baseline="30000" noProof="0">
                  <a:ln>
                    <a:noFill/>
                  </a:ln>
                  <a:solidFill>
                    <a:prstClr val="black"/>
                  </a:solidFill>
                  <a:effectLst/>
                  <a:uLnTx/>
                  <a:uFillTx/>
                  <a:latin typeface="Times New Roman" panose="02020603050405020304" pitchFamily="18" charset="0"/>
                  <a:ea typeface="宋体" panose="02010600030101010101" pitchFamily="2" charset="-122"/>
                </a:rPr>
                <a:t>c</a:t>
              </a:r>
              <a:r>
                <a:rPr kumimoji="1" lang="en-US" altLang="zh-CN"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－1</a:t>
              </a:r>
              <a:endParaRPr kumimoji="1" lang="zh-CN" altLang="en-US"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endParaRPr>
            </a:p>
          </p:txBody>
        </p:sp>
        <p:sp>
          <p:nvSpPr>
            <p:cNvPr id="104" name="Rectangle 27">
              <a:extLst>
                <a:ext uri="{FF2B5EF4-FFF2-40B4-BE49-F238E27FC236}">
                  <a16:creationId xmlns:a16="http://schemas.microsoft.com/office/drawing/2014/main" id="{FC3563F8-3E77-B3E7-F104-8EDF1748DED6}"/>
                </a:ext>
              </a:extLst>
            </p:cNvPr>
            <p:cNvSpPr>
              <a:spLocks noChangeArrowheads="1"/>
            </p:cNvSpPr>
            <p:nvPr/>
          </p:nvSpPr>
          <p:spPr bwMode="auto">
            <a:xfrm>
              <a:off x="1488" y="1964"/>
              <a:ext cx="1056" cy="3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endParaRPr kumimoji="1" lang="zh-CN" altLang="en-US" sz="24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endParaRPr>
            </a:p>
          </p:txBody>
        </p:sp>
        <p:sp>
          <p:nvSpPr>
            <p:cNvPr id="105" name="Rectangle 28">
              <a:extLst>
                <a:ext uri="{FF2B5EF4-FFF2-40B4-BE49-F238E27FC236}">
                  <a16:creationId xmlns:a16="http://schemas.microsoft.com/office/drawing/2014/main" id="{C5C55438-8B14-97E7-E58A-4FFD788DC31E}"/>
                </a:ext>
              </a:extLst>
            </p:cNvPr>
            <p:cNvSpPr>
              <a:spLocks noChangeArrowheads="1"/>
            </p:cNvSpPr>
            <p:nvPr/>
          </p:nvSpPr>
          <p:spPr bwMode="auto">
            <a:xfrm>
              <a:off x="1488" y="1591"/>
              <a:ext cx="1056" cy="3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字块1</a:t>
              </a:r>
              <a:endParaRPr kumimoji="1" lang="zh-CN" altLang="en-US" sz="24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endParaRPr>
            </a:p>
          </p:txBody>
        </p:sp>
        <p:sp>
          <p:nvSpPr>
            <p:cNvPr id="106" name="Rectangle 29">
              <a:extLst>
                <a:ext uri="{FF2B5EF4-FFF2-40B4-BE49-F238E27FC236}">
                  <a16:creationId xmlns:a16="http://schemas.microsoft.com/office/drawing/2014/main" id="{A2C5DEB5-7F61-D5B2-742F-6DE6385FB775}"/>
                </a:ext>
              </a:extLst>
            </p:cNvPr>
            <p:cNvSpPr>
              <a:spLocks noChangeArrowheads="1"/>
            </p:cNvSpPr>
            <p:nvPr/>
          </p:nvSpPr>
          <p:spPr bwMode="auto">
            <a:xfrm>
              <a:off x="1488" y="1270"/>
              <a:ext cx="1056" cy="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字块0</a:t>
              </a:r>
              <a:endParaRPr kumimoji="1" lang="zh-CN" altLang="en-US" sz="24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endParaRPr>
            </a:p>
          </p:txBody>
        </p:sp>
        <p:sp>
          <p:nvSpPr>
            <p:cNvPr id="107" name="Line 30">
              <a:extLst>
                <a:ext uri="{FF2B5EF4-FFF2-40B4-BE49-F238E27FC236}">
                  <a16:creationId xmlns:a16="http://schemas.microsoft.com/office/drawing/2014/main" id="{73366A0D-64D3-A4CC-7595-F3B24F98CA77}"/>
                </a:ext>
              </a:extLst>
            </p:cNvPr>
            <p:cNvSpPr>
              <a:spLocks noChangeShapeType="1"/>
            </p:cNvSpPr>
            <p:nvPr/>
          </p:nvSpPr>
          <p:spPr bwMode="auto">
            <a:xfrm>
              <a:off x="1488" y="1270"/>
              <a:ext cx="1056"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08" name="Line 31">
              <a:extLst>
                <a:ext uri="{FF2B5EF4-FFF2-40B4-BE49-F238E27FC236}">
                  <a16:creationId xmlns:a16="http://schemas.microsoft.com/office/drawing/2014/main" id="{5C9FB25C-CB8D-1ABD-5751-B6145B242816}"/>
                </a:ext>
              </a:extLst>
            </p:cNvPr>
            <p:cNvSpPr>
              <a:spLocks noChangeShapeType="1"/>
            </p:cNvSpPr>
            <p:nvPr/>
          </p:nvSpPr>
          <p:spPr bwMode="auto">
            <a:xfrm>
              <a:off x="1488" y="1591"/>
              <a:ext cx="1056"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09" name="Line 32">
              <a:extLst>
                <a:ext uri="{FF2B5EF4-FFF2-40B4-BE49-F238E27FC236}">
                  <a16:creationId xmlns:a16="http://schemas.microsoft.com/office/drawing/2014/main" id="{A02A84C4-DD39-E8B0-F1E8-A6A21B95C7DD}"/>
                </a:ext>
              </a:extLst>
            </p:cNvPr>
            <p:cNvSpPr>
              <a:spLocks noChangeShapeType="1"/>
            </p:cNvSpPr>
            <p:nvPr/>
          </p:nvSpPr>
          <p:spPr bwMode="auto">
            <a:xfrm>
              <a:off x="1488" y="1964"/>
              <a:ext cx="1056"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10" name="Line 33">
              <a:extLst>
                <a:ext uri="{FF2B5EF4-FFF2-40B4-BE49-F238E27FC236}">
                  <a16:creationId xmlns:a16="http://schemas.microsoft.com/office/drawing/2014/main" id="{8F07AE0A-937A-8D17-AADE-8DA90FE7DA63}"/>
                </a:ext>
              </a:extLst>
            </p:cNvPr>
            <p:cNvSpPr>
              <a:spLocks noChangeShapeType="1"/>
            </p:cNvSpPr>
            <p:nvPr/>
          </p:nvSpPr>
          <p:spPr bwMode="auto">
            <a:xfrm>
              <a:off x="1488" y="2337"/>
              <a:ext cx="1056"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11" name="Line 34">
              <a:extLst>
                <a:ext uri="{FF2B5EF4-FFF2-40B4-BE49-F238E27FC236}">
                  <a16:creationId xmlns:a16="http://schemas.microsoft.com/office/drawing/2014/main" id="{12D7A1AA-AD4A-96D3-1F62-F0AE31A79AD1}"/>
                </a:ext>
              </a:extLst>
            </p:cNvPr>
            <p:cNvSpPr>
              <a:spLocks noChangeShapeType="1"/>
            </p:cNvSpPr>
            <p:nvPr/>
          </p:nvSpPr>
          <p:spPr bwMode="auto">
            <a:xfrm>
              <a:off x="1488" y="2710"/>
              <a:ext cx="1056"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12" name="Line 35">
              <a:extLst>
                <a:ext uri="{FF2B5EF4-FFF2-40B4-BE49-F238E27FC236}">
                  <a16:creationId xmlns:a16="http://schemas.microsoft.com/office/drawing/2014/main" id="{D8D041CD-BF20-E996-6EA8-C0F50608E5DA}"/>
                </a:ext>
              </a:extLst>
            </p:cNvPr>
            <p:cNvSpPr>
              <a:spLocks noChangeShapeType="1"/>
            </p:cNvSpPr>
            <p:nvPr/>
          </p:nvSpPr>
          <p:spPr bwMode="auto">
            <a:xfrm>
              <a:off x="1488" y="1270"/>
              <a:ext cx="0" cy="144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13" name="Line 36">
              <a:extLst>
                <a:ext uri="{FF2B5EF4-FFF2-40B4-BE49-F238E27FC236}">
                  <a16:creationId xmlns:a16="http://schemas.microsoft.com/office/drawing/2014/main" id="{80E5E15D-7FE8-A62C-E0E8-1A343FB3820C}"/>
                </a:ext>
              </a:extLst>
            </p:cNvPr>
            <p:cNvSpPr>
              <a:spLocks noChangeShapeType="1"/>
            </p:cNvSpPr>
            <p:nvPr/>
          </p:nvSpPr>
          <p:spPr bwMode="auto">
            <a:xfrm>
              <a:off x="2544" y="1270"/>
              <a:ext cx="0" cy="144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14" name="Text Box 37">
              <a:extLst>
                <a:ext uri="{FF2B5EF4-FFF2-40B4-BE49-F238E27FC236}">
                  <a16:creationId xmlns:a16="http://schemas.microsoft.com/office/drawing/2014/main" id="{06951B53-5C66-9D19-C4F5-ECEA8817016D}"/>
                </a:ext>
              </a:extLst>
            </p:cNvPr>
            <p:cNvSpPr txBox="1">
              <a:spLocks noChangeArrowheads="1"/>
            </p:cNvSpPr>
            <p:nvPr/>
          </p:nvSpPr>
          <p:spPr bwMode="auto">
            <a:xfrm>
              <a:off x="1872" y="2038"/>
              <a:ext cx="308" cy="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r>
                <a:rPr kumimoji="0" lang="zh-CN" altLang="en-US" sz="2000" b="0" i="0" u="none" strike="noStrike" kern="0" cap="none" spc="0" normalizeH="0" baseline="0" noProof="0">
                  <a:ln>
                    <a:noFill/>
                  </a:ln>
                  <a:solidFill>
                    <a:srgbClr val="FF3300"/>
                  </a:solidFill>
                  <a:effectLst/>
                  <a:uLnTx/>
                  <a:uFillTx/>
                  <a:latin typeface="Times New Roman" panose="02020603050405020304" pitchFamily="18" charset="0"/>
                  <a:ea typeface="楷体_GB2312" pitchFamily="49" charset="-122"/>
                </a:rPr>
                <a:t>…</a:t>
              </a:r>
            </a:p>
          </p:txBody>
        </p:sp>
        <p:sp>
          <p:nvSpPr>
            <p:cNvPr id="115" name="Line 38">
              <a:extLst>
                <a:ext uri="{FF2B5EF4-FFF2-40B4-BE49-F238E27FC236}">
                  <a16:creationId xmlns:a16="http://schemas.microsoft.com/office/drawing/2014/main" id="{0B5EC3D0-DEE9-530A-3B8F-5888C796F7E6}"/>
                </a:ext>
              </a:extLst>
            </p:cNvPr>
            <p:cNvSpPr>
              <a:spLocks noChangeShapeType="1"/>
            </p:cNvSpPr>
            <p:nvPr/>
          </p:nvSpPr>
          <p:spPr bwMode="auto">
            <a:xfrm flipV="1">
              <a:off x="2544" y="1270"/>
              <a:ext cx="1008" cy="144"/>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16" name="Line 39">
              <a:extLst>
                <a:ext uri="{FF2B5EF4-FFF2-40B4-BE49-F238E27FC236}">
                  <a16:creationId xmlns:a16="http://schemas.microsoft.com/office/drawing/2014/main" id="{B04AAD57-3AA5-641B-4AF6-B720415E8CE4}"/>
                </a:ext>
              </a:extLst>
            </p:cNvPr>
            <p:cNvSpPr>
              <a:spLocks noChangeShapeType="1"/>
            </p:cNvSpPr>
            <p:nvPr/>
          </p:nvSpPr>
          <p:spPr bwMode="auto">
            <a:xfrm>
              <a:off x="2544" y="1414"/>
              <a:ext cx="1008" cy="240"/>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17" name="Line 40">
              <a:extLst>
                <a:ext uri="{FF2B5EF4-FFF2-40B4-BE49-F238E27FC236}">
                  <a16:creationId xmlns:a16="http://schemas.microsoft.com/office/drawing/2014/main" id="{A809B911-F772-56B2-0BA3-86234B41DE3E}"/>
                </a:ext>
              </a:extLst>
            </p:cNvPr>
            <p:cNvSpPr>
              <a:spLocks noChangeShapeType="1"/>
            </p:cNvSpPr>
            <p:nvPr/>
          </p:nvSpPr>
          <p:spPr bwMode="auto">
            <a:xfrm>
              <a:off x="2544" y="1414"/>
              <a:ext cx="1008" cy="912"/>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18" name="Line 41">
              <a:extLst>
                <a:ext uri="{FF2B5EF4-FFF2-40B4-BE49-F238E27FC236}">
                  <a16:creationId xmlns:a16="http://schemas.microsoft.com/office/drawing/2014/main" id="{D3DF4E6C-29F1-59F6-CE21-02FE18922754}"/>
                </a:ext>
              </a:extLst>
            </p:cNvPr>
            <p:cNvSpPr>
              <a:spLocks noChangeShapeType="1"/>
            </p:cNvSpPr>
            <p:nvPr/>
          </p:nvSpPr>
          <p:spPr bwMode="auto">
            <a:xfrm>
              <a:off x="2544" y="1414"/>
              <a:ext cx="1008" cy="1632"/>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19" name="Line 42">
              <a:extLst>
                <a:ext uri="{FF2B5EF4-FFF2-40B4-BE49-F238E27FC236}">
                  <a16:creationId xmlns:a16="http://schemas.microsoft.com/office/drawing/2014/main" id="{6011D3BA-9D71-D21D-8814-72969E1FB010}"/>
                </a:ext>
              </a:extLst>
            </p:cNvPr>
            <p:cNvSpPr>
              <a:spLocks noChangeShapeType="1"/>
            </p:cNvSpPr>
            <p:nvPr/>
          </p:nvSpPr>
          <p:spPr bwMode="auto">
            <a:xfrm flipV="1">
              <a:off x="2544" y="1270"/>
              <a:ext cx="1008" cy="528"/>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0" name="Line 43">
              <a:extLst>
                <a:ext uri="{FF2B5EF4-FFF2-40B4-BE49-F238E27FC236}">
                  <a16:creationId xmlns:a16="http://schemas.microsoft.com/office/drawing/2014/main" id="{C3CCC39F-221A-2907-1A28-DE078B248AC1}"/>
                </a:ext>
              </a:extLst>
            </p:cNvPr>
            <p:cNvSpPr>
              <a:spLocks noChangeShapeType="1"/>
            </p:cNvSpPr>
            <p:nvPr/>
          </p:nvSpPr>
          <p:spPr bwMode="auto">
            <a:xfrm flipV="1">
              <a:off x="2544" y="1654"/>
              <a:ext cx="1008" cy="144"/>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1" name="Line 44">
              <a:extLst>
                <a:ext uri="{FF2B5EF4-FFF2-40B4-BE49-F238E27FC236}">
                  <a16:creationId xmlns:a16="http://schemas.microsoft.com/office/drawing/2014/main" id="{F737AFBE-95DE-A938-8BDA-6C93426EBCCC}"/>
                </a:ext>
              </a:extLst>
            </p:cNvPr>
            <p:cNvSpPr>
              <a:spLocks noChangeShapeType="1"/>
            </p:cNvSpPr>
            <p:nvPr/>
          </p:nvSpPr>
          <p:spPr bwMode="auto">
            <a:xfrm>
              <a:off x="2544" y="1798"/>
              <a:ext cx="1008" cy="528"/>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2" name="Line 45">
              <a:extLst>
                <a:ext uri="{FF2B5EF4-FFF2-40B4-BE49-F238E27FC236}">
                  <a16:creationId xmlns:a16="http://schemas.microsoft.com/office/drawing/2014/main" id="{AC8170EC-EEDF-49D4-2E4D-19814525DAFA}"/>
                </a:ext>
              </a:extLst>
            </p:cNvPr>
            <p:cNvSpPr>
              <a:spLocks noChangeShapeType="1"/>
            </p:cNvSpPr>
            <p:nvPr/>
          </p:nvSpPr>
          <p:spPr bwMode="auto">
            <a:xfrm>
              <a:off x="2544" y="1798"/>
              <a:ext cx="1008" cy="1248"/>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3" name="Line 46">
              <a:extLst>
                <a:ext uri="{FF2B5EF4-FFF2-40B4-BE49-F238E27FC236}">
                  <a16:creationId xmlns:a16="http://schemas.microsoft.com/office/drawing/2014/main" id="{F4EB5693-2789-1C9D-5354-23E572472873}"/>
                </a:ext>
              </a:extLst>
            </p:cNvPr>
            <p:cNvSpPr>
              <a:spLocks noChangeShapeType="1"/>
            </p:cNvSpPr>
            <p:nvPr/>
          </p:nvSpPr>
          <p:spPr bwMode="auto">
            <a:xfrm flipV="1">
              <a:off x="2544" y="1270"/>
              <a:ext cx="1008" cy="1248"/>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4" name="Line 47">
              <a:extLst>
                <a:ext uri="{FF2B5EF4-FFF2-40B4-BE49-F238E27FC236}">
                  <a16:creationId xmlns:a16="http://schemas.microsoft.com/office/drawing/2014/main" id="{7AA50991-2CFB-BEBD-2998-C68950D7B396}"/>
                </a:ext>
              </a:extLst>
            </p:cNvPr>
            <p:cNvSpPr>
              <a:spLocks noChangeShapeType="1"/>
            </p:cNvSpPr>
            <p:nvPr/>
          </p:nvSpPr>
          <p:spPr bwMode="auto">
            <a:xfrm flipV="1">
              <a:off x="2544" y="1654"/>
              <a:ext cx="1008" cy="864"/>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5" name="Line 48">
              <a:extLst>
                <a:ext uri="{FF2B5EF4-FFF2-40B4-BE49-F238E27FC236}">
                  <a16:creationId xmlns:a16="http://schemas.microsoft.com/office/drawing/2014/main" id="{8227358E-81D1-98FE-94F8-420104D88A1F}"/>
                </a:ext>
              </a:extLst>
            </p:cNvPr>
            <p:cNvSpPr>
              <a:spLocks noChangeShapeType="1"/>
            </p:cNvSpPr>
            <p:nvPr/>
          </p:nvSpPr>
          <p:spPr bwMode="auto">
            <a:xfrm flipV="1">
              <a:off x="2544" y="2326"/>
              <a:ext cx="1008" cy="192"/>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6" name="Line 49">
              <a:extLst>
                <a:ext uri="{FF2B5EF4-FFF2-40B4-BE49-F238E27FC236}">
                  <a16:creationId xmlns:a16="http://schemas.microsoft.com/office/drawing/2014/main" id="{843EFE8F-C56D-5A9A-2BC6-A3E3389039DD}"/>
                </a:ext>
              </a:extLst>
            </p:cNvPr>
            <p:cNvSpPr>
              <a:spLocks noChangeShapeType="1"/>
            </p:cNvSpPr>
            <p:nvPr/>
          </p:nvSpPr>
          <p:spPr bwMode="auto">
            <a:xfrm>
              <a:off x="2544" y="2566"/>
              <a:ext cx="1008" cy="480"/>
            </a:xfrm>
            <a:prstGeom prst="line">
              <a:avLst/>
            </a:prstGeom>
            <a:noFill/>
            <a:ln w="38100">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7" name="Rectangle 50">
              <a:extLst>
                <a:ext uri="{FF2B5EF4-FFF2-40B4-BE49-F238E27FC236}">
                  <a16:creationId xmlns:a16="http://schemas.microsoft.com/office/drawing/2014/main" id="{51080354-B679-0DCE-DBD9-511344D7F1F9}"/>
                </a:ext>
              </a:extLst>
            </p:cNvPr>
            <p:cNvSpPr>
              <a:spLocks noChangeArrowheads="1"/>
            </p:cNvSpPr>
            <p:nvPr/>
          </p:nvSpPr>
          <p:spPr bwMode="auto">
            <a:xfrm>
              <a:off x="912" y="1270"/>
              <a:ext cx="576" cy="240"/>
            </a:xfrm>
            <a:prstGeom prst="rect">
              <a:avLst/>
            </a:prstGeom>
            <a:noFill/>
            <a:ln w="28575">
              <a:solidFill>
                <a:sysClr val="windowText" lastClr="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8" name="Rectangle 51">
              <a:extLst>
                <a:ext uri="{FF2B5EF4-FFF2-40B4-BE49-F238E27FC236}">
                  <a16:creationId xmlns:a16="http://schemas.microsoft.com/office/drawing/2014/main" id="{663C867A-7D85-22CE-4D56-28F451340AFC}"/>
                </a:ext>
              </a:extLst>
            </p:cNvPr>
            <p:cNvSpPr>
              <a:spLocks noChangeArrowheads="1"/>
            </p:cNvSpPr>
            <p:nvPr/>
          </p:nvSpPr>
          <p:spPr bwMode="auto">
            <a:xfrm>
              <a:off x="912" y="1595"/>
              <a:ext cx="576" cy="240"/>
            </a:xfrm>
            <a:prstGeom prst="rect">
              <a:avLst/>
            </a:prstGeom>
            <a:noFill/>
            <a:ln w="28575">
              <a:solidFill>
                <a:sysClr val="windowText" lastClr="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29" name="Rectangle 52">
              <a:extLst>
                <a:ext uri="{FF2B5EF4-FFF2-40B4-BE49-F238E27FC236}">
                  <a16:creationId xmlns:a16="http://schemas.microsoft.com/office/drawing/2014/main" id="{7B331721-72F2-0C19-B7C1-DBBDC4B23FE3}"/>
                </a:ext>
              </a:extLst>
            </p:cNvPr>
            <p:cNvSpPr>
              <a:spLocks noChangeArrowheads="1"/>
            </p:cNvSpPr>
            <p:nvPr/>
          </p:nvSpPr>
          <p:spPr bwMode="auto">
            <a:xfrm>
              <a:off x="912" y="2336"/>
              <a:ext cx="576" cy="240"/>
            </a:xfrm>
            <a:prstGeom prst="rect">
              <a:avLst/>
            </a:prstGeom>
            <a:noFill/>
            <a:ln w="28575">
              <a:solidFill>
                <a:sysClr val="windowText" lastClr="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30" name="Text Box 53">
              <a:extLst>
                <a:ext uri="{FF2B5EF4-FFF2-40B4-BE49-F238E27FC236}">
                  <a16:creationId xmlns:a16="http://schemas.microsoft.com/office/drawing/2014/main" id="{19F292BA-32BA-3286-2102-BACF77051A37}"/>
                </a:ext>
              </a:extLst>
            </p:cNvPr>
            <p:cNvSpPr txBox="1">
              <a:spLocks noChangeArrowheads="1"/>
            </p:cNvSpPr>
            <p:nvPr/>
          </p:nvSpPr>
          <p:spPr bwMode="auto">
            <a:xfrm>
              <a:off x="960" y="1270"/>
              <a:ext cx="43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r>
                <a:rPr kumimoji="0" lang="zh-CN" altLang="en-US" sz="2000" b="0" i="0" u="none" strike="noStrike" kern="0" cap="none" spc="0" normalizeH="0" baseline="0" noProof="0">
                  <a:ln>
                    <a:noFill/>
                  </a:ln>
                  <a:solidFill>
                    <a:srgbClr val="FF3300"/>
                  </a:solidFill>
                  <a:effectLst/>
                  <a:uLnTx/>
                  <a:uFillTx/>
                  <a:latin typeface="Times New Roman" panose="02020603050405020304" pitchFamily="18" charset="0"/>
                  <a:ea typeface="楷体_GB2312" pitchFamily="49" charset="-122"/>
                </a:rPr>
                <a:t>标记</a:t>
              </a:r>
            </a:p>
          </p:txBody>
        </p:sp>
        <p:sp>
          <p:nvSpPr>
            <p:cNvPr id="131" name="Text Box 54">
              <a:extLst>
                <a:ext uri="{FF2B5EF4-FFF2-40B4-BE49-F238E27FC236}">
                  <a16:creationId xmlns:a16="http://schemas.microsoft.com/office/drawing/2014/main" id="{14308860-6868-699E-E059-5B84C50C639E}"/>
                </a:ext>
              </a:extLst>
            </p:cNvPr>
            <p:cNvSpPr txBox="1">
              <a:spLocks noChangeArrowheads="1"/>
            </p:cNvSpPr>
            <p:nvPr/>
          </p:nvSpPr>
          <p:spPr bwMode="auto">
            <a:xfrm>
              <a:off x="960" y="1596"/>
              <a:ext cx="43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r>
                <a:rPr kumimoji="0" lang="zh-CN" altLang="en-US" sz="2000" b="0" i="0" u="none" strike="noStrike" kern="0" cap="none" spc="0" normalizeH="0" baseline="0" noProof="0" dirty="0">
                  <a:ln>
                    <a:noFill/>
                  </a:ln>
                  <a:solidFill>
                    <a:srgbClr val="FF3300"/>
                  </a:solidFill>
                  <a:effectLst/>
                  <a:uLnTx/>
                  <a:uFillTx/>
                  <a:latin typeface="Times New Roman" panose="02020603050405020304" pitchFamily="18" charset="0"/>
                  <a:ea typeface="楷体_GB2312" pitchFamily="49" charset="-122"/>
                </a:rPr>
                <a:t>标记</a:t>
              </a:r>
            </a:p>
          </p:txBody>
        </p:sp>
        <p:sp>
          <p:nvSpPr>
            <p:cNvPr id="132" name="Text Box 55">
              <a:extLst>
                <a:ext uri="{FF2B5EF4-FFF2-40B4-BE49-F238E27FC236}">
                  <a16:creationId xmlns:a16="http://schemas.microsoft.com/office/drawing/2014/main" id="{B2C4C8C0-0187-58A5-D6E3-0EBAD870FA63}"/>
                </a:ext>
              </a:extLst>
            </p:cNvPr>
            <p:cNvSpPr txBox="1">
              <a:spLocks noChangeArrowheads="1"/>
            </p:cNvSpPr>
            <p:nvPr/>
          </p:nvSpPr>
          <p:spPr bwMode="auto">
            <a:xfrm>
              <a:off x="960" y="2326"/>
              <a:ext cx="43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r>
                <a:rPr kumimoji="0" lang="zh-CN" altLang="en-US" sz="2000" b="0" i="0" u="none" strike="noStrike" kern="0" cap="none" spc="0" normalizeH="0" baseline="0" noProof="0">
                  <a:ln>
                    <a:noFill/>
                  </a:ln>
                  <a:solidFill>
                    <a:srgbClr val="FF3300"/>
                  </a:solidFill>
                  <a:effectLst/>
                  <a:uLnTx/>
                  <a:uFillTx/>
                  <a:latin typeface="Times New Roman" panose="02020603050405020304" pitchFamily="18" charset="0"/>
                  <a:ea typeface="楷体_GB2312" pitchFamily="49" charset="-122"/>
                </a:rPr>
                <a:t>标记</a:t>
              </a:r>
            </a:p>
          </p:txBody>
        </p:sp>
        <p:sp>
          <p:nvSpPr>
            <p:cNvPr id="133" name="Text Box 64">
              <a:extLst>
                <a:ext uri="{FF2B5EF4-FFF2-40B4-BE49-F238E27FC236}">
                  <a16:creationId xmlns:a16="http://schemas.microsoft.com/office/drawing/2014/main" id="{4EE26014-B4F4-1042-ABDE-239094FB5130}"/>
                </a:ext>
              </a:extLst>
            </p:cNvPr>
            <p:cNvSpPr txBox="1">
              <a:spLocks noChangeArrowheads="1"/>
            </p:cNvSpPr>
            <p:nvPr/>
          </p:nvSpPr>
          <p:spPr bwMode="auto">
            <a:xfrm>
              <a:off x="905" y="720"/>
              <a:ext cx="1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r>
                <a:rPr kumimoji="0" lang="en-US" altLang="zh-CN" sz="2400" b="0" i="0" u="none" strike="noStrike" kern="0" cap="none" spc="0" normalizeH="0" baseline="0" noProof="0">
                  <a:ln>
                    <a:noFill/>
                  </a:ln>
                  <a:solidFill>
                    <a:srgbClr val="FF3300"/>
                  </a:solidFill>
                  <a:effectLst/>
                  <a:uLnTx/>
                  <a:uFillTx/>
                  <a:latin typeface="Times New Roman" panose="02020603050405020304" pitchFamily="18" charset="0"/>
                  <a:ea typeface="楷体_GB2312" pitchFamily="49" charset="-122"/>
                </a:rPr>
                <a:t>Cache </a:t>
              </a:r>
              <a:r>
                <a:rPr kumimoji="0" lang="zh-CN" altLang="en-US" sz="2400" b="0" i="0" u="none" strike="noStrike" kern="0" cap="none" spc="0" normalizeH="0" baseline="0" noProof="0">
                  <a:ln>
                    <a:noFill/>
                  </a:ln>
                  <a:solidFill>
                    <a:srgbClr val="FF3300"/>
                  </a:solidFill>
                  <a:effectLst/>
                  <a:uLnTx/>
                  <a:uFillTx/>
                  <a:latin typeface="Times New Roman" panose="02020603050405020304" pitchFamily="18" charset="0"/>
                  <a:ea typeface="楷体_GB2312" pitchFamily="49" charset="-122"/>
                </a:rPr>
                <a:t>存储器</a:t>
              </a:r>
            </a:p>
          </p:txBody>
        </p:sp>
        <p:sp>
          <p:nvSpPr>
            <p:cNvPr id="134" name="Text Box 65">
              <a:extLst>
                <a:ext uri="{FF2B5EF4-FFF2-40B4-BE49-F238E27FC236}">
                  <a16:creationId xmlns:a16="http://schemas.microsoft.com/office/drawing/2014/main" id="{29F70B64-30F3-833E-9DE3-B32267A67CBC}"/>
                </a:ext>
              </a:extLst>
            </p:cNvPr>
            <p:cNvSpPr txBox="1">
              <a:spLocks noChangeArrowheads="1"/>
            </p:cNvSpPr>
            <p:nvPr/>
          </p:nvSpPr>
          <p:spPr bwMode="auto">
            <a:xfrm>
              <a:off x="3494" y="720"/>
              <a:ext cx="888"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Tx/>
                <a:buSzTx/>
                <a:buFontTx/>
                <a:buNone/>
                <a:tabLst/>
                <a:defRPr/>
              </a:pPr>
              <a:r>
                <a:rPr kumimoji="0" lang="zh-CN" altLang="en-US" sz="2400" b="0" i="0" u="none" strike="noStrike" kern="0" cap="none" spc="0" normalizeH="0" baseline="0" noProof="0">
                  <a:ln>
                    <a:noFill/>
                  </a:ln>
                  <a:solidFill>
                    <a:srgbClr val="FF3300"/>
                  </a:solidFill>
                  <a:effectLst/>
                  <a:uLnTx/>
                  <a:uFillTx/>
                  <a:latin typeface="Times New Roman" panose="02020603050405020304" pitchFamily="18" charset="0"/>
                  <a:ea typeface="楷体_GB2312" pitchFamily="49" charset="-122"/>
                </a:rPr>
                <a:t>主存储器</a:t>
              </a:r>
            </a:p>
          </p:txBody>
        </p:sp>
      </p:grpSp>
      <p:grpSp>
        <p:nvGrpSpPr>
          <p:cNvPr id="135" name="Group 66">
            <a:extLst>
              <a:ext uri="{FF2B5EF4-FFF2-40B4-BE49-F238E27FC236}">
                <a16:creationId xmlns:a16="http://schemas.microsoft.com/office/drawing/2014/main" id="{E776580D-AE3C-2B16-569E-6828EBD1CC68}"/>
              </a:ext>
            </a:extLst>
          </p:cNvPr>
          <p:cNvGrpSpPr>
            <a:grpSpLocks/>
          </p:cNvGrpSpPr>
          <p:nvPr/>
        </p:nvGrpSpPr>
        <p:grpSpPr bwMode="auto">
          <a:xfrm>
            <a:off x="4440788" y="3527205"/>
            <a:ext cx="4649788" cy="2578100"/>
            <a:chOff x="1488" y="1086"/>
            <a:chExt cx="2929" cy="1624"/>
          </a:xfrm>
        </p:grpSpPr>
        <p:grpSp>
          <p:nvGrpSpPr>
            <p:cNvPr id="136" name="Group 67">
              <a:extLst>
                <a:ext uri="{FF2B5EF4-FFF2-40B4-BE49-F238E27FC236}">
                  <a16:creationId xmlns:a16="http://schemas.microsoft.com/office/drawing/2014/main" id="{5B5FE68C-54BE-FDC8-FF6D-942023BD20FA}"/>
                </a:ext>
              </a:extLst>
            </p:cNvPr>
            <p:cNvGrpSpPr>
              <a:grpSpLocks/>
            </p:cNvGrpSpPr>
            <p:nvPr/>
          </p:nvGrpSpPr>
          <p:grpSpPr bwMode="auto">
            <a:xfrm>
              <a:off x="1488" y="1270"/>
              <a:ext cx="1056" cy="1440"/>
              <a:chOff x="1488" y="1270"/>
              <a:chExt cx="1056" cy="1440"/>
            </a:xfrm>
          </p:grpSpPr>
          <p:sp>
            <p:nvSpPr>
              <p:cNvPr id="149" name="Line 68">
                <a:extLst>
                  <a:ext uri="{FF2B5EF4-FFF2-40B4-BE49-F238E27FC236}">
                    <a16:creationId xmlns:a16="http://schemas.microsoft.com/office/drawing/2014/main" id="{5CB57398-CEA6-1FF9-992B-BC4E6720B6A8}"/>
                  </a:ext>
                </a:extLst>
              </p:cNvPr>
              <p:cNvSpPr>
                <a:spLocks noChangeShapeType="1"/>
              </p:cNvSpPr>
              <p:nvPr/>
            </p:nvSpPr>
            <p:spPr bwMode="auto">
              <a:xfrm>
                <a:off x="1488" y="1270"/>
                <a:ext cx="1056" cy="0"/>
              </a:xfrm>
              <a:prstGeom prst="line">
                <a:avLst/>
              </a:prstGeom>
              <a:noFill/>
              <a:ln w="38100">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0" name="Line 69">
                <a:extLst>
                  <a:ext uri="{FF2B5EF4-FFF2-40B4-BE49-F238E27FC236}">
                    <a16:creationId xmlns:a16="http://schemas.microsoft.com/office/drawing/2014/main" id="{7C2106EB-E4A5-5C7F-6965-B5B9C9FB7E33}"/>
                  </a:ext>
                </a:extLst>
              </p:cNvPr>
              <p:cNvSpPr>
                <a:spLocks noChangeShapeType="1"/>
              </p:cNvSpPr>
              <p:nvPr/>
            </p:nvSpPr>
            <p:spPr bwMode="auto">
              <a:xfrm>
                <a:off x="1488" y="1591"/>
                <a:ext cx="1056" cy="0"/>
              </a:xfrm>
              <a:prstGeom prst="line">
                <a:avLst/>
              </a:prstGeom>
              <a:noFill/>
              <a:ln w="38100">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1" name="Line 70">
                <a:extLst>
                  <a:ext uri="{FF2B5EF4-FFF2-40B4-BE49-F238E27FC236}">
                    <a16:creationId xmlns:a16="http://schemas.microsoft.com/office/drawing/2014/main" id="{8D6E48E1-E482-EE88-DDE0-BBEA7EC3AFF7}"/>
                  </a:ext>
                </a:extLst>
              </p:cNvPr>
              <p:cNvSpPr>
                <a:spLocks noChangeShapeType="1"/>
              </p:cNvSpPr>
              <p:nvPr/>
            </p:nvSpPr>
            <p:spPr bwMode="auto">
              <a:xfrm>
                <a:off x="1488" y="1964"/>
                <a:ext cx="1056" cy="0"/>
              </a:xfrm>
              <a:prstGeom prst="line">
                <a:avLst/>
              </a:prstGeom>
              <a:noFill/>
              <a:ln w="38100">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2" name="Line 71">
                <a:extLst>
                  <a:ext uri="{FF2B5EF4-FFF2-40B4-BE49-F238E27FC236}">
                    <a16:creationId xmlns:a16="http://schemas.microsoft.com/office/drawing/2014/main" id="{BCB12478-4ED0-9BCA-79DC-70F3A187E3D0}"/>
                  </a:ext>
                </a:extLst>
              </p:cNvPr>
              <p:cNvSpPr>
                <a:spLocks noChangeShapeType="1"/>
              </p:cNvSpPr>
              <p:nvPr/>
            </p:nvSpPr>
            <p:spPr bwMode="auto">
              <a:xfrm>
                <a:off x="1488" y="2337"/>
                <a:ext cx="1056" cy="0"/>
              </a:xfrm>
              <a:prstGeom prst="line">
                <a:avLst/>
              </a:prstGeom>
              <a:noFill/>
              <a:ln w="38100">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3" name="Line 72">
                <a:extLst>
                  <a:ext uri="{FF2B5EF4-FFF2-40B4-BE49-F238E27FC236}">
                    <a16:creationId xmlns:a16="http://schemas.microsoft.com/office/drawing/2014/main" id="{2364E894-7CC8-369F-C4F8-C61739925A3E}"/>
                  </a:ext>
                </a:extLst>
              </p:cNvPr>
              <p:cNvSpPr>
                <a:spLocks noChangeShapeType="1"/>
              </p:cNvSpPr>
              <p:nvPr/>
            </p:nvSpPr>
            <p:spPr bwMode="auto">
              <a:xfrm>
                <a:off x="1488" y="2710"/>
                <a:ext cx="1056" cy="0"/>
              </a:xfrm>
              <a:prstGeom prst="line">
                <a:avLst/>
              </a:prstGeom>
              <a:noFill/>
              <a:ln w="38100" cap="sq">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4" name="Line 73">
                <a:extLst>
                  <a:ext uri="{FF2B5EF4-FFF2-40B4-BE49-F238E27FC236}">
                    <a16:creationId xmlns:a16="http://schemas.microsoft.com/office/drawing/2014/main" id="{5C171DA1-9E73-07F9-A64B-47677EE04AD5}"/>
                  </a:ext>
                </a:extLst>
              </p:cNvPr>
              <p:cNvSpPr>
                <a:spLocks noChangeShapeType="1"/>
              </p:cNvSpPr>
              <p:nvPr/>
            </p:nvSpPr>
            <p:spPr bwMode="auto">
              <a:xfrm>
                <a:off x="1488" y="1270"/>
                <a:ext cx="0" cy="1440"/>
              </a:xfrm>
              <a:prstGeom prst="line">
                <a:avLst/>
              </a:prstGeom>
              <a:noFill/>
              <a:ln w="38100" cap="sq">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55" name="Line 74">
                <a:extLst>
                  <a:ext uri="{FF2B5EF4-FFF2-40B4-BE49-F238E27FC236}">
                    <a16:creationId xmlns:a16="http://schemas.microsoft.com/office/drawing/2014/main" id="{B1F648E5-A724-2025-AAA4-19969CD6AE6F}"/>
                  </a:ext>
                </a:extLst>
              </p:cNvPr>
              <p:cNvSpPr>
                <a:spLocks noChangeShapeType="1"/>
              </p:cNvSpPr>
              <p:nvPr/>
            </p:nvSpPr>
            <p:spPr bwMode="auto">
              <a:xfrm>
                <a:off x="2544" y="1270"/>
                <a:ext cx="0" cy="1440"/>
              </a:xfrm>
              <a:prstGeom prst="line">
                <a:avLst/>
              </a:prstGeom>
              <a:noFill/>
              <a:ln w="38100" cap="sq">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grpSp>
        <p:grpSp>
          <p:nvGrpSpPr>
            <p:cNvPr id="137" name="Group 75">
              <a:extLst>
                <a:ext uri="{FF2B5EF4-FFF2-40B4-BE49-F238E27FC236}">
                  <a16:creationId xmlns:a16="http://schemas.microsoft.com/office/drawing/2014/main" id="{396EC1EC-5BCF-3503-EB5E-150B886BD9E5}"/>
                </a:ext>
              </a:extLst>
            </p:cNvPr>
            <p:cNvGrpSpPr>
              <a:grpSpLocks/>
            </p:cNvGrpSpPr>
            <p:nvPr/>
          </p:nvGrpSpPr>
          <p:grpSpPr bwMode="auto">
            <a:xfrm>
              <a:off x="2544" y="1086"/>
              <a:ext cx="1873" cy="1432"/>
              <a:chOff x="2544" y="1086"/>
              <a:chExt cx="1873" cy="1432"/>
            </a:xfrm>
          </p:grpSpPr>
          <p:sp>
            <p:nvSpPr>
              <p:cNvPr id="138" name="Rectangle 76">
                <a:extLst>
                  <a:ext uri="{FF2B5EF4-FFF2-40B4-BE49-F238E27FC236}">
                    <a16:creationId xmlns:a16="http://schemas.microsoft.com/office/drawing/2014/main" id="{CFBBD2B8-FC47-0E26-BE8A-BDF242C35E16}"/>
                  </a:ext>
                </a:extLst>
              </p:cNvPr>
              <p:cNvSpPr>
                <a:spLocks noChangeArrowheads="1"/>
              </p:cNvSpPr>
              <p:nvPr/>
            </p:nvSpPr>
            <p:spPr bwMode="auto">
              <a:xfrm>
                <a:off x="3552" y="1094"/>
                <a:ext cx="864" cy="357"/>
              </a:xfrm>
              <a:prstGeom prst="rect">
                <a:avLst/>
              </a:prstGeom>
              <a:solidFill>
                <a:srgbClr val="80008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0" bIns="0" anchor="ctr" anchorCtr="1"/>
              <a:lstStyle>
                <a:lvl1pPr algn="just">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lgn="just">
                  <a:spcBef>
                    <a:spcPct val="20000"/>
                  </a:spcBef>
                  <a:buChar char="–"/>
                  <a:defRPr sz="2000">
                    <a:solidFill>
                      <a:schemeClr val="tx2"/>
                    </a:solidFill>
                    <a:latin typeface="Arial" panose="020B0604020202020204" pitchFamily="34" charset="0"/>
                    <a:ea typeface="黑体" panose="02010609060101010101" pitchFamily="49" charset="-122"/>
                  </a:defRPr>
                </a:lvl2pPr>
                <a:lvl3pPr marL="1143000" indent="-228600" algn="just">
                  <a:spcBef>
                    <a:spcPct val="20000"/>
                  </a:spcBef>
                  <a:buChar char="•"/>
                  <a:defRPr>
                    <a:solidFill>
                      <a:schemeClr val="tx1"/>
                    </a:solidFill>
                    <a:latin typeface="Arial" panose="020B0604020202020204" pitchFamily="34" charset="0"/>
                    <a:ea typeface="黑体" panose="02010609060101010101" pitchFamily="49" charset="-122"/>
                  </a:defRPr>
                </a:lvl3pPr>
                <a:lvl4pPr marL="1600200" indent="-228600" algn="just">
                  <a:spcBef>
                    <a:spcPct val="20000"/>
                  </a:spcBef>
                  <a:buChar char="–"/>
                  <a:defRPr sz="1600">
                    <a:solidFill>
                      <a:schemeClr val="tx1"/>
                    </a:solidFill>
                    <a:latin typeface="Arial" panose="020B0604020202020204" pitchFamily="34" charset="0"/>
                    <a:ea typeface="黑体" panose="02010609060101010101" pitchFamily="49" charset="-122"/>
                  </a:defRPr>
                </a:lvl4pPr>
                <a:lvl5pPr marL="2057400" indent="-228600" algn="just">
                  <a:spcBef>
                    <a:spcPct val="20000"/>
                  </a:spcBef>
                  <a:buChar char="»"/>
                  <a:defRPr sz="1400">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spcBef>
                    <a:spcPct val="20000"/>
                  </a:spcBef>
                  <a:spcAft>
                    <a:spcPct val="0"/>
                  </a:spcAft>
                  <a:buChar char="»"/>
                  <a:defRPr sz="1400">
                    <a:solidFill>
                      <a:schemeClr val="tx1"/>
                    </a:solidFill>
                    <a:latin typeface="Arial" panose="020B0604020202020204" pitchFamily="34" charset="0"/>
                    <a:ea typeface="黑体" panose="02010609060101010101" pitchFamily="49" charset="-122"/>
                  </a:defRPr>
                </a:lvl9pPr>
              </a:lstStyle>
              <a:p>
                <a:pPr marL="0" marR="0" lvl="0" indent="0" algn="l" defTabSz="914400" eaLnBrk="1" fontAlgn="auto" latinLnBrk="0" hangingPunct="1">
                  <a:lnSpc>
                    <a:spcPct val="100000"/>
                  </a:lnSpc>
                  <a:spcBef>
                    <a:spcPct val="0"/>
                  </a:spcBef>
                  <a:spcAft>
                    <a:spcPts val="0"/>
                  </a:spcAft>
                  <a:buClr>
                    <a:srgbClr val="C0504D"/>
                  </a:buClr>
                  <a:buSzPct val="80000"/>
                  <a:buFont typeface="Wingdings" panose="05000000000000000000" pitchFamily="2" charset="2"/>
                  <a:buNone/>
                  <a:tabLst/>
                  <a:defRPr/>
                </a:pPr>
                <a:r>
                  <a:rPr kumimoji="1" lang="zh-CN" altLang="en-US" sz="2000" b="0" i="0" u="none" strike="noStrike" kern="0" cap="none" spc="0" normalizeH="0" baseline="0" noProof="0" dirty="0">
                    <a:ln>
                      <a:noFill/>
                    </a:ln>
                    <a:solidFill>
                      <a:srgbClr val="EEECE1"/>
                    </a:solidFill>
                    <a:effectLst/>
                    <a:uLnTx/>
                    <a:uFillTx/>
                    <a:latin typeface="Times New Roman" panose="02020603050405020304" pitchFamily="18" charset="0"/>
                    <a:ea typeface="宋体" panose="02010600030101010101" pitchFamily="2" charset="-122"/>
                  </a:rPr>
                  <a:t> 字块0</a:t>
                </a:r>
              </a:p>
            </p:txBody>
          </p:sp>
          <p:sp>
            <p:nvSpPr>
              <p:cNvPr id="139" name="Line 77">
                <a:extLst>
                  <a:ext uri="{FF2B5EF4-FFF2-40B4-BE49-F238E27FC236}">
                    <a16:creationId xmlns:a16="http://schemas.microsoft.com/office/drawing/2014/main" id="{22CE8325-2799-3027-AC4B-E9A913E7EECA}"/>
                  </a:ext>
                </a:extLst>
              </p:cNvPr>
              <p:cNvSpPr>
                <a:spLocks noChangeShapeType="1"/>
              </p:cNvSpPr>
              <p:nvPr/>
            </p:nvSpPr>
            <p:spPr bwMode="auto">
              <a:xfrm>
                <a:off x="3552" y="1094"/>
                <a:ext cx="864" cy="0"/>
              </a:xfrm>
              <a:prstGeom prst="line">
                <a:avLst/>
              </a:prstGeom>
              <a:noFill/>
              <a:ln w="28575" cap="sq">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0" name="Line 78">
                <a:extLst>
                  <a:ext uri="{FF2B5EF4-FFF2-40B4-BE49-F238E27FC236}">
                    <a16:creationId xmlns:a16="http://schemas.microsoft.com/office/drawing/2014/main" id="{29E52C32-2EE5-CA0F-6F2C-5CA58BEB67D8}"/>
                  </a:ext>
                </a:extLst>
              </p:cNvPr>
              <p:cNvSpPr>
                <a:spLocks noChangeShapeType="1"/>
              </p:cNvSpPr>
              <p:nvPr/>
            </p:nvSpPr>
            <p:spPr bwMode="auto">
              <a:xfrm>
                <a:off x="3552" y="1451"/>
                <a:ext cx="864" cy="0"/>
              </a:xfrm>
              <a:prstGeom prst="line">
                <a:avLst/>
              </a:prstGeom>
              <a:noFill/>
              <a:ln w="2857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1" name="Line 79">
                <a:extLst>
                  <a:ext uri="{FF2B5EF4-FFF2-40B4-BE49-F238E27FC236}">
                    <a16:creationId xmlns:a16="http://schemas.microsoft.com/office/drawing/2014/main" id="{87BC23FD-DBE1-D33E-5022-6221C163E2B6}"/>
                  </a:ext>
                </a:extLst>
              </p:cNvPr>
              <p:cNvSpPr>
                <a:spLocks noChangeShapeType="1"/>
              </p:cNvSpPr>
              <p:nvPr/>
            </p:nvSpPr>
            <p:spPr bwMode="auto">
              <a:xfrm flipV="1">
                <a:off x="2544" y="1270"/>
                <a:ext cx="1008" cy="144"/>
              </a:xfrm>
              <a:prstGeom prst="line">
                <a:avLst/>
              </a:prstGeom>
              <a:noFill/>
              <a:ln w="38100">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2" name="Line 80">
                <a:extLst>
                  <a:ext uri="{FF2B5EF4-FFF2-40B4-BE49-F238E27FC236}">
                    <a16:creationId xmlns:a16="http://schemas.microsoft.com/office/drawing/2014/main" id="{AFF4B891-ACA8-B3A4-7265-DCC3CF15FC6D}"/>
                  </a:ext>
                </a:extLst>
              </p:cNvPr>
              <p:cNvSpPr>
                <a:spLocks noChangeShapeType="1"/>
              </p:cNvSpPr>
              <p:nvPr/>
            </p:nvSpPr>
            <p:spPr bwMode="auto">
              <a:xfrm flipV="1">
                <a:off x="2544" y="1270"/>
                <a:ext cx="1008" cy="528"/>
              </a:xfrm>
              <a:prstGeom prst="line">
                <a:avLst/>
              </a:prstGeom>
              <a:noFill/>
              <a:ln w="38100">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3" name="Line 81">
                <a:extLst>
                  <a:ext uri="{FF2B5EF4-FFF2-40B4-BE49-F238E27FC236}">
                    <a16:creationId xmlns:a16="http://schemas.microsoft.com/office/drawing/2014/main" id="{D55FA59E-8F56-F789-BC45-25EE68EFE1CC}"/>
                  </a:ext>
                </a:extLst>
              </p:cNvPr>
              <p:cNvSpPr>
                <a:spLocks noChangeShapeType="1"/>
              </p:cNvSpPr>
              <p:nvPr/>
            </p:nvSpPr>
            <p:spPr bwMode="auto">
              <a:xfrm flipV="1">
                <a:off x="2544" y="1270"/>
                <a:ext cx="1008" cy="1248"/>
              </a:xfrm>
              <a:prstGeom prst="line">
                <a:avLst/>
              </a:prstGeom>
              <a:noFill/>
              <a:ln w="38100">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grpSp>
            <p:nvGrpSpPr>
              <p:cNvPr id="144" name="Group 82">
                <a:extLst>
                  <a:ext uri="{FF2B5EF4-FFF2-40B4-BE49-F238E27FC236}">
                    <a16:creationId xmlns:a16="http://schemas.microsoft.com/office/drawing/2014/main" id="{B5970139-1679-8103-3347-3807691F30EA}"/>
                  </a:ext>
                </a:extLst>
              </p:cNvPr>
              <p:cNvGrpSpPr>
                <a:grpSpLocks/>
              </p:cNvGrpSpPr>
              <p:nvPr/>
            </p:nvGrpSpPr>
            <p:grpSpPr bwMode="auto">
              <a:xfrm>
                <a:off x="3552" y="1086"/>
                <a:ext cx="865" cy="372"/>
                <a:chOff x="3552" y="1086"/>
                <a:chExt cx="865" cy="372"/>
              </a:xfrm>
            </p:grpSpPr>
            <p:sp>
              <p:nvSpPr>
                <p:cNvPr id="145" name="Line 83">
                  <a:extLst>
                    <a:ext uri="{FF2B5EF4-FFF2-40B4-BE49-F238E27FC236}">
                      <a16:creationId xmlns:a16="http://schemas.microsoft.com/office/drawing/2014/main" id="{F2782FFE-D08F-3703-3283-25094DB0A8D7}"/>
                    </a:ext>
                  </a:extLst>
                </p:cNvPr>
                <p:cNvSpPr>
                  <a:spLocks noChangeShapeType="1"/>
                </p:cNvSpPr>
                <p:nvPr/>
              </p:nvSpPr>
              <p:spPr bwMode="auto">
                <a:xfrm>
                  <a:off x="3552" y="1094"/>
                  <a:ext cx="864" cy="0"/>
                </a:xfrm>
                <a:prstGeom prst="line">
                  <a:avLst/>
                </a:prstGeom>
                <a:noFill/>
                <a:ln w="28575" cap="sq">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6" name="Line 84">
                  <a:extLst>
                    <a:ext uri="{FF2B5EF4-FFF2-40B4-BE49-F238E27FC236}">
                      <a16:creationId xmlns:a16="http://schemas.microsoft.com/office/drawing/2014/main" id="{D0F511F7-A7D8-8D2D-8157-EAD02DE711B8}"/>
                    </a:ext>
                  </a:extLst>
                </p:cNvPr>
                <p:cNvSpPr>
                  <a:spLocks noChangeShapeType="1"/>
                </p:cNvSpPr>
                <p:nvPr/>
              </p:nvSpPr>
              <p:spPr bwMode="auto">
                <a:xfrm>
                  <a:off x="3552" y="1451"/>
                  <a:ext cx="864" cy="0"/>
                </a:xfrm>
                <a:prstGeom prst="line">
                  <a:avLst/>
                </a:prstGeom>
                <a:noFill/>
                <a:ln w="28575">
                  <a:solidFill>
                    <a:srgbClr val="8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bIns="0" anchor="ctr" anchorCtr="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7" name="Freeform 85">
                  <a:extLst>
                    <a:ext uri="{FF2B5EF4-FFF2-40B4-BE49-F238E27FC236}">
                      <a16:creationId xmlns:a16="http://schemas.microsoft.com/office/drawing/2014/main" id="{D8408A52-64E4-4982-0CEF-C964AB15AADC}"/>
                    </a:ext>
                  </a:extLst>
                </p:cNvPr>
                <p:cNvSpPr>
                  <a:spLocks/>
                </p:cNvSpPr>
                <p:nvPr/>
              </p:nvSpPr>
              <p:spPr bwMode="auto">
                <a:xfrm>
                  <a:off x="3552" y="1089"/>
                  <a:ext cx="1" cy="366"/>
                </a:xfrm>
                <a:custGeom>
                  <a:avLst/>
                  <a:gdLst>
                    <a:gd name="T0" fmla="*/ 0 w 1"/>
                    <a:gd name="T1" fmla="*/ 0 h 366"/>
                    <a:gd name="T2" fmla="*/ 0 w 1"/>
                    <a:gd name="T3" fmla="*/ 366 h 366"/>
                    <a:gd name="T4" fmla="*/ 0 60000 65536"/>
                    <a:gd name="T5" fmla="*/ 0 60000 65536"/>
                  </a:gdLst>
                  <a:ahLst/>
                  <a:cxnLst>
                    <a:cxn ang="T4">
                      <a:pos x="T0" y="T1"/>
                    </a:cxn>
                    <a:cxn ang="T5">
                      <a:pos x="T2" y="T3"/>
                    </a:cxn>
                  </a:cxnLst>
                  <a:rect l="0" t="0" r="r" b="b"/>
                  <a:pathLst>
                    <a:path w="1" h="366">
                      <a:moveTo>
                        <a:pt x="0" y="0"/>
                      </a:moveTo>
                      <a:lnTo>
                        <a:pt x="0" y="366"/>
                      </a:lnTo>
                    </a:path>
                  </a:pathLst>
                </a:custGeom>
                <a:noFill/>
                <a:ln w="28575" cmpd="sng">
                  <a:solidFill>
                    <a:srgbClr val="800080"/>
                  </a:solidFill>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sp>
              <p:nvSpPr>
                <p:cNvPr id="148" name="Freeform 86">
                  <a:extLst>
                    <a:ext uri="{FF2B5EF4-FFF2-40B4-BE49-F238E27FC236}">
                      <a16:creationId xmlns:a16="http://schemas.microsoft.com/office/drawing/2014/main" id="{6857CF0D-9E3F-BABC-4028-2C82FC7215B4}"/>
                    </a:ext>
                  </a:extLst>
                </p:cNvPr>
                <p:cNvSpPr>
                  <a:spLocks/>
                </p:cNvSpPr>
                <p:nvPr/>
              </p:nvSpPr>
              <p:spPr bwMode="auto">
                <a:xfrm>
                  <a:off x="4416" y="1086"/>
                  <a:ext cx="1" cy="372"/>
                </a:xfrm>
                <a:custGeom>
                  <a:avLst/>
                  <a:gdLst>
                    <a:gd name="T0" fmla="*/ 0 w 1"/>
                    <a:gd name="T1" fmla="*/ 0 h 372"/>
                    <a:gd name="T2" fmla="*/ 0 w 1"/>
                    <a:gd name="T3" fmla="*/ 372 h 372"/>
                    <a:gd name="T4" fmla="*/ 0 60000 65536"/>
                    <a:gd name="T5" fmla="*/ 0 60000 65536"/>
                  </a:gdLst>
                  <a:ahLst/>
                  <a:cxnLst>
                    <a:cxn ang="T4">
                      <a:pos x="T0" y="T1"/>
                    </a:cxn>
                    <a:cxn ang="T5">
                      <a:pos x="T2" y="T3"/>
                    </a:cxn>
                  </a:cxnLst>
                  <a:rect l="0" t="0" r="r" b="b"/>
                  <a:pathLst>
                    <a:path w="1" h="372">
                      <a:moveTo>
                        <a:pt x="0" y="0"/>
                      </a:moveTo>
                      <a:lnTo>
                        <a:pt x="0" y="372"/>
                      </a:lnTo>
                    </a:path>
                  </a:pathLst>
                </a:custGeom>
                <a:noFill/>
                <a:ln w="28575" cmpd="sng">
                  <a:solidFill>
                    <a:srgbClr val="800080"/>
                  </a:solidFill>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rgbClr val="FF3300"/>
                    </a:solidFill>
                    <a:effectLst/>
                    <a:uLnTx/>
                    <a:uFillTx/>
                    <a:latin typeface="Arial" panose="020B0604020202020204" pitchFamily="34" charset="0"/>
                    <a:ea typeface="楷体_GB2312" pitchFamily="49" charset="-122"/>
                  </a:endParaRPr>
                </a:p>
              </p:txBody>
            </p:sp>
          </p:grpSp>
        </p:grpSp>
      </p:grpSp>
      <p:sp>
        <p:nvSpPr>
          <p:cNvPr id="157" name="文本框 156">
            <a:extLst>
              <a:ext uri="{FF2B5EF4-FFF2-40B4-BE49-F238E27FC236}">
                <a16:creationId xmlns:a16="http://schemas.microsoft.com/office/drawing/2014/main" id="{45D8B9C9-478A-834A-C44C-4C9D331BD2AC}"/>
              </a:ext>
            </a:extLst>
          </p:cNvPr>
          <p:cNvSpPr txBox="1"/>
          <p:nvPr/>
        </p:nvSpPr>
        <p:spPr>
          <a:xfrm>
            <a:off x="176767" y="3016984"/>
            <a:ext cx="3282945" cy="1569660"/>
          </a:xfrm>
          <a:prstGeom prst="rect">
            <a:avLst/>
          </a:prstGeom>
          <a:noFill/>
        </p:spPr>
        <p:txBody>
          <a:bodyPr wrap="square">
            <a:spAutoFit/>
          </a:bodyPr>
          <a:lstStyle/>
          <a:p>
            <a:pPr marL="742950" lvl="1" indent="-285750" eaLnBrk="1" hangingPunct="1">
              <a:spcBef>
                <a:spcPct val="20000"/>
              </a:spcBef>
              <a:buClr>
                <a:srgbClr val="990000"/>
              </a:buClr>
              <a:buSzPct val="110000"/>
              <a:buFont typeface="Wingdings" pitchFamily="2" charset="2"/>
              <a:buChar char="§"/>
              <a:defRPr/>
            </a:pPr>
            <a:r>
              <a:rPr kumimoji="1" lang="zh-CN" altLang="en-US" b="0" dirty="0"/>
              <a:t>随着</a:t>
            </a:r>
            <a:r>
              <a:rPr kumimoji="1" lang="en-US" altLang="zh-CN" b="0" dirty="0"/>
              <a:t>Cache</a:t>
            </a:r>
            <a:r>
              <a:rPr kumimoji="1" lang="zh-CN" altLang="en-US" b="0" dirty="0"/>
              <a:t>容量的增加</a:t>
            </a:r>
            <a:r>
              <a:rPr kumimoji="1" lang="en-US" altLang="zh-CN" b="0" dirty="0"/>
              <a:t>,</a:t>
            </a:r>
            <a:r>
              <a:rPr kumimoji="1" lang="zh-CN" altLang="en-US" b="0" dirty="0"/>
              <a:t>查表速度很难提高且电路复杂，成本高</a:t>
            </a:r>
          </a:p>
        </p:txBody>
      </p:sp>
    </p:spTree>
    <p:extLst>
      <p:ext uri="{BB962C8B-B14F-4D97-AF65-F5344CB8AC3E}">
        <p14:creationId xmlns:p14="http://schemas.microsoft.com/office/powerpoint/2010/main" val="1063854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barn(outVertical)">
                                      <p:cBhvr>
                                        <p:cTn id="7" dur="500"/>
                                        <p:tgtEl>
                                          <p:spTgt spid="81"/>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nodeType="clickEffect">
                                  <p:stCondLst>
                                    <p:cond delay="0"/>
                                  </p:stCondLst>
                                  <p:childTnLst>
                                    <p:set>
                                      <p:cBhvr>
                                        <p:cTn id="11" dur="1" fill="hold">
                                          <p:stCondLst>
                                            <p:cond delay="0"/>
                                          </p:stCondLst>
                                        </p:cTn>
                                        <p:tgtEl>
                                          <p:spTgt spid="135"/>
                                        </p:tgtEl>
                                        <p:attrNameLst>
                                          <p:attrName>style.visibility</p:attrName>
                                        </p:attrNameLst>
                                      </p:cBhvr>
                                      <p:to>
                                        <p:strVal val="visible"/>
                                      </p:to>
                                    </p:set>
                                    <p:animEffect transition="in" filter="strips(downLeft)">
                                      <p:cBhvr>
                                        <p:cTn id="12" dur="500"/>
                                        <p:tgtEl>
                                          <p:spTgt spid="13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80"/>
                                        </p:tgtEl>
                                        <p:attrNameLst>
                                          <p:attrName>style.visibility</p:attrName>
                                        </p:attrNameLst>
                                      </p:cBhvr>
                                      <p:to>
                                        <p:strVal val="visible"/>
                                      </p:to>
                                    </p:set>
                                    <p:animEffect transition="in" filter="blinds(horizontal)">
                                      <p:cBhvr>
                                        <p:cTn id="17"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utoUpdateAnimBg="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426" y="235670"/>
            <a:ext cx="7961660" cy="762000"/>
          </a:xfrm>
        </p:spPr>
        <p:txBody>
          <a:bodyPr/>
          <a:lstStyle/>
          <a:p>
            <a:r>
              <a:rPr lang="en-US" dirty="0"/>
              <a:t>E-way Set Associative Cache (Here: E = 2)</a:t>
            </a:r>
          </a:p>
        </p:txBody>
      </p:sp>
      <p:cxnSp>
        <p:nvCxnSpPr>
          <p:cNvPr id="125" name="Straight Connector 124"/>
          <p:cNvCxnSpPr/>
          <p:nvPr/>
        </p:nvCxnSpPr>
        <p:spPr bwMode="auto">
          <a:xfrm>
            <a:off x="762000" y="4800600"/>
            <a:ext cx="6598924" cy="17189"/>
          </a:xfrm>
          <a:prstGeom prst="line">
            <a:avLst/>
          </a:prstGeom>
          <a:noFill/>
          <a:ln w="76200" cap="rnd" cmpd="sng" algn="ctr">
            <a:solidFill>
              <a:schemeClr val="tx1"/>
            </a:solidFill>
            <a:prstDash val="sysDot"/>
            <a:round/>
            <a:headEnd type="none" w="med" len="med"/>
            <a:tailEnd type="none" w="med" len="med"/>
          </a:ln>
          <a:effectLst/>
        </p:spPr>
      </p:cxnSp>
      <p:sp>
        <p:nvSpPr>
          <p:cNvPr id="127" name="TextBox 126"/>
          <p:cNvSpPr txBox="1"/>
          <p:nvPr/>
        </p:nvSpPr>
        <p:spPr>
          <a:xfrm>
            <a:off x="701712" y="5904585"/>
            <a:ext cx="3298788" cy="646331"/>
          </a:xfrm>
          <a:prstGeom prst="rect">
            <a:avLst/>
          </a:prstGeom>
          <a:noFill/>
        </p:spPr>
        <p:txBody>
          <a:bodyPr wrap="none" rtlCol="0">
            <a:spAutoFit/>
          </a:bodyPr>
          <a:lstStyle/>
          <a:p>
            <a:r>
              <a:rPr lang="en-US" sz="1800" dirty="0">
                <a:latin typeface="Calibri" pitchFamily="34" charset="0"/>
              </a:rPr>
              <a:t>E = 2: Two lines per set</a:t>
            </a:r>
          </a:p>
          <a:p>
            <a:r>
              <a:rPr lang="en-US" sz="1800" dirty="0">
                <a:latin typeface="Calibri" pitchFamily="34" charset="0"/>
              </a:rPr>
              <a:t>Assume: cache block size 8 bytes</a:t>
            </a:r>
          </a:p>
        </p:txBody>
      </p:sp>
      <p:sp>
        <p:nvSpPr>
          <p:cNvPr id="128" name="Rectangle 127"/>
          <p:cNvSpPr/>
          <p:nvPr/>
        </p:nvSpPr>
        <p:spPr bwMode="auto">
          <a:xfrm>
            <a:off x="6683751" y="2154434"/>
            <a:ext cx="990600" cy="270848"/>
          </a:xfrm>
          <a:prstGeom prst="rect">
            <a:avLst/>
          </a:prstGeom>
          <a:solidFill>
            <a:srgbClr val="FF9999"/>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 bits</a:t>
            </a:r>
          </a:p>
        </p:txBody>
      </p:sp>
      <p:sp>
        <p:nvSpPr>
          <p:cNvPr id="129" name="Rectangle 128"/>
          <p:cNvSpPr/>
          <p:nvPr/>
        </p:nvSpPr>
        <p:spPr bwMode="auto">
          <a:xfrm>
            <a:off x="7674351" y="2154434"/>
            <a:ext cx="762000"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0…01</a:t>
            </a:r>
          </a:p>
        </p:txBody>
      </p:sp>
      <p:sp>
        <p:nvSpPr>
          <p:cNvPr id="130" name="Rectangle 129"/>
          <p:cNvSpPr/>
          <p:nvPr/>
        </p:nvSpPr>
        <p:spPr bwMode="auto">
          <a:xfrm>
            <a:off x="8436351" y="2154434"/>
            <a:ext cx="520522"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Calibri" pitchFamily="34" charset="0"/>
              </a:rPr>
              <a:t>100</a:t>
            </a:r>
          </a:p>
        </p:txBody>
      </p:sp>
      <p:sp>
        <p:nvSpPr>
          <p:cNvPr id="131" name="TextBox 130"/>
          <p:cNvSpPr txBox="1"/>
          <p:nvPr/>
        </p:nvSpPr>
        <p:spPr>
          <a:xfrm>
            <a:off x="6594673" y="1814472"/>
            <a:ext cx="2126031" cy="369332"/>
          </a:xfrm>
          <a:prstGeom prst="rect">
            <a:avLst/>
          </a:prstGeom>
          <a:noFill/>
        </p:spPr>
        <p:txBody>
          <a:bodyPr wrap="none" rtlCol="0">
            <a:spAutoFit/>
          </a:bodyPr>
          <a:lstStyle/>
          <a:p>
            <a:r>
              <a:rPr lang="en-US" sz="1800" dirty="0">
                <a:latin typeface="Calibri" pitchFamily="34" charset="0"/>
              </a:rPr>
              <a:t>Address of short </a:t>
            </a:r>
            <a:r>
              <a:rPr lang="en-US" sz="1800" dirty="0" err="1">
                <a:latin typeface="Calibri" pitchFamily="34" charset="0"/>
              </a:rPr>
              <a:t>int</a:t>
            </a:r>
            <a:r>
              <a:rPr lang="en-US" sz="1800" dirty="0">
                <a:latin typeface="Calibri" pitchFamily="34" charset="0"/>
              </a:rPr>
              <a:t>:</a:t>
            </a:r>
          </a:p>
        </p:txBody>
      </p:sp>
      <p:sp>
        <p:nvSpPr>
          <p:cNvPr id="73" name="Rectangle 72"/>
          <p:cNvSpPr/>
          <p:nvPr/>
        </p:nvSpPr>
        <p:spPr bwMode="auto">
          <a:xfrm>
            <a:off x="457200" y="2514600"/>
            <a:ext cx="7086600" cy="612843"/>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75" name="Rectangle 74"/>
          <p:cNvSpPr/>
          <p:nvPr/>
        </p:nvSpPr>
        <p:spPr bwMode="auto">
          <a:xfrm>
            <a:off x="606607" y="2590803"/>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76" name="Rectangle 75"/>
          <p:cNvSpPr/>
          <p:nvPr/>
        </p:nvSpPr>
        <p:spPr bwMode="auto">
          <a:xfrm>
            <a:off x="1899924" y="26894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77" name="Rectangle 76"/>
          <p:cNvSpPr/>
          <p:nvPr/>
        </p:nvSpPr>
        <p:spPr bwMode="auto">
          <a:xfrm>
            <a:off x="2135242" y="26894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78" name="Rectangle 77"/>
          <p:cNvSpPr/>
          <p:nvPr/>
        </p:nvSpPr>
        <p:spPr bwMode="auto">
          <a:xfrm>
            <a:off x="2360367" y="26894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79" name="Rectangle 78"/>
          <p:cNvSpPr/>
          <p:nvPr/>
        </p:nvSpPr>
        <p:spPr bwMode="auto">
          <a:xfrm>
            <a:off x="3587907" y="26894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80" name="Rectangle 79"/>
          <p:cNvSpPr/>
          <p:nvPr/>
        </p:nvSpPr>
        <p:spPr bwMode="auto">
          <a:xfrm>
            <a:off x="1120788" y="2689469"/>
            <a:ext cx="619789" cy="26311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81" name="Rectangle 80"/>
          <p:cNvSpPr/>
          <p:nvPr/>
        </p:nvSpPr>
        <p:spPr bwMode="auto">
          <a:xfrm>
            <a:off x="715928" y="26894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82" name="Rectangle 81"/>
          <p:cNvSpPr/>
          <p:nvPr/>
        </p:nvSpPr>
        <p:spPr bwMode="auto">
          <a:xfrm>
            <a:off x="2596309" y="26894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83" name="Rectangle 82"/>
          <p:cNvSpPr/>
          <p:nvPr/>
        </p:nvSpPr>
        <p:spPr bwMode="auto">
          <a:xfrm>
            <a:off x="3336537" y="26894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84" name="Rectangle 83"/>
          <p:cNvSpPr/>
          <p:nvPr/>
        </p:nvSpPr>
        <p:spPr bwMode="auto">
          <a:xfrm>
            <a:off x="3084544" y="26894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85" name="Rectangle 84"/>
          <p:cNvSpPr/>
          <p:nvPr/>
        </p:nvSpPr>
        <p:spPr bwMode="auto">
          <a:xfrm>
            <a:off x="2832550" y="26894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87" name="Rectangle 86"/>
          <p:cNvSpPr/>
          <p:nvPr/>
        </p:nvSpPr>
        <p:spPr bwMode="auto">
          <a:xfrm>
            <a:off x="4080935" y="2594046"/>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88" name="Rectangle 87"/>
          <p:cNvSpPr/>
          <p:nvPr/>
        </p:nvSpPr>
        <p:spPr bwMode="auto">
          <a:xfrm>
            <a:off x="5374252" y="26927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89" name="Rectangle 88"/>
          <p:cNvSpPr/>
          <p:nvPr/>
        </p:nvSpPr>
        <p:spPr bwMode="auto">
          <a:xfrm>
            <a:off x="5609570" y="26927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90" name="Rectangle 89"/>
          <p:cNvSpPr/>
          <p:nvPr/>
        </p:nvSpPr>
        <p:spPr bwMode="auto">
          <a:xfrm>
            <a:off x="5834695" y="26927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91" name="Rectangle 90"/>
          <p:cNvSpPr/>
          <p:nvPr/>
        </p:nvSpPr>
        <p:spPr bwMode="auto">
          <a:xfrm>
            <a:off x="7062235" y="26927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92" name="Rectangle 91"/>
          <p:cNvSpPr/>
          <p:nvPr/>
        </p:nvSpPr>
        <p:spPr bwMode="auto">
          <a:xfrm>
            <a:off x="4595116" y="2692712"/>
            <a:ext cx="619789" cy="26311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93" name="Rectangle 92"/>
          <p:cNvSpPr/>
          <p:nvPr/>
        </p:nvSpPr>
        <p:spPr bwMode="auto">
          <a:xfrm>
            <a:off x="4190256" y="26927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94" name="Rectangle 93"/>
          <p:cNvSpPr/>
          <p:nvPr/>
        </p:nvSpPr>
        <p:spPr bwMode="auto">
          <a:xfrm>
            <a:off x="6070637" y="26927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95" name="Rectangle 94"/>
          <p:cNvSpPr/>
          <p:nvPr/>
        </p:nvSpPr>
        <p:spPr bwMode="auto">
          <a:xfrm>
            <a:off x="6810865" y="26927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96" name="Rectangle 95"/>
          <p:cNvSpPr/>
          <p:nvPr/>
        </p:nvSpPr>
        <p:spPr bwMode="auto">
          <a:xfrm>
            <a:off x="6558872" y="26927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97" name="Rectangle 96"/>
          <p:cNvSpPr/>
          <p:nvPr/>
        </p:nvSpPr>
        <p:spPr bwMode="auto">
          <a:xfrm>
            <a:off x="6306878" y="26927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00" name="Rectangle 99"/>
          <p:cNvSpPr/>
          <p:nvPr/>
        </p:nvSpPr>
        <p:spPr bwMode="auto">
          <a:xfrm>
            <a:off x="457200" y="3200400"/>
            <a:ext cx="7086600" cy="612843"/>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4" name="Rectangle 113"/>
          <p:cNvSpPr/>
          <p:nvPr/>
        </p:nvSpPr>
        <p:spPr bwMode="auto">
          <a:xfrm>
            <a:off x="606607" y="3276603"/>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5" name="Rectangle 114"/>
          <p:cNvSpPr/>
          <p:nvPr/>
        </p:nvSpPr>
        <p:spPr bwMode="auto">
          <a:xfrm>
            <a:off x="1899924"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6" name="Rectangle 115"/>
          <p:cNvSpPr/>
          <p:nvPr/>
        </p:nvSpPr>
        <p:spPr bwMode="auto">
          <a:xfrm>
            <a:off x="2135242"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17" name="Rectangle 116"/>
          <p:cNvSpPr/>
          <p:nvPr/>
        </p:nvSpPr>
        <p:spPr bwMode="auto">
          <a:xfrm>
            <a:off x="2360367"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18" name="Rectangle 117"/>
          <p:cNvSpPr/>
          <p:nvPr/>
        </p:nvSpPr>
        <p:spPr bwMode="auto">
          <a:xfrm>
            <a:off x="3587907" y="3375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19" name="Rectangle 118"/>
          <p:cNvSpPr/>
          <p:nvPr/>
        </p:nvSpPr>
        <p:spPr bwMode="auto">
          <a:xfrm>
            <a:off x="1120788" y="3375269"/>
            <a:ext cx="619789" cy="26311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20" name="Rectangle 119"/>
          <p:cNvSpPr/>
          <p:nvPr/>
        </p:nvSpPr>
        <p:spPr bwMode="auto">
          <a:xfrm>
            <a:off x="715928"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1" name="Rectangle 120"/>
          <p:cNvSpPr/>
          <p:nvPr/>
        </p:nvSpPr>
        <p:spPr bwMode="auto">
          <a:xfrm>
            <a:off x="2596309"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22" name="Rectangle 121"/>
          <p:cNvSpPr/>
          <p:nvPr/>
        </p:nvSpPr>
        <p:spPr bwMode="auto">
          <a:xfrm>
            <a:off x="3336537" y="3375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23" name="Rectangle 122"/>
          <p:cNvSpPr/>
          <p:nvPr/>
        </p:nvSpPr>
        <p:spPr bwMode="auto">
          <a:xfrm>
            <a:off x="3084544" y="3375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24" name="Rectangle 123"/>
          <p:cNvSpPr/>
          <p:nvPr/>
        </p:nvSpPr>
        <p:spPr bwMode="auto">
          <a:xfrm>
            <a:off x="2832550" y="3375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03" name="Rectangle 102"/>
          <p:cNvSpPr/>
          <p:nvPr/>
        </p:nvSpPr>
        <p:spPr bwMode="auto">
          <a:xfrm>
            <a:off x="4080935" y="3279846"/>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04" name="Rectangle 103"/>
          <p:cNvSpPr/>
          <p:nvPr/>
        </p:nvSpPr>
        <p:spPr bwMode="auto">
          <a:xfrm>
            <a:off x="5374252"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5" name="Rectangle 104"/>
          <p:cNvSpPr/>
          <p:nvPr/>
        </p:nvSpPr>
        <p:spPr bwMode="auto">
          <a:xfrm>
            <a:off x="5609570"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06" name="Rectangle 105"/>
          <p:cNvSpPr/>
          <p:nvPr/>
        </p:nvSpPr>
        <p:spPr bwMode="auto">
          <a:xfrm>
            <a:off x="5834695"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07" name="Rectangle 106"/>
          <p:cNvSpPr/>
          <p:nvPr/>
        </p:nvSpPr>
        <p:spPr bwMode="auto">
          <a:xfrm>
            <a:off x="7062235"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08" name="Rectangle 107"/>
          <p:cNvSpPr/>
          <p:nvPr/>
        </p:nvSpPr>
        <p:spPr bwMode="auto">
          <a:xfrm>
            <a:off x="4595116" y="3378512"/>
            <a:ext cx="619789" cy="26311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09" name="Rectangle 108"/>
          <p:cNvSpPr/>
          <p:nvPr/>
        </p:nvSpPr>
        <p:spPr bwMode="auto">
          <a:xfrm>
            <a:off x="4190256"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0" name="Rectangle 109"/>
          <p:cNvSpPr/>
          <p:nvPr/>
        </p:nvSpPr>
        <p:spPr bwMode="auto">
          <a:xfrm>
            <a:off x="6070637"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11" name="Rectangle 110"/>
          <p:cNvSpPr/>
          <p:nvPr/>
        </p:nvSpPr>
        <p:spPr bwMode="auto">
          <a:xfrm>
            <a:off x="6810865"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12" name="Rectangle 111"/>
          <p:cNvSpPr/>
          <p:nvPr/>
        </p:nvSpPr>
        <p:spPr bwMode="auto">
          <a:xfrm>
            <a:off x="6558872"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13" name="Rectangle 112"/>
          <p:cNvSpPr/>
          <p:nvPr/>
        </p:nvSpPr>
        <p:spPr bwMode="auto">
          <a:xfrm>
            <a:off x="6306878"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37" name="Rectangle 136"/>
          <p:cNvSpPr/>
          <p:nvPr/>
        </p:nvSpPr>
        <p:spPr bwMode="auto">
          <a:xfrm>
            <a:off x="457200" y="3886200"/>
            <a:ext cx="7086600" cy="612843"/>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91" name="Rectangle 190"/>
          <p:cNvSpPr/>
          <p:nvPr/>
        </p:nvSpPr>
        <p:spPr bwMode="auto">
          <a:xfrm>
            <a:off x="606607" y="3962403"/>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92" name="Rectangle 191"/>
          <p:cNvSpPr/>
          <p:nvPr/>
        </p:nvSpPr>
        <p:spPr bwMode="auto">
          <a:xfrm>
            <a:off x="1899924" y="40610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93" name="Rectangle 192"/>
          <p:cNvSpPr/>
          <p:nvPr/>
        </p:nvSpPr>
        <p:spPr bwMode="auto">
          <a:xfrm>
            <a:off x="2135242" y="40610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94" name="Rectangle 193"/>
          <p:cNvSpPr/>
          <p:nvPr/>
        </p:nvSpPr>
        <p:spPr bwMode="auto">
          <a:xfrm>
            <a:off x="2360367" y="40610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95" name="Rectangle 194"/>
          <p:cNvSpPr/>
          <p:nvPr/>
        </p:nvSpPr>
        <p:spPr bwMode="auto">
          <a:xfrm>
            <a:off x="3587907" y="40610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96" name="Rectangle 195"/>
          <p:cNvSpPr/>
          <p:nvPr/>
        </p:nvSpPr>
        <p:spPr bwMode="auto">
          <a:xfrm>
            <a:off x="1120788" y="4061069"/>
            <a:ext cx="619789" cy="26311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97" name="Rectangle 196"/>
          <p:cNvSpPr/>
          <p:nvPr/>
        </p:nvSpPr>
        <p:spPr bwMode="auto">
          <a:xfrm>
            <a:off x="715928" y="40610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98" name="Rectangle 197"/>
          <p:cNvSpPr/>
          <p:nvPr/>
        </p:nvSpPr>
        <p:spPr bwMode="auto">
          <a:xfrm>
            <a:off x="2596309" y="40610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99" name="Rectangle 198"/>
          <p:cNvSpPr/>
          <p:nvPr/>
        </p:nvSpPr>
        <p:spPr bwMode="auto">
          <a:xfrm>
            <a:off x="3336537" y="40610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200" name="Rectangle 199"/>
          <p:cNvSpPr/>
          <p:nvPr/>
        </p:nvSpPr>
        <p:spPr bwMode="auto">
          <a:xfrm>
            <a:off x="3084544" y="40610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201" name="Rectangle 200"/>
          <p:cNvSpPr/>
          <p:nvPr/>
        </p:nvSpPr>
        <p:spPr bwMode="auto">
          <a:xfrm>
            <a:off x="2832550" y="40610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46" name="Rectangle 145"/>
          <p:cNvSpPr/>
          <p:nvPr/>
        </p:nvSpPr>
        <p:spPr bwMode="auto">
          <a:xfrm>
            <a:off x="4080935" y="3965646"/>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58" name="Rectangle 157"/>
          <p:cNvSpPr/>
          <p:nvPr/>
        </p:nvSpPr>
        <p:spPr bwMode="auto">
          <a:xfrm>
            <a:off x="5374252" y="40643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70" name="Rectangle 169"/>
          <p:cNvSpPr/>
          <p:nvPr/>
        </p:nvSpPr>
        <p:spPr bwMode="auto">
          <a:xfrm>
            <a:off x="5609570" y="40643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82" name="Rectangle 181"/>
          <p:cNvSpPr/>
          <p:nvPr/>
        </p:nvSpPr>
        <p:spPr bwMode="auto">
          <a:xfrm>
            <a:off x="5834695" y="40643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84" name="Rectangle 183"/>
          <p:cNvSpPr/>
          <p:nvPr/>
        </p:nvSpPr>
        <p:spPr bwMode="auto">
          <a:xfrm>
            <a:off x="7062235" y="40643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85" name="Rectangle 184"/>
          <p:cNvSpPr/>
          <p:nvPr/>
        </p:nvSpPr>
        <p:spPr bwMode="auto">
          <a:xfrm>
            <a:off x="4595116" y="4064312"/>
            <a:ext cx="619789" cy="26311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86" name="Rectangle 185"/>
          <p:cNvSpPr/>
          <p:nvPr/>
        </p:nvSpPr>
        <p:spPr bwMode="auto">
          <a:xfrm>
            <a:off x="4190256" y="40643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87" name="Rectangle 186"/>
          <p:cNvSpPr/>
          <p:nvPr/>
        </p:nvSpPr>
        <p:spPr bwMode="auto">
          <a:xfrm>
            <a:off x="6070637" y="40643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88" name="Rectangle 187"/>
          <p:cNvSpPr/>
          <p:nvPr/>
        </p:nvSpPr>
        <p:spPr bwMode="auto">
          <a:xfrm>
            <a:off x="6810865" y="40643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89" name="Rectangle 188"/>
          <p:cNvSpPr/>
          <p:nvPr/>
        </p:nvSpPr>
        <p:spPr bwMode="auto">
          <a:xfrm>
            <a:off x="6558872" y="40643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90" name="Rectangle 189"/>
          <p:cNvSpPr/>
          <p:nvPr/>
        </p:nvSpPr>
        <p:spPr bwMode="auto">
          <a:xfrm>
            <a:off x="6306878" y="40643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205" name="Rectangle 204"/>
          <p:cNvSpPr/>
          <p:nvPr/>
        </p:nvSpPr>
        <p:spPr bwMode="auto">
          <a:xfrm>
            <a:off x="457200" y="5102157"/>
            <a:ext cx="7086600" cy="612843"/>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219" name="Rectangle 218"/>
          <p:cNvSpPr/>
          <p:nvPr/>
        </p:nvSpPr>
        <p:spPr bwMode="auto">
          <a:xfrm>
            <a:off x="606607" y="5178360"/>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220" name="Rectangle 219"/>
          <p:cNvSpPr/>
          <p:nvPr/>
        </p:nvSpPr>
        <p:spPr bwMode="auto">
          <a:xfrm>
            <a:off x="1899924" y="5277026"/>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21" name="Rectangle 220"/>
          <p:cNvSpPr/>
          <p:nvPr/>
        </p:nvSpPr>
        <p:spPr bwMode="auto">
          <a:xfrm>
            <a:off x="2135242" y="5277026"/>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222" name="Rectangle 221"/>
          <p:cNvSpPr/>
          <p:nvPr/>
        </p:nvSpPr>
        <p:spPr bwMode="auto">
          <a:xfrm>
            <a:off x="2360367" y="5277026"/>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223" name="Rectangle 222"/>
          <p:cNvSpPr/>
          <p:nvPr/>
        </p:nvSpPr>
        <p:spPr bwMode="auto">
          <a:xfrm>
            <a:off x="3587907" y="5277026"/>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224" name="Rectangle 223"/>
          <p:cNvSpPr/>
          <p:nvPr/>
        </p:nvSpPr>
        <p:spPr bwMode="auto">
          <a:xfrm>
            <a:off x="1120788" y="5277026"/>
            <a:ext cx="619789" cy="26311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225" name="Rectangle 224"/>
          <p:cNvSpPr/>
          <p:nvPr/>
        </p:nvSpPr>
        <p:spPr bwMode="auto">
          <a:xfrm>
            <a:off x="715928" y="5277026"/>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26" name="Rectangle 225"/>
          <p:cNvSpPr/>
          <p:nvPr/>
        </p:nvSpPr>
        <p:spPr bwMode="auto">
          <a:xfrm>
            <a:off x="2596309" y="5277026"/>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227" name="Rectangle 226"/>
          <p:cNvSpPr/>
          <p:nvPr/>
        </p:nvSpPr>
        <p:spPr bwMode="auto">
          <a:xfrm>
            <a:off x="3336537" y="5277026"/>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228" name="Rectangle 227"/>
          <p:cNvSpPr/>
          <p:nvPr/>
        </p:nvSpPr>
        <p:spPr bwMode="auto">
          <a:xfrm>
            <a:off x="3084544" y="5277026"/>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229" name="Rectangle 228"/>
          <p:cNvSpPr/>
          <p:nvPr/>
        </p:nvSpPr>
        <p:spPr bwMode="auto">
          <a:xfrm>
            <a:off x="2832550" y="5277026"/>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208" name="Rectangle 207"/>
          <p:cNvSpPr/>
          <p:nvPr/>
        </p:nvSpPr>
        <p:spPr bwMode="auto">
          <a:xfrm>
            <a:off x="4080935" y="5181603"/>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209" name="Rectangle 208"/>
          <p:cNvSpPr/>
          <p:nvPr/>
        </p:nvSpPr>
        <p:spPr bwMode="auto">
          <a:xfrm>
            <a:off x="5374252" y="5280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210" name="Rectangle 209"/>
          <p:cNvSpPr/>
          <p:nvPr/>
        </p:nvSpPr>
        <p:spPr bwMode="auto">
          <a:xfrm>
            <a:off x="5609570" y="5280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211" name="Rectangle 210"/>
          <p:cNvSpPr/>
          <p:nvPr/>
        </p:nvSpPr>
        <p:spPr bwMode="auto">
          <a:xfrm>
            <a:off x="5834695" y="5280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212" name="Rectangle 211"/>
          <p:cNvSpPr/>
          <p:nvPr/>
        </p:nvSpPr>
        <p:spPr bwMode="auto">
          <a:xfrm>
            <a:off x="7062235" y="5280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213" name="Rectangle 212"/>
          <p:cNvSpPr/>
          <p:nvPr/>
        </p:nvSpPr>
        <p:spPr bwMode="auto">
          <a:xfrm>
            <a:off x="4595116" y="5280269"/>
            <a:ext cx="619789" cy="26311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214" name="Rectangle 213"/>
          <p:cNvSpPr/>
          <p:nvPr/>
        </p:nvSpPr>
        <p:spPr bwMode="auto">
          <a:xfrm>
            <a:off x="4190256" y="5280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15" name="Rectangle 214"/>
          <p:cNvSpPr/>
          <p:nvPr/>
        </p:nvSpPr>
        <p:spPr bwMode="auto">
          <a:xfrm>
            <a:off x="6070637" y="5280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216" name="Rectangle 215"/>
          <p:cNvSpPr/>
          <p:nvPr/>
        </p:nvSpPr>
        <p:spPr bwMode="auto">
          <a:xfrm>
            <a:off x="6810865" y="5280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217" name="Rectangle 216"/>
          <p:cNvSpPr/>
          <p:nvPr/>
        </p:nvSpPr>
        <p:spPr bwMode="auto">
          <a:xfrm>
            <a:off x="6558872" y="5280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218" name="Rectangle 217"/>
          <p:cNvSpPr/>
          <p:nvPr/>
        </p:nvSpPr>
        <p:spPr bwMode="auto">
          <a:xfrm>
            <a:off x="6306878" y="5280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cxnSp>
        <p:nvCxnSpPr>
          <p:cNvPr id="231" name="Shape 230"/>
          <p:cNvCxnSpPr>
            <a:stCxn id="129" idx="2"/>
            <a:endCxn id="100" idx="3"/>
          </p:cNvCxnSpPr>
          <p:nvPr/>
        </p:nvCxnSpPr>
        <p:spPr bwMode="auto">
          <a:xfrm rot="5400000">
            <a:off x="7258806" y="2710277"/>
            <a:ext cx="1081540" cy="511551"/>
          </a:xfrm>
          <a:prstGeom prst="bentConnector2">
            <a:avLst/>
          </a:prstGeom>
          <a:noFill/>
          <a:ln w="25400" cap="flat" cmpd="sng" algn="ctr">
            <a:solidFill>
              <a:schemeClr val="tx1"/>
            </a:solidFill>
            <a:prstDash val="solid"/>
            <a:round/>
            <a:headEnd type="none" w="med" len="med"/>
            <a:tailEnd type="none" w="med" len="med"/>
          </a:ln>
          <a:effectLst/>
        </p:spPr>
      </p:cxnSp>
      <p:sp>
        <p:nvSpPr>
          <p:cNvPr id="132" name="TextBox 131"/>
          <p:cNvSpPr txBox="1"/>
          <p:nvPr/>
        </p:nvSpPr>
        <p:spPr>
          <a:xfrm>
            <a:off x="7924800" y="3246572"/>
            <a:ext cx="899605" cy="369332"/>
          </a:xfrm>
          <a:prstGeom prst="rect">
            <a:avLst/>
          </a:prstGeom>
          <a:noFill/>
        </p:spPr>
        <p:txBody>
          <a:bodyPr wrap="none" rtlCol="0">
            <a:spAutoFit/>
          </a:bodyPr>
          <a:lstStyle/>
          <a:p>
            <a:r>
              <a:rPr lang="en-US" sz="1800" dirty="0">
                <a:latin typeface="Calibri" pitchFamily="34" charset="0"/>
              </a:rPr>
              <a:t>find set</a:t>
            </a:r>
          </a:p>
        </p:txBody>
      </p:sp>
      <p:sp>
        <p:nvSpPr>
          <p:cNvPr id="4" name="文本框 3">
            <a:extLst>
              <a:ext uri="{FF2B5EF4-FFF2-40B4-BE49-F238E27FC236}">
                <a16:creationId xmlns:a16="http://schemas.microsoft.com/office/drawing/2014/main" id="{FBEAC04B-FA3B-43F1-D831-E5B0C3077D9E}"/>
              </a:ext>
            </a:extLst>
          </p:cNvPr>
          <p:cNvSpPr txBox="1"/>
          <p:nvPr/>
        </p:nvSpPr>
        <p:spPr>
          <a:xfrm>
            <a:off x="332476" y="1022207"/>
            <a:ext cx="8624397" cy="1015663"/>
          </a:xfrm>
          <a:prstGeom prst="rect">
            <a:avLst/>
          </a:prstGeom>
          <a:noFill/>
        </p:spPr>
        <p:txBody>
          <a:bodyPr wrap="square">
            <a:spAutoFit/>
          </a:bodyPr>
          <a:lstStyle/>
          <a:p>
            <a:pPr marL="342900" indent="-342900">
              <a:buClr>
                <a:srgbClr val="C00000"/>
              </a:buClr>
              <a:buFont typeface="Wingdings" panose="05000000000000000000" pitchFamily="2" charset="2"/>
              <a:buChar char="n"/>
            </a:pPr>
            <a:r>
              <a:rPr lang="zh-CN" altLang="en-US" sz="2000" dirty="0"/>
              <a:t>直接映射</a:t>
            </a:r>
            <a:r>
              <a:rPr lang="en-US" altLang="zh-CN" sz="2000" dirty="0"/>
              <a:t>cache</a:t>
            </a:r>
            <a:r>
              <a:rPr lang="zh-CN" altLang="en-US" sz="2000" dirty="0"/>
              <a:t>冲突不命中的根源为每个组只有一行</a:t>
            </a:r>
            <a:r>
              <a:rPr lang="en-US" altLang="zh-CN" sz="2000" dirty="0"/>
              <a:t>(</a:t>
            </a:r>
            <a:r>
              <a:rPr lang="en-US" altLang="zh-CN" sz="2000" i="1" dirty="0"/>
              <a:t>E</a:t>
            </a:r>
            <a:r>
              <a:rPr lang="en-US" altLang="zh-CN" sz="2000" dirty="0"/>
              <a:t>=1)</a:t>
            </a:r>
          </a:p>
          <a:p>
            <a:pPr marL="342900" indent="-342900">
              <a:buClr>
                <a:srgbClr val="C00000"/>
              </a:buClr>
              <a:buFont typeface="Wingdings" panose="05000000000000000000" pitchFamily="2" charset="2"/>
              <a:buChar char="n"/>
            </a:pPr>
            <a:r>
              <a:rPr lang="zh-CN" altLang="en-US" sz="2000" dirty="0"/>
              <a:t>组相关高速缓存</a:t>
            </a:r>
            <a:r>
              <a:rPr lang="en-US" altLang="zh-CN" sz="2000" dirty="0"/>
              <a:t>(set associative cache)</a:t>
            </a:r>
            <a:r>
              <a:rPr lang="zh-CN" altLang="en-US" sz="2000" dirty="0"/>
              <a:t>每个组都保存多于一个的高速缓存行，即</a:t>
            </a:r>
            <a:r>
              <a:rPr lang="en-US" altLang="zh-CN" sz="2000" dirty="0"/>
              <a:t>1&lt;</a:t>
            </a:r>
            <a:r>
              <a:rPr lang="en-US" altLang="zh-CN" sz="2000" i="1" dirty="0"/>
              <a:t>E</a:t>
            </a:r>
            <a:r>
              <a:rPr lang="en-US" altLang="zh-CN" sz="2000" dirty="0"/>
              <a:t>&lt;</a:t>
            </a:r>
            <a:r>
              <a:rPr lang="en-US" altLang="zh-CN" sz="2000" i="1" dirty="0"/>
              <a:t>C</a:t>
            </a:r>
            <a:r>
              <a:rPr lang="en-US" altLang="zh-CN" sz="2000" dirty="0"/>
              <a:t>/</a:t>
            </a:r>
            <a:r>
              <a:rPr lang="en-US" altLang="zh-CN" sz="2000" i="1" dirty="0"/>
              <a:t>B</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2"/>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1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 grpId="0"/>
      <p:bldP spid="132" grpId="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762" y="445070"/>
            <a:ext cx="8245269" cy="762000"/>
          </a:xfrm>
        </p:spPr>
        <p:txBody>
          <a:bodyPr/>
          <a:lstStyle/>
          <a:p>
            <a:r>
              <a:rPr lang="en-US" dirty="0"/>
              <a:t>E-way Set Associative Cache (Here: E = 2)</a:t>
            </a:r>
          </a:p>
        </p:txBody>
      </p:sp>
      <p:sp>
        <p:nvSpPr>
          <p:cNvPr id="127" name="TextBox 126"/>
          <p:cNvSpPr txBox="1"/>
          <p:nvPr/>
        </p:nvSpPr>
        <p:spPr>
          <a:xfrm>
            <a:off x="381000" y="1154668"/>
            <a:ext cx="3298788" cy="646331"/>
          </a:xfrm>
          <a:prstGeom prst="rect">
            <a:avLst/>
          </a:prstGeom>
          <a:noFill/>
        </p:spPr>
        <p:txBody>
          <a:bodyPr wrap="none" rtlCol="0">
            <a:spAutoFit/>
          </a:bodyPr>
          <a:lstStyle/>
          <a:p>
            <a:r>
              <a:rPr lang="en-US" sz="1800" dirty="0">
                <a:latin typeface="Calibri" pitchFamily="34" charset="0"/>
              </a:rPr>
              <a:t>E = 2: Two lines per set</a:t>
            </a:r>
          </a:p>
          <a:p>
            <a:r>
              <a:rPr lang="en-US" sz="1800" dirty="0">
                <a:latin typeface="Calibri" pitchFamily="34" charset="0"/>
              </a:rPr>
              <a:t>Assume: cache block size 8 bytes</a:t>
            </a:r>
          </a:p>
        </p:txBody>
      </p:sp>
      <p:sp>
        <p:nvSpPr>
          <p:cNvPr id="128" name="Rectangle 127"/>
          <p:cNvSpPr/>
          <p:nvPr/>
        </p:nvSpPr>
        <p:spPr bwMode="auto">
          <a:xfrm>
            <a:off x="6566078" y="1862752"/>
            <a:ext cx="990600" cy="270848"/>
          </a:xfrm>
          <a:prstGeom prst="rect">
            <a:avLst/>
          </a:prstGeom>
          <a:solidFill>
            <a:srgbClr val="FF9999"/>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 bits</a:t>
            </a:r>
          </a:p>
        </p:txBody>
      </p:sp>
      <p:sp>
        <p:nvSpPr>
          <p:cNvPr id="129" name="Rectangle 128"/>
          <p:cNvSpPr/>
          <p:nvPr/>
        </p:nvSpPr>
        <p:spPr bwMode="auto">
          <a:xfrm>
            <a:off x="7556678" y="1862752"/>
            <a:ext cx="762000"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0…01</a:t>
            </a:r>
          </a:p>
        </p:txBody>
      </p:sp>
      <p:sp>
        <p:nvSpPr>
          <p:cNvPr id="130" name="Rectangle 129"/>
          <p:cNvSpPr/>
          <p:nvPr/>
        </p:nvSpPr>
        <p:spPr bwMode="auto">
          <a:xfrm>
            <a:off x="8318678" y="1862752"/>
            <a:ext cx="520522"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Calibri" pitchFamily="34" charset="0"/>
              </a:rPr>
              <a:t>100</a:t>
            </a:r>
          </a:p>
        </p:txBody>
      </p:sp>
      <p:sp>
        <p:nvSpPr>
          <p:cNvPr id="131" name="TextBox 130"/>
          <p:cNvSpPr txBox="1"/>
          <p:nvPr/>
        </p:nvSpPr>
        <p:spPr>
          <a:xfrm>
            <a:off x="6477000" y="1522790"/>
            <a:ext cx="2126031" cy="369332"/>
          </a:xfrm>
          <a:prstGeom prst="rect">
            <a:avLst/>
          </a:prstGeom>
          <a:noFill/>
        </p:spPr>
        <p:txBody>
          <a:bodyPr wrap="none" rtlCol="0">
            <a:spAutoFit/>
          </a:bodyPr>
          <a:lstStyle/>
          <a:p>
            <a:r>
              <a:rPr lang="en-US" sz="1800" dirty="0">
                <a:latin typeface="Calibri" pitchFamily="34" charset="0"/>
              </a:rPr>
              <a:t>Address of short </a:t>
            </a:r>
            <a:r>
              <a:rPr lang="en-US" sz="1800" dirty="0" err="1">
                <a:latin typeface="Calibri" pitchFamily="34" charset="0"/>
              </a:rPr>
              <a:t>int</a:t>
            </a:r>
            <a:r>
              <a:rPr lang="en-US" sz="1800" dirty="0">
                <a:latin typeface="Calibri" pitchFamily="34" charset="0"/>
              </a:rPr>
              <a:t>:</a:t>
            </a:r>
          </a:p>
        </p:txBody>
      </p:sp>
      <p:sp>
        <p:nvSpPr>
          <p:cNvPr id="100" name="Rectangle 99"/>
          <p:cNvSpPr/>
          <p:nvPr/>
        </p:nvSpPr>
        <p:spPr bwMode="auto">
          <a:xfrm>
            <a:off x="457200" y="3200400"/>
            <a:ext cx="7086600" cy="612843"/>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4" name="Rectangle 113"/>
          <p:cNvSpPr/>
          <p:nvPr/>
        </p:nvSpPr>
        <p:spPr bwMode="auto">
          <a:xfrm>
            <a:off x="606607" y="3276603"/>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5" name="Rectangle 114"/>
          <p:cNvSpPr/>
          <p:nvPr/>
        </p:nvSpPr>
        <p:spPr bwMode="auto">
          <a:xfrm>
            <a:off x="1899924"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6" name="Rectangle 115"/>
          <p:cNvSpPr/>
          <p:nvPr/>
        </p:nvSpPr>
        <p:spPr bwMode="auto">
          <a:xfrm>
            <a:off x="2135242"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17" name="Rectangle 116"/>
          <p:cNvSpPr/>
          <p:nvPr/>
        </p:nvSpPr>
        <p:spPr bwMode="auto">
          <a:xfrm>
            <a:off x="2360367"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18" name="Rectangle 117"/>
          <p:cNvSpPr/>
          <p:nvPr/>
        </p:nvSpPr>
        <p:spPr bwMode="auto">
          <a:xfrm>
            <a:off x="3587907" y="3375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19" name="Rectangle 118"/>
          <p:cNvSpPr/>
          <p:nvPr/>
        </p:nvSpPr>
        <p:spPr bwMode="auto">
          <a:xfrm>
            <a:off x="1120788" y="3375269"/>
            <a:ext cx="61978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20" name="Rectangle 119"/>
          <p:cNvSpPr/>
          <p:nvPr/>
        </p:nvSpPr>
        <p:spPr bwMode="auto">
          <a:xfrm>
            <a:off x="715928"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1" name="Rectangle 120"/>
          <p:cNvSpPr/>
          <p:nvPr/>
        </p:nvSpPr>
        <p:spPr bwMode="auto">
          <a:xfrm>
            <a:off x="2596309"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22" name="Rectangle 121"/>
          <p:cNvSpPr/>
          <p:nvPr/>
        </p:nvSpPr>
        <p:spPr bwMode="auto">
          <a:xfrm>
            <a:off x="3336537" y="3375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23" name="Rectangle 122"/>
          <p:cNvSpPr/>
          <p:nvPr/>
        </p:nvSpPr>
        <p:spPr bwMode="auto">
          <a:xfrm>
            <a:off x="3084544" y="3375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24" name="Rectangle 123"/>
          <p:cNvSpPr/>
          <p:nvPr/>
        </p:nvSpPr>
        <p:spPr bwMode="auto">
          <a:xfrm>
            <a:off x="2832550" y="3375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03" name="Rectangle 102"/>
          <p:cNvSpPr/>
          <p:nvPr/>
        </p:nvSpPr>
        <p:spPr bwMode="auto">
          <a:xfrm>
            <a:off x="4080935" y="3279846"/>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04" name="Rectangle 103"/>
          <p:cNvSpPr/>
          <p:nvPr/>
        </p:nvSpPr>
        <p:spPr bwMode="auto">
          <a:xfrm>
            <a:off x="5374252"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5" name="Rectangle 104"/>
          <p:cNvSpPr/>
          <p:nvPr/>
        </p:nvSpPr>
        <p:spPr bwMode="auto">
          <a:xfrm>
            <a:off x="5609570"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06" name="Rectangle 105"/>
          <p:cNvSpPr/>
          <p:nvPr/>
        </p:nvSpPr>
        <p:spPr bwMode="auto">
          <a:xfrm>
            <a:off x="5834695"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07" name="Rectangle 106"/>
          <p:cNvSpPr/>
          <p:nvPr/>
        </p:nvSpPr>
        <p:spPr bwMode="auto">
          <a:xfrm>
            <a:off x="7062235"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08" name="Rectangle 107"/>
          <p:cNvSpPr/>
          <p:nvPr/>
        </p:nvSpPr>
        <p:spPr bwMode="auto">
          <a:xfrm>
            <a:off x="4595116" y="3378512"/>
            <a:ext cx="619789" cy="26311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09" name="Rectangle 108"/>
          <p:cNvSpPr/>
          <p:nvPr/>
        </p:nvSpPr>
        <p:spPr bwMode="auto">
          <a:xfrm>
            <a:off x="4190256"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0" name="Rectangle 109"/>
          <p:cNvSpPr/>
          <p:nvPr/>
        </p:nvSpPr>
        <p:spPr bwMode="auto">
          <a:xfrm>
            <a:off x="6070637"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11" name="Rectangle 110"/>
          <p:cNvSpPr/>
          <p:nvPr/>
        </p:nvSpPr>
        <p:spPr bwMode="auto">
          <a:xfrm>
            <a:off x="6810865"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12" name="Rectangle 111"/>
          <p:cNvSpPr/>
          <p:nvPr/>
        </p:nvSpPr>
        <p:spPr bwMode="auto">
          <a:xfrm>
            <a:off x="6558872"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13" name="Rectangle 112"/>
          <p:cNvSpPr/>
          <p:nvPr/>
        </p:nvSpPr>
        <p:spPr bwMode="auto">
          <a:xfrm>
            <a:off x="6306878"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cxnSp>
        <p:nvCxnSpPr>
          <p:cNvPr id="231" name="Shape 230"/>
          <p:cNvCxnSpPr>
            <a:stCxn id="129" idx="2"/>
            <a:endCxn id="100" idx="3"/>
          </p:cNvCxnSpPr>
          <p:nvPr/>
        </p:nvCxnSpPr>
        <p:spPr bwMode="auto">
          <a:xfrm rot="5400000">
            <a:off x="7054128" y="2623272"/>
            <a:ext cx="1373222" cy="393878"/>
          </a:xfrm>
          <a:prstGeom prst="bentConnector2">
            <a:avLst/>
          </a:prstGeom>
          <a:noFill/>
          <a:ln w="25400" cap="flat" cmpd="sng" algn="ctr">
            <a:solidFill>
              <a:schemeClr val="tx1"/>
            </a:solidFill>
            <a:prstDash val="solid"/>
            <a:round/>
            <a:headEnd type="none" w="med" len="med"/>
            <a:tailEnd type="none" w="med" len="med"/>
          </a:ln>
          <a:effectLst/>
        </p:spPr>
      </p:cxnSp>
      <p:cxnSp>
        <p:nvCxnSpPr>
          <p:cNvPr id="132" name="Shape 131"/>
          <p:cNvCxnSpPr>
            <a:stCxn id="128" idx="1"/>
            <a:endCxn id="108" idx="0"/>
          </p:cNvCxnSpPr>
          <p:nvPr/>
        </p:nvCxnSpPr>
        <p:spPr bwMode="auto">
          <a:xfrm rot="10800000" flipV="1">
            <a:off x="4905012" y="1998176"/>
            <a:ext cx="1661067" cy="1380336"/>
          </a:xfrm>
          <a:prstGeom prst="bentConnector2">
            <a:avLst/>
          </a:prstGeom>
          <a:noFill/>
          <a:ln w="25400" cap="flat" cmpd="sng" algn="ctr">
            <a:solidFill>
              <a:schemeClr val="tx1"/>
            </a:solidFill>
            <a:prstDash val="solid"/>
            <a:round/>
            <a:headEnd type="none" w="med" len="med"/>
            <a:tailEnd type="none" w="med" len="med"/>
          </a:ln>
          <a:effectLst/>
        </p:spPr>
      </p:cxnSp>
      <p:cxnSp>
        <p:nvCxnSpPr>
          <p:cNvPr id="134" name="Shape 133"/>
          <p:cNvCxnSpPr>
            <a:stCxn id="128" idx="1"/>
            <a:endCxn id="119" idx="0"/>
          </p:cNvCxnSpPr>
          <p:nvPr/>
        </p:nvCxnSpPr>
        <p:spPr bwMode="auto">
          <a:xfrm rot="10800000" flipV="1">
            <a:off x="1430684" y="1998175"/>
            <a:ext cx="5135395" cy="1377093"/>
          </a:xfrm>
          <a:prstGeom prst="bentConnector2">
            <a:avLst/>
          </a:prstGeom>
          <a:noFill/>
          <a:ln w="25400" cap="flat" cmpd="sng" algn="ctr">
            <a:solidFill>
              <a:schemeClr val="tx1"/>
            </a:solidFill>
            <a:prstDash val="solid"/>
            <a:round/>
            <a:headEnd type="none" w="med" len="med"/>
            <a:tailEnd type="none" w="med" len="med"/>
          </a:ln>
          <a:effectLst/>
        </p:spPr>
      </p:cxnSp>
      <p:sp>
        <p:nvSpPr>
          <p:cNvPr id="135" name="TextBox 134"/>
          <p:cNvSpPr txBox="1"/>
          <p:nvPr/>
        </p:nvSpPr>
        <p:spPr>
          <a:xfrm>
            <a:off x="3429000" y="1981200"/>
            <a:ext cx="1525867" cy="369332"/>
          </a:xfrm>
          <a:prstGeom prst="rect">
            <a:avLst/>
          </a:prstGeom>
          <a:noFill/>
        </p:spPr>
        <p:txBody>
          <a:bodyPr wrap="none" rtlCol="0">
            <a:spAutoFit/>
          </a:bodyPr>
          <a:lstStyle/>
          <a:p>
            <a:r>
              <a:rPr lang="en-US" sz="1800" dirty="0">
                <a:latin typeface="Calibri" pitchFamily="34" charset="0"/>
              </a:rPr>
              <a:t>compare both</a:t>
            </a:r>
          </a:p>
        </p:txBody>
      </p:sp>
      <p:cxnSp>
        <p:nvCxnSpPr>
          <p:cNvPr id="136" name="Straight Connector 135"/>
          <p:cNvCxnSpPr/>
          <p:nvPr/>
        </p:nvCxnSpPr>
        <p:spPr bwMode="auto">
          <a:xfrm rot="5400000">
            <a:off x="636949" y="3171463"/>
            <a:ext cx="400914" cy="1588"/>
          </a:xfrm>
          <a:prstGeom prst="line">
            <a:avLst/>
          </a:prstGeom>
          <a:noFill/>
          <a:ln w="25400" cap="flat" cmpd="sng" algn="ctr">
            <a:solidFill>
              <a:schemeClr val="tx1"/>
            </a:solidFill>
            <a:prstDash val="solid"/>
            <a:round/>
            <a:headEnd type="none" w="med" len="med"/>
            <a:tailEnd type="none" w="med" len="med"/>
          </a:ln>
          <a:effectLst/>
        </p:spPr>
      </p:cxnSp>
      <p:sp>
        <p:nvSpPr>
          <p:cNvPr id="138" name="TextBox 137"/>
          <p:cNvSpPr txBox="1"/>
          <p:nvPr/>
        </p:nvSpPr>
        <p:spPr>
          <a:xfrm>
            <a:off x="457200" y="2628106"/>
            <a:ext cx="1021242" cy="369332"/>
          </a:xfrm>
          <a:prstGeom prst="rect">
            <a:avLst/>
          </a:prstGeom>
          <a:noFill/>
        </p:spPr>
        <p:txBody>
          <a:bodyPr wrap="none" rtlCol="0">
            <a:spAutoFit/>
          </a:bodyPr>
          <a:lstStyle/>
          <a:p>
            <a:r>
              <a:rPr lang="en-US" sz="1800" dirty="0">
                <a:latin typeface="Calibri" pitchFamily="34" charset="0"/>
              </a:rPr>
              <a:t>valid?  + </a:t>
            </a:r>
          </a:p>
        </p:txBody>
      </p:sp>
      <p:sp>
        <p:nvSpPr>
          <p:cNvPr id="139" name="TextBox 138"/>
          <p:cNvSpPr txBox="1"/>
          <p:nvPr/>
        </p:nvSpPr>
        <p:spPr>
          <a:xfrm>
            <a:off x="1418537" y="2641599"/>
            <a:ext cx="1691810" cy="369332"/>
          </a:xfrm>
          <a:prstGeom prst="rect">
            <a:avLst/>
          </a:prstGeom>
          <a:noFill/>
        </p:spPr>
        <p:txBody>
          <a:bodyPr wrap="none" rtlCol="0">
            <a:spAutoFit/>
          </a:bodyPr>
          <a:lstStyle/>
          <a:p>
            <a:r>
              <a:rPr lang="en-US" sz="1800" dirty="0">
                <a:latin typeface="Calibri" pitchFamily="34" charset="0"/>
              </a:rPr>
              <a:t>match: yes = hit</a:t>
            </a:r>
          </a:p>
        </p:txBody>
      </p:sp>
      <p:cxnSp>
        <p:nvCxnSpPr>
          <p:cNvPr id="143" name="Elbow Connector 142"/>
          <p:cNvCxnSpPr>
            <a:stCxn id="130" idx="2"/>
            <a:endCxn id="124" idx="2"/>
          </p:cNvCxnSpPr>
          <p:nvPr/>
        </p:nvCxnSpPr>
        <p:spPr bwMode="auto">
          <a:xfrm rot="5400000">
            <a:off x="5016510" y="75949"/>
            <a:ext cx="1504779" cy="5620080"/>
          </a:xfrm>
          <a:prstGeom prst="bentConnector3">
            <a:avLst>
              <a:gd name="adj1" fmla="val 148388"/>
            </a:avLst>
          </a:prstGeom>
          <a:noFill/>
          <a:ln w="25400" cap="flat" cmpd="sng" algn="ctr">
            <a:solidFill>
              <a:schemeClr val="tx1"/>
            </a:solidFill>
            <a:prstDash val="solid"/>
            <a:round/>
            <a:headEnd type="none" w="med" len="med"/>
            <a:tailEnd type="none" w="med" len="med"/>
          </a:ln>
          <a:effectLst/>
        </p:spPr>
      </p:cxnSp>
      <p:sp>
        <p:nvSpPr>
          <p:cNvPr id="145" name="TextBox 144"/>
          <p:cNvSpPr txBox="1"/>
          <p:nvPr/>
        </p:nvSpPr>
        <p:spPr>
          <a:xfrm>
            <a:off x="5105400" y="4355068"/>
            <a:ext cx="1301318" cy="369332"/>
          </a:xfrm>
          <a:prstGeom prst="rect">
            <a:avLst/>
          </a:prstGeom>
          <a:noFill/>
        </p:spPr>
        <p:txBody>
          <a:bodyPr wrap="none" rtlCol="0">
            <a:spAutoFit/>
          </a:bodyPr>
          <a:lstStyle/>
          <a:p>
            <a:r>
              <a:rPr lang="en-US" sz="1800" dirty="0">
                <a:latin typeface="Calibri" pitchFamily="34" charset="0"/>
              </a:rPr>
              <a:t>block offset</a:t>
            </a:r>
          </a:p>
        </p:txBody>
      </p:sp>
      <p:sp>
        <p:nvSpPr>
          <p:cNvPr id="43" name="Rectangle 42"/>
          <p:cNvSpPr/>
          <p:nvPr/>
        </p:nvSpPr>
        <p:spPr bwMode="auto">
          <a:xfrm>
            <a:off x="1124185" y="3377238"/>
            <a:ext cx="619789" cy="26311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3" name="内容占位符 2">
            <a:extLst>
              <a:ext uri="{FF2B5EF4-FFF2-40B4-BE49-F238E27FC236}">
                <a16:creationId xmlns:a16="http://schemas.microsoft.com/office/drawing/2014/main" id="{3F276E93-F228-ACAF-F45B-94D52ED04654}"/>
              </a:ext>
            </a:extLst>
          </p:cNvPr>
          <p:cNvSpPr txBox="1">
            <a:spLocks/>
          </p:cNvSpPr>
          <p:nvPr/>
        </p:nvSpPr>
        <p:spPr>
          <a:xfrm>
            <a:off x="457200" y="4712337"/>
            <a:ext cx="8229600" cy="2006917"/>
          </a:xfrm>
          <a:prstGeom prst="rect">
            <a:avLst/>
          </a:prstGeom>
        </p:spPr>
        <p:txBody>
          <a:bodyPr>
            <a:normAutofit/>
          </a:bodyPr>
          <a:lstStyle>
            <a:lvl1pPr marL="342900" indent="-342900" algn="l" rtl="0" eaLnBrk="1" fontAlgn="base" hangingPunct="1">
              <a:spcBef>
                <a:spcPct val="20000"/>
              </a:spcBef>
              <a:spcAft>
                <a:spcPct val="0"/>
              </a:spcAft>
              <a:buClr>
                <a:srgbClr val="99000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99000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r>
              <a:rPr lang="en-US" altLang="zh-CN" kern="0" dirty="0"/>
              <a:t>1.</a:t>
            </a:r>
            <a:r>
              <a:rPr lang="zh-CN" altLang="en-US" kern="0" dirty="0"/>
              <a:t>组相联高速缓存中的组选择</a:t>
            </a:r>
            <a:endParaRPr lang="en-US" altLang="zh-CN" kern="0" dirty="0"/>
          </a:p>
          <a:p>
            <a:pPr lvl="1"/>
            <a:r>
              <a:rPr lang="zh-CN" altLang="en-US" b="0" kern="0" dirty="0"/>
              <a:t>组索引位标识</a:t>
            </a:r>
            <a:r>
              <a:rPr lang="en-US" altLang="zh-CN" b="0" kern="0" dirty="0"/>
              <a:t>cache</a:t>
            </a:r>
            <a:r>
              <a:rPr lang="zh-CN" altLang="en-US" b="0" kern="0" dirty="0"/>
              <a:t>组</a:t>
            </a:r>
            <a:endParaRPr lang="en-US" altLang="zh-CN" b="0" kern="0" dirty="0"/>
          </a:p>
          <a:p>
            <a:r>
              <a:rPr lang="en-US" altLang="zh-CN" kern="0" dirty="0"/>
              <a:t>2.</a:t>
            </a:r>
            <a:r>
              <a:rPr lang="zh-CN" altLang="en-US" kern="0" dirty="0"/>
              <a:t>组相联高速缓存中的行匹配和字选择</a:t>
            </a:r>
            <a:endParaRPr lang="en-US" altLang="zh-CN" kern="0" dirty="0"/>
          </a:p>
          <a:p>
            <a:pPr lvl="1"/>
            <a:r>
              <a:rPr lang="zh-CN" altLang="en-US" b="0" kern="0" dirty="0"/>
              <a:t>检查多个行的有效位和标记位，确定所请求的字是否在集合中</a:t>
            </a:r>
            <a:endParaRPr lang="en-US" altLang="zh-CN" b="0" kern="0" dirty="0"/>
          </a:p>
          <a:p>
            <a:endParaRPr lang="zh-CN" altLang="en-US" b="0" kern="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p:bldP spid="138" grpId="0"/>
      <p:bldP spid="139" grpId="0"/>
      <p:bldP spid="145" grpId="0"/>
      <p:bldP spid="43"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762" y="445070"/>
            <a:ext cx="8245269" cy="762000"/>
          </a:xfrm>
        </p:spPr>
        <p:txBody>
          <a:bodyPr/>
          <a:lstStyle/>
          <a:p>
            <a:r>
              <a:rPr lang="en-US" dirty="0"/>
              <a:t>E-way Set Associative Cache (Here: E = 2)</a:t>
            </a:r>
          </a:p>
        </p:txBody>
      </p:sp>
      <p:sp>
        <p:nvSpPr>
          <p:cNvPr id="127" name="TextBox 126"/>
          <p:cNvSpPr txBox="1"/>
          <p:nvPr/>
        </p:nvSpPr>
        <p:spPr>
          <a:xfrm>
            <a:off x="381000" y="1154668"/>
            <a:ext cx="3298788" cy="646331"/>
          </a:xfrm>
          <a:prstGeom prst="rect">
            <a:avLst/>
          </a:prstGeom>
          <a:noFill/>
        </p:spPr>
        <p:txBody>
          <a:bodyPr wrap="none" rtlCol="0">
            <a:spAutoFit/>
          </a:bodyPr>
          <a:lstStyle/>
          <a:p>
            <a:r>
              <a:rPr lang="en-US" sz="1800" dirty="0">
                <a:latin typeface="Calibri" pitchFamily="34" charset="0"/>
              </a:rPr>
              <a:t>E = 2: Two lines per set</a:t>
            </a:r>
          </a:p>
          <a:p>
            <a:r>
              <a:rPr lang="en-US" sz="1800" dirty="0">
                <a:latin typeface="Calibri" pitchFamily="34" charset="0"/>
              </a:rPr>
              <a:t>Assume: cache block size 8 bytes</a:t>
            </a:r>
          </a:p>
        </p:txBody>
      </p:sp>
      <p:sp>
        <p:nvSpPr>
          <p:cNvPr id="128" name="Rectangle 127"/>
          <p:cNvSpPr/>
          <p:nvPr/>
        </p:nvSpPr>
        <p:spPr bwMode="auto">
          <a:xfrm>
            <a:off x="6566078" y="1862752"/>
            <a:ext cx="990600" cy="270848"/>
          </a:xfrm>
          <a:prstGeom prst="rect">
            <a:avLst/>
          </a:prstGeom>
          <a:solidFill>
            <a:srgbClr val="FF9999"/>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 bits</a:t>
            </a:r>
          </a:p>
        </p:txBody>
      </p:sp>
      <p:sp>
        <p:nvSpPr>
          <p:cNvPr id="129" name="Rectangle 128"/>
          <p:cNvSpPr/>
          <p:nvPr/>
        </p:nvSpPr>
        <p:spPr bwMode="auto">
          <a:xfrm>
            <a:off x="7556678" y="1862752"/>
            <a:ext cx="762000"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0…01</a:t>
            </a:r>
          </a:p>
        </p:txBody>
      </p:sp>
      <p:sp>
        <p:nvSpPr>
          <p:cNvPr id="130" name="Rectangle 129"/>
          <p:cNvSpPr/>
          <p:nvPr/>
        </p:nvSpPr>
        <p:spPr bwMode="auto">
          <a:xfrm>
            <a:off x="8318678" y="1862752"/>
            <a:ext cx="520522"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Calibri" pitchFamily="34" charset="0"/>
              </a:rPr>
              <a:t>100</a:t>
            </a:r>
          </a:p>
        </p:txBody>
      </p:sp>
      <p:sp>
        <p:nvSpPr>
          <p:cNvPr id="131" name="TextBox 130"/>
          <p:cNvSpPr txBox="1"/>
          <p:nvPr/>
        </p:nvSpPr>
        <p:spPr>
          <a:xfrm>
            <a:off x="6477000" y="1522790"/>
            <a:ext cx="2126031" cy="369332"/>
          </a:xfrm>
          <a:prstGeom prst="rect">
            <a:avLst/>
          </a:prstGeom>
          <a:noFill/>
        </p:spPr>
        <p:txBody>
          <a:bodyPr wrap="none" rtlCol="0">
            <a:spAutoFit/>
          </a:bodyPr>
          <a:lstStyle/>
          <a:p>
            <a:r>
              <a:rPr lang="en-US" sz="1800" dirty="0">
                <a:latin typeface="Calibri" pitchFamily="34" charset="0"/>
              </a:rPr>
              <a:t>Address of short </a:t>
            </a:r>
            <a:r>
              <a:rPr lang="en-US" sz="1800" dirty="0" err="1">
                <a:latin typeface="Calibri" pitchFamily="34" charset="0"/>
              </a:rPr>
              <a:t>int</a:t>
            </a:r>
            <a:r>
              <a:rPr lang="en-US" sz="1800" dirty="0">
                <a:latin typeface="Calibri" pitchFamily="34" charset="0"/>
              </a:rPr>
              <a:t>:</a:t>
            </a:r>
          </a:p>
        </p:txBody>
      </p:sp>
      <p:sp>
        <p:nvSpPr>
          <p:cNvPr id="100" name="Rectangle 99"/>
          <p:cNvSpPr/>
          <p:nvPr/>
        </p:nvSpPr>
        <p:spPr bwMode="auto">
          <a:xfrm>
            <a:off x="457200" y="3200400"/>
            <a:ext cx="7086600" cy="612843"/>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4" name="Rectangle 113"/>
          <p:cNvSpPr/>
          <p:nvPr/>
        </p:nvSpPr>
        <p:spPr bwMode="auto">
          <a:xfrm>
            <a:off x="606607" y="3276603"/>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15" name="Rectangle 114"/>
          <p:cNvSpPr/>
          <p:nvPr/>
        </p:nvSpPr>
        <p:spPr bwMode="auto">
          <a:xfrm>
            <a:off x="1899924"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16" name="Rectangle 115"/>
          <p:cNvSpPr/>
          <p:nvPr/>
        </p:nvSpPr>
        <p:spPr bwMode="auto">
          <a:xfrm>
            <a:off x="2135242"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17" name="Rectangle 116"/>
          <p:cNvSpPr/>
          <p:nvPr/>
        </p:nvSpPr>
        <p:spPr bwMode="auto">
          <a:xfrm>
            <a:off x="2360367"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18" name="Rectangle 117"/>
          <p:cNvSpPr/>
          <p:nvPr/>
        </p:nvSpPr>
        <p:spPr bwMode="auto">
          <a:xfrm>
            <a:off x="3587907" y="3375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19" name="Rectangle 118"/>
          <p:cNvSpPr/>
          <p:nvPr/>
        </p:nvSpPr>
        <p:spPr bwMode="auto">
          <a:xfrm>
            <a:off x="1120788" y="3375269"/>
            <a:ext cx="619789" cy="26311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20" name="Rectangle 119"/>
          <p:cNvSpPr/>
          <p:nvPr/>
        </p:nvSpPr>
        <p:spPr bwMode="auto">
          <a:xfrm>
            <a:off x="715928"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21" name="Rectangle 120"/>
          <p:cNvSpPr/>
          <p:nvPr/>
        </p:nvSpPr>
        <p:spPr bwMode="auto">
          <a:xfrm>
            <a:off x="2596309" y="3375269"/>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22" name="Rectangle 121"/>
          <p:cNvSpPr/>
          <p:nvPr/>
        </p:nvSpPr>
        <p:spPr bwMode="auto">
          <a:xfrm>
            <a:off x="3336537" y="3375269"/>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23" name="Rectangle 122"/>
          <p:cNvSpPr/>
          <p:nvPr/>
        </p:nvSpPr>
        <p:spPr bwMode="auto">
          <a:xfrm>
            <a:off x="3084544" y="3375269"/>
            <a:ext cx="252617" cy="263110"/>
          </a:xfrm>
          <a:prstGeom prst="rect">
            <a:avLst/>
          </a:prstGeom>
          <a:solidFill>
            <a:srgbClr val="A9E39D"/>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24" name="Rectangle 123"/>
          <p:cNvSpPr/>
          <p:nvPr/>
        </p:nvSpPr>
        <p:spPr bwMode="auto">
          <a:xfrm>
            <a:off x="2832550" y="3375269"/>
            <a:ext cx="252617" cy="263110"/>
          </a:xfrm>
          <a:prstGeom prst="rect">
            <a:avLst/>
          </a:prstGeom>
          <a:solidFill>
            <a:srgbClr val="A9E39D"/>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03" name="Rectangle 102"/>
          <p:cNvSpPr/>
          <p:nvPr/>
        </p:nvSpPr>
        <p:spPr bwMode="auto">
          <a:xfrm>
            <a:off x="4080935" y="3279846"/>
            <a:ext cx="3321928" cy="460443"/>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104" name="Rectangle 103"/>
          <p:cNvSpPr/>
          <p:nvPr/>
        </p:nvSpPr>
        <p:spPr bwMode="auto">
          <a:xfrm>
            <a:off x="5374252"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05" name="Rectangle 104"/>
          <p:cNvSpPr/>
          <p:nvPr/>
        </p:nvSpPr>
        <p:spPr bwMode="auto">
          <a:xfrm>
            <a:off x="5609570"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06" name="Rectangle 105"/>
          <p:cNvSpPr/>
          <p:nvPr/>
        </p:nvSpPr>
        <p:spPr bwMode="auto">
          <a:xfrm>
            <a:off x="5834695"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07" name="Rectangle 106"/>
          <p:cNvSpPr/>
          <p:nvPr/>
        </p:nvSpPr>
        <p:spPr bwMode="auto">
          <a:xfrm>
            <a:off x="7062235"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08" name="Rectangle 107"/>
          <p:cNvSpPr/>
          <p:nvPr/>
        </p:nvSpPr>
        <p:spPr bwMode="auto">
          <a:xfrm>
            <a:off x="4595116" y="3378512"/>
            <a:ext cx="619789" cy="26311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09" name="Rectangle 108"/>
          <p:cNvSpPr/>
          <p:nvPr/>
        </p:nvSpPr>
        <p:spPr bwMode="auto">
          <a:xfrm>
            <a:off x="4190256"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10" name="Rectangle 109"/>
          <p:cNvSpPr/>
          <p:nvPr/>
        </p:nvSpPr>
        <p:spPr bwMode="auto">
          <a:xfrm>
            <a:off x="6070637" y="3378512"/>
            <a:ext cx="235319"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11" name="Rectangle 110"/>
          <p:cNvSpPr/>
          <p:nvPr/>
        </p:nvSpPr>
        <p:spPr bwMode="auto">
          <a:xfrm>
            <a:off x="6810865"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12" name="Rectangle 111"/>
          <p:cNvSpPr/>
          <p:nvPr/>
        </p:nvSpPr>
        <p:spPr bwMode="auto">
          <a:xfrm>
            <a:off x="6558872"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13" name="Rectangle 112"/>
          <p:cNvSpPr/>
          <p:nvPr/>
        </p:nvSpPr>
        <p:spPr bwMode="auto">
          <a:xfrm>
            <a:off x="6306878" y="3378512"/>
            <a:ext cx="252617" cy="26311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cxnSp>
        <p:nvCxnSpPr>
          <p:cNvPr id="231" name="Shape 230"/>
          <p:cNvCxnSpPr>
            <a:stCxn id="129" idx="2"/>
            <a:endCxn id="100" idx="3"/>
          </p:cNvCxnSpPr>
          <p:nvPr/>
        </p:nvCxnSpPr>
        <p:spPr bwMode="auto">
          <a:xfrm rot="5400000">
            <a:off x="7054128" y="2623272"/>
            <a:ext cx="1373222" cy="393878"/>
          </a:xfrm>
          <a:prstGeom prst="bentConnector2">
            <a:avLst/>
          </a:prstGeom>
          <a:noFill/>
          <a:ln w="25400" cap="flat" cmpd="sng" algn="ctr">
            <a:solidFill>
              <a:schemeClr val="tx1"/>
            </a:solidFill>
            <a:prstDash val="solid"/>
            <a:round/>
            <a:headEnd type="none" w="med" len="med"/>
            <a:tailEnd type="none" w="med" len="med"/>
          </a:ln>
          <a:effectLst/>
        </p:spPr>
      </p:cxnSp>
      <p:cxnSp>
        <p:nvCxnSpPr>
          <p:cNvPr id="132" name="Shape 131"/>
          <p:cNvCxnSpPr>
            <a:stCxn id="128" idx="1"/>
            <a:endCxn id="108" idx="0"/>
          </p:cNvCxnSpPr>
          <p:nvPr/>
        </p:nvCxnSpPr>
        <p:spPr bwMode="auto">
          <a:xfrm rot="10800000" flipV="1">
            <a:off x="4905012" y="1998176"/>
            <a:ext cx="1661067" cy="1380336"/>
          </a:xfrm>
          <a:prstGeom prst="bentConnector2">
            <a:avLst/>
          </a:prstGeom>
          <a:noFill/>
          <a:ln w="25400" cap="flat" cmpd="sng" algn="ctr">
            <a:solidFill>
              <a:schemeClr val="tx1"/>
            </a:solidFill>
            <a:prstDash val="solid"/>
            <a:round/>
            <a:headEnd type="none" w="med" len="med"/>
            <a:tailEnd type="none" w="med" len="med"/>
          </a:ln>
          <a:effectLst/>
        </p:spPr>
      </p:cxnSp>
      <p:cxnSp>
        <p:nvCxnSpPr>
          <p:cNvPr id="134" name="Shape 133"/>
          <p:cNvCxnSpPr>
            <a:stCxn id="128" idx="1"/>
            <a:endCxn id="119" idx="0"/>
          </p:cNvCxnSpPr>
          <p:nvPr/>
        </p:nvCxnSpPr>
        <p:spPr bwMode="auto">
          <a:xfrm rot="10800000" flipV="1">
            <a:off x="1430684" y="1998175"/>
            <a:ext cx="5135395" cy="1377093"/>
          </a:xfrm>
          <a:prstGeom prst="bentConnector2">
            <a:avLst/>
          </a:prstGeom>
          <a:noFill/>
          <a:ln w="25400" cap="flat" cmpd="sng" algn="ctr">
            <a:solidFill>
              <a:schemeClr val="tx1"/>
            </a:solidFill>
            <a:prstDash val="solid"/>
            <a:round/>
            <a:headEnd type="none" w="med" len="med"/>
            <a:tailEnd type="none" w="med" len="med"/>
          </a:ln>
          <a:effectLst/>
        </p:spPr>
      </p:cxnSp>
      <p:sp>
        <p:nvSpPr>
          <p:cNvPr id="135" name="TextBox 134"/>
          <p:cNvSpPr txBox="1"/>
          <p:nvPr/>
        </p:nvSpPr>
        <p:spPr>
          <a:xfrm>
            <a:off x="3429000" y="1981200"/>
            <a:ext cx="1529535" cy="369332"/>
          </a:xfrm>
          <a:prstGeom prst="rect">
            <a:avLst/>
          </a:prstGeom>
          <a:noFill/>
        </p:spPr>
        <p:txBody>
          <a:bodyPr wrap="none" rtlCol="0">
            <a:spAutoFit/>
          </a:bodyPr>
          <a:lstStyle/>
          <a:p>
            <a:r>
              <a:rPr lang="en-US" sz="1800" dirty="0">
                <a:latin typeface="Calibri" pitchFamily="34" charset="0"/>
              </a:rPr>
              <a:t>compare both</a:t>
            </a:r>
          </a:p>
        </p:txBody>
      </p:sp>
      <p:cxnSp>
        <p:nvCxnSpPr>
          <p:cNvPr id="136" name="Straight Connector 135"/>
          <p:cNvCxnSpPr/>
          <p:nvPr/>
        </p:nvCxnSpPr>
        <p:spPr bwMode="auto">
          <a:xfrm rot="5400000">
            <a:off x="636949" y="3171463"/>
            <a:ext cx="400914" cy="1588"/>
          </a:xfrm>
          <a:prstGeom prst="line">
            <a:avLst/>
          </a:prstGeom>
          <a:noFill/>
          <a:ln w="25400" cap="flat" cmpd="sng" algn="ctr">
            <a:solidFill>
              <a:schemeClr val="tx1"/>
            </a:solidFill>
            <a:prstDash val="solid"/>
            <a:round/>
            <a:headEnd type="none" w="med" len="med"/>
            <a:tailEnd type="none" w="med" len="med"/>
          </a:ln>
          <a:effectLst/>
        </p:spPr>
      </p:cxnSp>
      <p:sp>
        <p:nvSpPr>
          <p:cNvPr id="138" name="TextBox 137"/>
          <p:cNvSpPr txBox="1"/>
          <p:nvPr/>
        </p:nvSpPr>
        <p:spPr>
          <a:xfrm>
            <a:off x="457200" y="2641599"/>
            <a:ext cx="1021242" cy="369332"/>
          </a:xfrm>
          <a:prstGeom prst="rect">
            <a:avLst/>
          </a:prstGeom>
          <a:noFill/>
        </p:spPr>
        <p:txBody>
          <a:bodyPr wrap="none" rtlCol="0">
            <a:spAutoFit/>
          </a:bodyPr>
          <a:lstStyle/>
          <a:p>
            <a:r>
              <a:rPr lang="en-US" sz="1800" dirty="0">
                <a:latin typeface="Calibri" pitchFamily="34" charset="0"/>
              </a:rPr>
              <a:t>valid?  + </a:t>
            </a:r>
          </a:p>
        </p:txBody>
      </p:sp>
      <p:sp>
        <p:nvSpPr>
          <p:cNvPr id="139" name="TextBox 138"/>
          <p:cNvSpPr txBox="1"/>
          <p:nvPr/>
        </p:nvSpPr>
        <p:spPr>
          <a:xfrm>
            <a:off x="1418537" y="2641599"/>
            <a:ext cx="1691810" cy="369332"/>
          </a:xfrm>
          <a:prstGeom prst="rect">
            <a:avLst/>
          </a:prstGeom>
          <a:noFill/>
        </p:spPr>
        <p:txBody>
          <a:bodyPr wrap="none" rtlCol="0">
            <a:spAutoFit/>
          </a:bodyPr>
          <a:lstStyle/>
          <a:p>
            <a:r>
              <a:rPr lang="en-US" sz="1800" dirty="0">
                <a:latin typeface="Calibri" pitchFamily="34" charset="0"/>
              </a:rPr>
              <a:t>match: yes = hit</a:t>
            </a:r>
          </a:p>
        </p:txBody>
      </p:sp>
      <p:cxnSp>
        <p:nvCxnSpPr>
          <p:cNvPr id="143" name="Elbow Connector 142"/>
          <p:cNvCxnSpPr>
            <a:stCxn id="130" idx="2"/>
            <a:endCxn id="124" idx="2"/>
          </p:cNvCxnSpPr>
          <p:nvPr/>
        </p:nvCxnSpPr>
        <p:spPr bwMode="auto">
          <a:xfrm rot="5400000">
            <a:off x="5016510" y="75949"/>
            <a:ext cx="1504779" cy="5620080"/>
          </a:xfrm>
          <a:prstGeom prst="bentConnector3">
            <a:avLst>
              <a:gd name="adj1" fmla="val 148388"/>
            </a:avLst>
          </a:prstGeom>
          <a:noFill/>
          <a:ln w="25400" cap="flat" cmpd="sng" algn="ctr">
            <a:solidFill>
              <a:schemeClr val="tx1"/>
            </a:solidFill>
            <a:prstDash val="solid"/>
            <a:round/>
            <a:headEnd type="none" w="med" len="med"/>
            <a:tailEnd type="none" w="med" len="med"/>
          </a:ln>
          <a:effectLst/>
        </p:spPr>
      </p:cxnSp>
      <p:sp>
        <p:nvSpPr>
          <p:cNvPr id="145" name="TextBox 144"/>
          <p:cNvSpPr txBox="1"/>
          <p:nvPr/>
        </p:nvSpPr>
        <p:spPr>
          <a:xfrm>
            <a:off x="5105400" y="4355068"/>
            <a:ext cx="1301318" cy="369332"/>
          </a:xfrm>
          <a:prstGeom prst="rect">
            <a:avLst/>
          </a:prstGeom>
          <a:noFill/>
        </p:spPr>
        <p:txBody>
          <a:bodyPr wrap="none" rtlCol="0">
            <a:spAutoFit/>
          </a:bodyPr>
          <a:lstStyle/>
          <a:p>
            <a:r>
              <a:rPr lang="en-US" sz="1800" dirty="0">
                <a:latin typeface="Calibri" pitchFamily="34" charset="0"/>
              </a:rPr>
              <a:t>block offset</a:t>
            </a:r>
          </a:p>
        </p:txBody>
      </p:sp>
      <p:sp>
        <p:nvSpPr>
          <p:cNvPr id="43" name="Down Arrow 42"/>
          <p:cNvSpPr/>
          <p:nvPr/>
        </p:nvSpPr>
        <p:spPr bwMode="auto">
          <a:xfrm flipV="1">
            <a:off x="2717407" y="3733800"/>
            <a:ext cx="733658" cy="1066800"/>
          </a:xfrm>
          <a:prstGeom prst="downArrow">
            <a:avLst/>
          </a:prstGeom>
          <a:solidFill>
            <a:schemeClr val="bg1">
              <a:lumMod val="65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44" name="TextBox 43"/>
          <p:cNvSpPr txBox="1"/>
          <p:nvPr/>
        </p:nvSpPr>
        <p:spPr>
          <a:xfrm>
            <a:off x="1803399" y="4812268"/>
            <a:ext cx="2570960" cy="369332"/>
          </a:xfrm>
          <a:prstGeom prst="rect">
            <a:avLst/>
          </a:prstGeom>
          <a:noFill/>
        </p:spPr>
        <p:txBody>
          <a:bodyPr wrap="none" rtlCol="0">
            <a:spAutoFit/>
          </a:bodyPr>
          <a:lstStyle/>
          <a:p>
            <a:r>
              <a:rPr lang="en-US" sz="1800" dirty="0">
                <a:latin typeface="Calibri" pitchFamily="34" charset="0"/>
              </a:rPr>
              <a:t>short </a:t>
            </a:r>
            <a:r>
              <a:rPr lang="en-US" sz="1800" dirty="0" err="1">
                <a:latin typeface="Calibri" pitchFamily="34" charset="0"/>
              </a:rPr>
              <a:t>int</a:t>
            </a:r>
            <a:r>
              <a:rPr lang="en-US" sz="1800" dirty="0">
                <a:latin typeface="Calibri" pitchFamily="34" charset="0"/>
              </a:rPr>
              <a:t> (2 Bytes) is here</a:t>
            </a:r>
          </a:p>
        </p:txBody>
      </p:sp>
      <p:sp>
        <p:nvSpPr>
          <p:cNvPr id="45" name="TextBox 44"/>
          <p:cNvSpPr txBox="1"/>
          <p:nvPr/>
        </p:nvSpPr>
        <p:spPr>
          <a:xfrm>
            <a:off x="457200" y="5562600"/>
            <a:ext cx="7978594" cy="1200329"/>
          </a:xfrm>
          <a:prstGeom prst="rect">
            <a:avLst/>
          </a:prstGeom>
          <a:noFill/>
        </p:spPr>
        <p:txBody>
          <a:bodyPr wrap="none" rtlCol="0">
            <a:spAutoFit/>
          </a:bodyPr>
          <a:lstStyle/>
          <a:p>
            <a:r>
              <a:rPr lang="en-US" dirty="0">
                <a:solidFill>
                  <a:srgbClr val="C00000"/>
                </a:solidFill>
                <a:latin typeface="Calibri" pitchFamily="34" charset="0"/>
              </a:rPr>
              <a:t>No match: </a:t>
            </a:r>
          </a:p>
          <a:p>
            <a:pPr marL="228600" indent="-228600">
              <a:buFont typeface="Arial" pitchFamily="34" charset="0"/>
              <a:buChar char="•"/>
            </a:pPr>
            <a:r>
              <a:rPr lang="en-US" dirty="0">
                <a:latin typeface="Calibri" pitchFamily="34" charset="0"/>
              </a:rPr>
              <a:t>One line in set is selected for eviction and replacement</a:t>
            </a:r>
          </a:p>
          <a:p>
            <a:pPr marL="228600" indent="-228600">
              <a:buFont typeface="Arial" pitchFamily="34" charset="0"/>
              <a:buChar char="•"/>
            </a:pPr>
            <a:r>
              <a:rPr lang="en-US" dirty="0">
                <a:latin typeface="Calibri" pitchFamily="34" charset="0"/>
              </a:rPr>
              <a:t>Replacement policies: random, least recently used (LRU),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362B3DD9-AC25-D622-981D-F374FDC4040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矩形: 圆角 5">
            <a:extLst>
              <a:ext uri="{FF2B5EF4-FFF2-40B4-BE49-F238E27FC236}">
                <a16:creationId xmlns:a16="http://schemas.microsoft.com/office/drawing/2014/main" id="{E8A21AF4-C2ED-57BC-10ED-93913817AFEC}"/>
              </a:ext>
            </a:extLst>
          </p:cNvPr>
          <p:cNvSpPr/>
          <p:nvPr>
            <p:custDataLst>
              <p:tags r:id="rId3"/>
            </p:custDataLst>
          </p:nvPr>
        </p:nvSpPr>
        <p:spPr bwMode="auto">
          <a:xfrm>
            <a:off x="6172200" y="6215063"/>
            <a:ext cx="1543050" cy="411480"/>
          </a:xfrm>
          <a:prstGeom prst="roundRect">
            <a:avLst/>
          </a:prstGeom>
          <a:solidFill>
            <a:srgbClr val="808080"/>
          </a:solidFill>
          <a:ln w="38100"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zh-CN" altLang="en-US" sz="1600" b="1" i="0" u="none" strike="noStrike" cap="none" normalizeH="0" baseline="0">
                <a:ln>
                  <a:noFill/>
                </a:ln>
                <a:solidFill>
                  <a:srgbClr val="FFFFFF"/>
                </a:solidFill>
                <a:effectLst/>
                <a:latin typeface="Microsoft Yahei" panose="020B0503020204020204" pitchFamily="34" charset="-122"/>
                <a:ea typeface="Microsoft Yahei" panose="020B0503020204020204" pitchFamily="34" charset="-122"/>
                <a:sym typeface="Microsoft Yahei" panose="020B0503020204020204" pitchFamily="34" charset="-122"/>
              </a:rPr>
              <a:t>作答</a:t>
            </a:r>
          </a:p>
        </p:txBody>
      </p:sp>
      <p:sp>
        <p:nvSpPr>
          <p:cNvPr id="13" name="Rectangle 50">
            <a:extLst>
              <a:ext uri="{FF2B5EF4-FFF2-40B4-BE49-F238E27FC236}">
                <a16:creationId xmlns:a16="http://schemas.microsoft.com/office/drawing/2014/main" id="{390587C4-6572-7F03-2B4F-7576A7BCD107}"/>
              </a:ext>
            </a:extLst>
          </p:cNvPr>
          <p:cNvSpPr>
            <a:spLocks noChangeArrowheads="1"/>
          </p:cNvSpPr>
          <p:nvPr/>
        </p:nvSpPr>
        <p:spPr bwMode="auto">
          <a:xfrm>
            <a:off x="3922713" y="5213015"/>
            <a:ext cx="2662237" cy="397545"/>
          </a:xfrm>
          <a:prstGeom prst="rect">
            <a:avLst/>
          </a:prstGeom>
          <a:solidFill>
            <a:srgbClr val="DEDFF5"/>
          </a:solidFill>
          <a:ln w="57150">
            <a:solidFill>
              <a:schemeClr val="tx1"/>
            </a:solidFill>
            <a:miter lim="800000"/>
            <a:headEnd/>
            <a:tailEnd/>
          </a:ln>
          <a:effectLst/>
        </p:spPr>
        <p:txBody>
          <a:bodyPr lIns="90487" tIns="44450" rIns="90487" bIns="44450" anchor="ctr">
            <a:prstTxWarp prst="textNoShape">
              <a:avLst/>
            </a:prstTxWarp>
            <a:spAutoFit/>
          </a:bodyPr>
          <a:lstStyle/>
          <a:p>
            <a:endParaRPr lang="en-US" sz="2000">
              <a:latin typeface="Calibri"/>
              <a:cs typeface="Calibri"/>
            </a:endParaRPr>
          </a:p>
        </p:txBody>
      </p:sp>
      <p:sp>
        <p:nvSpPr>
          <p:cNvPr id="14" name="Rectangle 49">
            <a:extLst>
              <a:ext uri="{FF2B5EF4-FFF2-40B4-BE49-F238E27FC236}">
                <a16:creationId xmlns:a16="http://schemas.microsoft.com/office/drawing/2014/main" id="{DC31DCA0-5FDF-B460-B858-760BE47FAC18}"/>
              </a:ext>
            </a:extLst>
          </p:cNvPr>
          <p:cNvSpPr>
            <a:spLocks noChangeArrowheads="1"/>
          </p:cNvSpPr>
          <p:nvPr/>
        </p:nvSpPr>
        <p:spPr bwMode="auto">
          <a:xfrm>
            <a:off x="3922713" y="6030577"/>
            <a:ext cx="2662237" cy="397545"/>
          </a:xfrm>
          <a:prstGeom prst="rect">
            <a:avLst/>
          </a:prstGeom>
          <a:solidFill>
            <a:srgbClr val="DEDFF5"/>
          </a:solidFill>
          <a:ln w="57150">
            <a:solidFill>
              <a:schemeClr val="tx1"/>
            </a:solidFill>
            <a:miter lim="800000"/>
            <a:headEnd/>
            <a:tailEnd/>
          </a:ln>
          <a:effectLst/>
        </p:spPr>
        <p:txBody>
          <a:bodyPr lIns="90487" tIns="44450" rIns="90487" bIns="44450" anchor="ctr">
            <a:prstTxWarp prst="textNoShape">
              <a:avLst/>
            </a:prstTxWarp>
            <a:spAutoFit/>
          </a:bodyPr>
          <a:lstStyle/>
          <a:p>
            <a:endParaRPr lang="en-US" sz="2000">
              <a:latin typeface="Calibri"/>
              <a:cs typeface="Calibri"/>
            </a:endParaRPr>
          </a:p>
        </p:txBody>
      </p:sp>
      <p:sp>
        <p:nvSpPr>
          <p:cNvPr id="15" name="Rectangle 2">
            <a:extLst>
              <a:ext uri="{FF2B5EF4-FFF2-40B4-BE49-F238E27FC236}">
                <a16:creationId xmlns:a16="http://schemas.microsoft.com/office/drawing/2014/main" id="{3E0B0C12-7007-2F3D-38A6-EDFBFAB1B05F}"/>
              </a:ext>
            </a:extLst>
          </p:cNvPr>
          <p:cNvSpPr txBox="1">
            <a:spLocks noChangeArrowheads="1"/>
          </p:cNvSpPr>
          <p:nvPr/>
        </p:nvSpPr>
        <p:spPr>
          <a:xfrm>
            <a:off x="338265" y="872235"/>
            <a:ext cx="8101182" cy="762000"/>
          </a:xfrm>
          <a:prstGeom prst="rect">
            <a:avLst/>
          </a:prstGeom>
        </p:spPr>
        <p:txBody>
          <a:bodyPr/>
          <a:lst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r>
              <a:rPr lang="en-US" kern="0" dirty="0"/>
              <a:t>2-Way Set Associative Cache Simulation</a:t>
            </a:r>
          </a:p>
        </p:txBody>
      </p:sp>
      <p:sp>
        <p:nvSpPr>
          <p:cNvPr id="16" name="Rectangle 3">
            <a:extLst>
              <a:ext uri="{FF2B5EF4-FFF2-40B4-BE49-F238E27FC236}">
                <a16:creationId xmlns:a16="http://schemas.microsoft.com/office/drawing/2014/main" id="{7A6F8CE3-304B-8F7F-E3C0-19E1EF71577D}"/>
              </a:ext>
            </a:extLst>
          </p:cNvPr>
          <p:cNvSpPr>
            <a:spLocks noChangeArrowheads="1"/>
          </p:cNvSpPr>
          <p:nvPr/>
        </p:nvSpPr>
        <p:spPr bwMode="auto">
          <a:xfrm>
            <a:off x="3245672" y="1731417"/>
            <a:ext cx="5475287" cy="2859757"/>
          </a:xfrm>
          <a:prstGeom prst="rect">
            <a:avLst/>
          </a:prstGeom>
          <a:noFill/>
          <a:ln w="12700">
            <a:noFill/>
            <a:miter lim="800000"/>
            <a:headEnd/>
            <a:tailEnd/>
          </a:ln>
          <a:effectLst/>
        </p:spPr>
        <p:txBody>
          <a:bodyPr wrap="square" lIns="90487" tIns="44450" rIns="90487" bIns="44450">
            <a:prstTxWarp prst="textNoShape">
              <a:avLst/>
            </a:prstTxWarp>
            <a:spAutoFit/>
          </a:bodyPr>
          <a:lstStyle/>
          <a:p>
            <a:pPr algn="l">
              <a:lnSpc>
                <a:spcPct val="100000"/>
              </a:lnSpc>
            </a:pPr>
            <a:r>
              <a:rPr lang="en-US" sz="2000" b="0" dirty="0">
                <a:latin typeface="Calibri"/>
                <a:cs typeface="Calibri"/>
              </a:rPr>
              <a:t>4-bit addresses (M=16 bytes) </a:t>
            </a:r>
          </a:p>
          <a:p>
            <a:r>
              <a:rPr lang="en-US" sz="2000" b="0" dirty="0">
                <a:latin typeface="Calibri"/>
                <a:cs typeface="Calibri"/>
              </a:rPr>
              <a:t>S=2 sets, E=2 blocks/set, B=2 bytes/block </a:t>
            </a:r>
          </a:p>
          <a:p>
            <a:endParaRPr lang="en-US" sz="2000" b="0" dirty="0">
              <a:latin typeface="Calibri"/>
              <a:cs typeface="Calibri"/>
            </a:endParaRPr>
          </a:p>
          <a:p>
            <a:pPr algn="l">
              <a:lnSpc>
                <a:spcPct val="100000"/>
              </a:lnSpc>
            </a:pPr>
            <a:r>
              <a:rPr lang="en-US" sz="2000" b="0" dirty="0">
                <a:latin typeface="Calibri"/>
                <a:cs typeface="Calibri"/>
              </a:rPr>
              <a:t>Address trace (reads, one byte per read):</a:t>
            </a:r>
          </a:p>
          <a:p>
            <a:pPr algn="l">
              <a:lnSpc>
                <a:spcPct val="100000"/>
              </a:lnSpc>
            </a:pPr>
            <a:r>
              <a:rPr lang="en-US" sz="2000" b="0" dirty="0">
                <a:latin typeface="Calibri"/>
                <a:cs typeface="Calibri"/>
              </a:rPr>
              <a:t>	</a:t>
            </a:r>
            <a:r>
              <a:rPr lang="en-US" sz="2000" dirty="0">
                <a:latin typeface="Calibri"/>
                <a:cs typeface="Calibri"/>
              </a:rPr>
              <a:t>0	[</a:t>
            </a:r>
            <a:r>
              <a:rPr lang="en-US" sz="2000" dirty="0">
                <a:solidFill>
                  <a:srgbClr val="C00000"/>
                </a:solidFill>
                <a:latin typeface="Calibri"/>
                <a:cs typeface="Calibri"/>
              </a:rPr>
              <a:t>00</a:t>
            </a:r>
            <a:r>
              <a:rPr lang="en-US" sz="2000" u="sng" dirty="0">
                <a:solidFill>
                  <a:srgbClr val="0070C0"/>
                </a:solidFill>
                <a:latin typeface="Calibri"/>
                <a:cs typeface="Calibri"/>
              </a:rPr>
              <a:t>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1	[</a:t>
            </a:r>
            <a:r>
              <a:rPr lang="en-US" sz="2000" dirty="0">
                <a:solidFill>
                  <a:srgbClr val="C00000"/>
                </a:solidFill>
                <a:latin typeface="Calibri"/>
                <a:cs typeface="Calibri"/>
              </a:rPr>
              <a:t>00</a:t>
            </a:r>
            <a:r>
              <a:rPr lang="en-US" sz="2000" u="sng" dirty="0">
                <a:solidFill>
                  <a:srgbClr val="0070C0"/>
                </a:solidFill>
                <a:latin typeface="Calibri"/>
                <a:cs typeface="Calibri"/>
              </a:rPr>
              <a:t>0</a:t>
            </a:r>
            <a:r>
              <a:rPr lang="en-US" sz="2000" dirty="0">
                <a:solidFill>
                  <a:srgbClr val="008000"/>
                </a:solidFill>
                <a:latin typeface="Calibri"/>
                <a:cs typeface="Calibri"/>
              </a:rPr>
              <a:t>1</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7	[</a:t>
            </a:r>
            <a:r>
              <a:rPr lang="en-US" sz="2000" dirty="0">
                <a:solidFill>
                  <a:srgbClr val="C00000"/>
                </a:solidFill>
                <a:latin typeface="Calibri"/>
                <a:cs typeface="Calibri"/>
              </a:rPr>
              <a:t>01</a:t>
            </a:r>
            <a:r>
              <a:rPr lang="en-US" sz="2000" u="sng" dirty="0">
                <a:solidFill>
                  <a:srgbClr val="0070C0"/>
                </a:solidFill>
                <a:latin typeface="Calibri"/>
                <a:cs typeface="Calibri"/>
              </a:rPr>
              <a:t>1</a:t>
            </a:r>
            <a:r>
              <a:rPr lang="en-US" sz="2000" dirty="0">
                <a:solidFill>
                  <a:srgbClr val="008000"/>
                </a:solidFill>
                <a:latin typeface="Calibri"/>
                <a:cs typeface="Calibri"/>
              </a:rPr>
              <a:t>1</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8	[</a:t>
            </a:r>
            <a:r>
              <a:rPr lang="en-US" sz="2000" dirty="0">
                <a:solidFill>
                  <a:srgbClr val="C00000"/>
                </a:solidFill>
                <a:latin typeface="Calibri"/>
                <a:cs typeface="Calibri"/>
              </a:rPr>
              <a:t>10</a:t>
            </a:r>
            <a:r>
              <a:rPr lang="en-US" sz="2000" u="sng" dirty="0">
                <a:solidFill>
                  <a:srgbClr val="0070C0"/>
                </a:solidFill>
                <a:latin typeface="Calibri"/>
                <a:cs typeface="Calibri"/>
              </a:rPr>
              <a:t>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0	[</a:t>
            </a:r>
            <a:r>
              <a:rPr lang="en-US" sz="2000" dirty="0">
                <a:solidFill>
                  <a:srgbClr val="C00000"/>
                </a:solidFill>
                <a:latin typeface="Calibri"/>
                <a:cs typeface="Calibri"/>
              </a:rPr>
              <a:t>00</a:t>
            </a:r>
            <a:r>
              <a:rPr lang="en-US" sz="2000" u="sng" dirty="0">
                <a:solidFill>
                  <a:srgbClr val="0070C0"/>
                </a:solidFill>
                <a:latin typeface="Calibri"/>
                <a:cs typeface="Calibri"/>
              </a:rPr>
              <a:t>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a:t>
            </a:r>
          </a:p>
        </p:txBody>
      </p:sp>
      <p:sp>
        <p:nvSpPr>
          <p:cNvPr id="17" name="Rectangle 4">
            <a:extLst>
              <a:ext uri="{FF2B5EF4-FFF2-40B4-BE49-F238E27FC236}">
                <a16:creationId xmlns:a16="http://schemas.microsoft.com/office/drawing/2014/main" id="{E69A1D7E-B4BE-EF10-31C6-E281496846C0}"/>
              </a:ext>
            </a:extLst>
          </p:cNvPr>
          <p:cNvSpPr>
            <a:spLocks noChangeArrowheads="1"/>
          </p:cNvSpPr>
          <p:nvPr/>
        </p:nvSpPr>
        <p:spPr bwMode="auto">
          <a:xfrm>
            <a:off x="457200" y="1841500"/>
            <a:ext cx="703262"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a:solidFill>
                  <a:srgbClr val="C00000"/>
                </a:solidFill>
                <a:latin typeface="Calibri"/>
                <a:cs typeface="Calibri"/>
              </a:rPr>
              <a:t>xx</a:t>
            </a:r>
          </a:p>
        </p:txBody>
      </p:sp>
      <p:sp>
        <p:nvSpPr>
          <p:cNvPr id="18" name="Rectangle 5">
            <a:extLst>
              <a:ext uri="{FF2B5EF4-FFF2-40B4-BE49-F238E27FC236}">
                <a16:creationId xmlns:a16="http://schemas.microsoft.com/office/drawing/2014/main" id="{1CE5E504-DD14-5E30-8DC6-61A9140932DA}"/>
              </a:ext>
            </a:extLst>
          </p:cNvPr>
          <p:cNvSpPr>
            <a:spLocks noChangeArrowheads="1"/>
          </p:cNvSpPr>
          <p:nvPr/>
        </p:nvSpPr>
        <p:spPr bwMode="auto">
          <a:xfrm>
            <a:off x="576262" y="1507455"/>
            <a:ext cx="526385"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t=2</a:t>
            </a:r>
          </a:p>
        </p:txBody>
      </p:sp>
      <p:sp>
        <p:nvSpPr>
          <p:cNvPr id="19" name="Rectangle 6">
            <a:extLst>
              <a:ext uri="{FF2B5EF4-FFF2-40B4-BE49-F238E27FC236}">
                <a16:creationId xmlns:a16="http://schemas.microsoft.com/office/drawing/2014/main" id="{A92F3C0A-A9B6-BBB2-5152-7B3179E47B54}"/>
              </a:ext>
            </a:extLst>
          </p:cNvPr>
          <p:cNvSpPr>
            <a:spLocks noChangeArrowheads="1"/>
          </p:cNvSpPr>
          <p:nvPr/>
        </p:nvSpPr>
        <p:spPr bwMode="auto">
          <a:xfrm>
            <a:off x="1204912" y="1507455"/>
            <a:ext cx="553937"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s=1</a:t>
            </a:r>
          </a:p>
        </p:txBody>
      </p:sp>
      <p:sp>
        <p:nvSpPr>
          <p:cNvPr id="20" name="Rectangle 7">
            <a:extLst>
              <a:ext uri="{FF2B5EF4-FFF2-40B4-BE49-F238E27FC236}">
                <a16:creationId xmlns:a16="http://schemas.microsoft.com/office/drawing/2014/main" id="{CEAB9378-9E64-CBC0-4A44-E3F6EBAB7049}"/>
              </a:ext>
            </a:extLst>
          </p:cNvPr>
          <p:cNvSpPr>
            <a:spLocks noChangeArrowheads="1"/>
          </p:cNvSpPr>
          <p:nvPr/>
        </p:nvSpPr>
        <p:spPr bwMode="auto">
          <a:xfrm>
            <a:off x="1944687" y="1507455"/>
            <a:ext cx="581238"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b=1</a:t>
            </a:r>
          </a:p>
        </p:txBody>
      </p:sp>
      <p:sp>
        <p:nvSpPr>
          <p:cNvPr id="21" name="Rectangle 8">
            <a:extLst>
              <a:ext uri="{FF2B5EF4-FFF2-40B4-BE49-F238E27FC236}">
                <a16:creationId xmlns:a16="http://schemas.microsoft.com/office/drawing/2014/main" id="{9F83C609-135B-84A4-1BC9-F19B07298040}"/>
              </a:ext>
            </a:extLst>
          </p:cNvPr>
          <p:cNvSpPr>
            <a:spLocks noChangeArrowheads="1"/>
          </p:cNvSpPr>
          <p:nvPr/>
        </p:nvSpPr>
        <p:spPr bwMode="auto">
          <a:xfrm>
            <a:off x="1174750" y="1841500"/>
            <a:ext cx="703262"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a:solidFill>
                  <a:srgbClr val="0070C0"/>
                </a:solidFill>
                <a:latin typeface="Calibri"/>
                <a:cs typeface="Calibri"/>
              </a:rPr>
              <a:t>x</a:t>
            </a:r>
          </a:p>
        </p:txBody>
      </p:sp>
      <p:sp>
        <p:nvSpPr>
          <p:cNvPr id="22" name="Rectangle 9">
            <a:extLst>
              <a:ext uri="{FF2B5EF4-FFF2-40B4-BE49-F238E27FC236}">
                <a16:creationId xmlns:a16="http://schemas.microsoft.com/office/drawing/2014/main" id="{ACF83C61-2F01-B7D6-8D4B-7BDD4B0A3473}"/>
              </a:ext>
            </a:extLst>
          </p:cNvPr>
          <p:cNvSpPr>
            <a:spLocks noChangeArrowheads="1"/>
          </p:cNvSpPr>
          <p:nvPr/>
        </p:nvSpPr>
        <p:spPr bwMode="auto">
          <a:xfrm>
            <a:off x="1890712" y="1841500"/>
            <a:ext cx="703263"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a:solidFill>
                  <a:srgbClr val="008000"/>
                </a:solidFill>
                <a:latin typeface="Calibri"/>
                <a:cs typeface="Calibri"/>
              </a:rPr>
              <a:t>x</a:t>
            </a:r>
          </a:p>
        </p:txBody>
      </p:sp>
      <p:grpSp>
        <p:nvGrpSpPr>
          <p:cNvPr id="23" name="Group 10">
            <a:extLst>
              <a:ext uri="{FF2B5EF4-FFF2-40B4-BE49-F238E27FC236}">
                <a16:creationId xmlns:a16="http://schemas.microsoft.com/office/drawing/2014/main" id="{ECED41FE-FE41-F883-7BAC-6F86CA83A9D2}"/>
              </a:ext>
            </a:extLst>
          </p:cNvPr>
          <p:cNvGrpSpPr>
            <a:grpSpLocks/>
          </p:cNvGrpSpPr>
          <p:nvPr/>
        </p:nvGrpSpPr>
        <p:grpSpPr bwMode="auto">
          <a:xfrm>
            <a:off x="3922713" y="5106988"/>
            <a:ext cx="2662237" cy="306387"/>
            <a:chOff x="2027" y="3244"/>
            <a:chExt cx="1677" cy="193"/>
          </a:xfrm>
          <a:solidFill>
            <a:srgbClr val="DEDFF5"/>
          </a:solidFill>
        </p:grpSpPr>
        <p:sp>
          <p:nvSpPr>
            <p:cNvPr id="24" name="Rectangle 11">
              <a:extLst>
                <a:ext uri="{FF2B5EF4-FFF2-40B4-BE49-F238E27FC236}">
                  <a16:creationId xmlns:a16="http://schemas.microsoft.com/office/drawing/2014/main" id="{27B48186-F678-CEC0-B096-A63A4EC8C10B}"/>
                </a:ext>
              </a:extLst>
            </p:cNvPr>
            <p:cNvSpPr>
              <a:spLocks noChangeArrowheads="1"/>
            </p:cNvSpPr>
            <p:nvPr/>
          </p:nvSpPr>
          <p:spPr bwMode="auto">
            <a:xfrm>
              <a:off x="2027" y="3244"/>
              <a:ext cx="35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r>
                <a:rPr lang="en-US" sz="2000" b="0">
                  <a:latin typeface="Calibri"/>
                  <a:cs typeface="Calibri"/>
                </a:rPr>
                <a:t>0</a:t>
              </a:r>
            </a:p>
          </p:txBody>
        </p:sp>
        <p:sp>
          <p:nvSpPr>
            <p:cNvPr id="25" name="Rectangle 12">
              <a:extLst>
                <a:ext uri="{FF2B5EF4-FFF2-40B4-BE49-F238E27FC236}">
                  <a16:creationId xmlns:a16="http://schemas.microsoft.com/office/drawing/2014/main" id="{3049741A-944A-28AE-9854-10F39B92E1A8}"/>
                </a:ext>
              </a:extLst>
            </p:cNvPr>
            <p:cNvSpPr>
              <a:spLocks noChangeArrowheads="1"/>
            </p:cNvSpPr>
            <p:nvPr/>
          </p:nvSpPr>
          <p:spPr bwMode="auto">
            <a:xfrm>
              <a:off x="2389" y="3244"/>
              <a:ext cx="41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endParaRPr lang="en-US" sz="2000" b="0" dirty="0">
                <a:latin typeface="Calibri"/>
                <a:cs typeface="Calibri"/>
              </a:endParaRPr>
            </a:p>
          </p:txBody>
        </p:sp>
        <p:sp>
          <p:nvSpPr>
            <p:cNvPr id="26" name="Rectangle 13">
              <a:extLst>
                <a:ext uri="{FF2B5EF4-FFF2-40B4-BE49-F238E27FC236}">
                  <a16:creationId xmlns:a16="http://schemas.microsoft.com/office/drawing/2014/main" id="{2F0964EB-469D-0396-7B42-E58FDCF3B0F8}"/>
                </a:ext>
              </a:extLst>
            </p:cNvPr>
            <p:cNvSpPr>
              <a:spLocks noChangeArrowheads="1"/>
            </p:cNvSpPr>
            <p:nvPr/>
          </p:nvSpPr>
          <p:spPr bwMode="auto">
            <a:xfrm>
              <a:off x="2810" y="3244"/>
              <a:ext cx="894"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endParaRPr lang="en-US" sz="2000" b="0" dirty="0">
                <a:latin typeface="Calibri"/>
                <a:cs typeface="Calibri"/>
              </a:endParaRPr>
            </a:p>
          </p:txBody>
        </p:sp>
      </p:grpSp>
      <p:sp>
        <p:nvSpPr>
          <p:cNvPr id="27" name="Rectangle 14">
            <a:extLst>
              <a:ext uri="{FF2B5EF4-FFF2-40B4-BE49-F238E27FC236}">
                <a16:creationId xmlns:a16="http://schemas.microsoft.com/office/drawing/2014/main" id="{640E1E70-1B96-6BD2-A4FA-37E565534F26}"/>
              </a:ext>
            </a:extLst>
          </p:cNvPr>
          <p:cNvSpPr>
            <a:spLocks noChangeArrowheads="1"/>
          </p:cNvSpPr>
          <p:nvPr/>
        </p:nvSpPr>
        <p:spPr bwMode="auto">
          <a:xfrm>
            <a:off x="4071938" y="4724400"/>
            <a:ext cx="316918"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dirty="0" err="1">
                <a:latin typeface="Calibri"/>
                <a:cs typeface="Calibri"/>
              </a:rPr>
              <a:t>v</a:t>
            </a:r>
            <a:endParaRPr lang="en-US" sz="2000" dirty="0">
              <a:latin typeface="Calibri"/>
              <a:cs typeface="Calibri"/>
            </a:endParaRPr>
          </a:p>
        </p:txBody>
      </p:sp>
      <p:sp>
        <p:nvSpPr>
          <p:cNvPr id="28" name="Rectangle 15">
            <a:extLst>
              <a:ext uri="{FF2B5EF4-FFF2-40B4-BE49-F238E27FC236}">
                <a16:creationId xmlns:a16="http://schemas.microsoft.com/office/drawing/2014/main" id="{BCDE985C-527C-5985-2313-8715D779C089}"/>
              </a:ext>
            </a:extLst>
          </p:cNvPr>
          <p:cNvSpPr>
            <a:spLocks noChangeArrowheads="1"/>
          </p:cNvSpPr>
          <p:nvPr/>
        </p:nvSpPr>
        <p:spPr bwMode="auto">
          <a:xfrm>
            <a:off x="4549775" y="4724400"/>
            <a:ext cx="538533"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dirty="0">
                <a:solidFill>
                  <a:srgbClr val="C00000"/>
                </a:solidFill>
                <a:latin typeface="Calibri"/>
                <a:cs typeface="Calibri"/>
              </a:rPr>
              <a:t>Tag</a:t>
            </a:r>
          </a:p>
        </p:txBody>
      </p:sp>
      <p:sp>
        <p:nvSpPr>
          <p:cNvPr id="29" name="Rectangle 16">
            <a:extLst>
              <a:ext uri="{FF2B5EF4-FFF2-40B4-BE49-F238E27FC236}">
                <a16:creationId xmlns:a16="http://schemas.microsoft.com/office/drawing/2014/main" id="{30B795A5-C0D4-4482-AC05-4EBD74A18A7F}"/>
              </a:ext>
            </a:extLst>
          </p:cNvPr>
          <p:cNvSpPr>
            <a:spLocks noChangeArrowheads="1"/>
          </p:cNvSpPr>
          <p:nvPr/>
        </p:nvSpPr>
        <p:spPr bwMode="auto">
          <a:xfrm>
            <a:off x="5410200" y="4724400"/>
            <a:ext cx="757819"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dirty="0">
                <a:latin typeface="Calibri"/>
                <a:cs typeface="Calibri"/>
              </a:rPr>
              <a:t>Block</a:t>
            </a:r>
          </a:p>
        </p:txBody>
      </p:sp>
      <p:sp>
        <p:nvSpPr>
          <p:cNvPr id="30" name="Rectangle 17">
            <a:extLst>
              <a:ext uri="{FF2B5EF4-FFF2-40B4-BE49-F238E27FC236}">
                <a16:creationId xmlns:a16="http://schemas.microsoft.com/office/drawing/2014/main" id="{04FDE1B6-655A-5956-9A63-EF5F879A5F04}"/>
              </a:ext>
            </a:extLst>
          </p:cNvPr>
          <p:cNvSpPr>
            <a:spLocks noChangeArrowheads="1"/>
          </p:cNvSpPr>
          <p:nvPr/>
        </p:nvSpPr>
        <p:spPr bwMode="auto">
          <a:xfrm>
            <a:off x="3922713" y="5416550"/>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nSpc>
                <a:spcPct val="65000"/>
              </a:lnSpc>
              <a:spcBef>
                <a:spcPct val="50000"/>
              </a:spcBef>
            </a:pPr>
            <a:r>
              <a:rPr lang="en-US" sz="2000" b="0">
                <a:latin typeface="Calibri"/>
                <a:cs typeface="Calibri"/>
              </a:rPr>
              <a:t>0</a:t>
            </a:r>
          </a:p>
        </p:txBody>
      </p:sp>
      <p:sp>
        <p:nvSpPr>
          <p:cNvPr id="31" name="Rectangle 18">
            <a:extLst>
              <a:ext uri="{FF2B5EF4-FFF2-40B4-BE49-F238E27FC236}">
                <a16:creationId xmlns:a16="http://schemas.microsoft.com/office/drawing/2014/main" id="{CF62E7B4-36ED-C927-CB59-D987C9159CC5}"/>
              </a:ext>
            </a:extLst>
          </p:cNvPr>
          <p:cNvSpPr>
            <a:spLocks noChangeArrowheads="1"/>
          </p:cNvSpPr>
          <p:nvPr/>
        </p:nvSpPr>
        <p:spPr bwMode="auto">
          <a:xfrm>
            <a:off x="4497388" y="5416550"/>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32" name="Rectangle 19">
            <a:extLst>
              <a:ext uri="{FF2B5EF4-FFF2-40B4-BE49-F238E27FC236}">
                <a16:creationId xmlns:a16="http://schemas.microsoft.com/office/drawing/2014/main" id="{ECC4EE07-26F8-CE43-C9CC-7873E9C0A61C}"/>
              </a:ext>
            </a:extLst>
          </p:cNvPr>
          <p:cNvSpPr>
            <a:spLocks noChangeArrowheads="1"/>
          </p:cNvSpPr>
          <p:nvPr/>
        </p:nvSpPr>
        <p:spPr bwMode="auto">
          <a:xfrm>
            <a:off x="5165725" y="5416550"/>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33" name="Rectangle 20">
            <a:extLst>
              <a:ext uri="{FF2B5EF4-FFF2-40B4-BE49-F238E27FC236}">
                <a16:creationId xmlns:a16="http://schemas.microsoft.com/office/drawing/2014/main" id="{0E196114-E883-3F06-088E-69E7479DEF36}"/>
              </a:ext>
            </a:extLst>
          </p:cNvPr>
          <p:cNvSpPr>
            <a:spLocks noChangeArrowheads="1"/>
          </p:cNvSpPr>
          <p:nvPr/>
        </p:nvSpPr>
        <p:spPr bwMode="auto">
          <a:xfrm>
            <a:off x="3922713" y="5924550"/>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nSpc>
                <a:spcPct val="65000"/>
              </a:lnSpc>
              <a:spcBef>
                <a:spcPct val="50000"/>
              </a:spcBef>
            </a:pPr>
            <a:r>
              <a:rPr lang="en-US" sz="2000" b="0">
                <a:latin typeface="Calibri"/>
                <a:cs typeface="Calibri"/>
              </a:rPr>
              <a:t>0</a:t>
            </a:r>
          </a:p>
        </p:txBody>
      </p:sp>
      <p:sp>
        <p:nvSpPr>
          <p:cNvPr id="34" name="Rectangle 21">
            <a:extLst>
              <a:ext uri="{FF2B5EF4-FFF2-40B4-BE49-F238E27FC236}">
                <a16:creationId xmlns:a16="http://schemas.microsoft.com/office/drawing/2014/main" id="{59E59695-82AC-92AD-96F5-FB70B9964581}"/>
              </a:ext>
            </a:extLst>
          </p:cNvPr>
          <p:cNvSpPr>
            <a:spLocks noChangeArrowheads="1"/>
          </p:cNvSpPr>
          <p:nvPr/>
        </p:nvSpPr>
        <p:spPr bwMode="auto">
          <a:xfrm>
            <a:off x="4497388" y="5924550"/>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35" name="Rectangle 22">
            <a:extLst>
              <a:ext uri="{FF2B5EF4-FFF2-40B4-BE49-F238E27FC236}">
                <a16:creationId xmlns:a16="http://schemas.microsoft.com/office/drawing/2014/main" id="{C76B0515-2815-A6D7-A206-33B217CBE0D1}"/>
              </a:ext>
            </a:extLst>
          </p:cNvPr>
          <p:cNvSpPr>
            <a:spLocks noChangeArrowheads="1"/>
          </p:cNvSpPr>
          <p:nvPr/>
        </p:nvSpPr>
        <p:spPr bwMode="auto">
          <a:xfrm>
            <a:off x="5165725" y="5924550"/>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36" name="Rectangle 23">
            <a:extLst>
              <a:ext uri="{FF2B5EF4-FFF2-40B4-BE49-F238E27FC236}">
                <a16:creationId xmlns:a16="http://schemas.microsoft.com/office/drawing/2014/main" id="{4B1A45FC-8F50-A57E-A841-D9F9E33E0F09}"/>
              </a:ext>
            </a:extLst>
          </p:cNvPr>
          <p:cNvSpPr>
            <a:spLocks noChangeArrowheads="1"/>
          </p:cNvSpPr>
          <p:nvPr/>
        </p:nvSpPr>
        <p:spPr bwMode="auto">
          <a:xfrm>
            <a:off x="3922713" y="6248400"/>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nSpc>
                <a:spcPct val="65000"/>
              </a:lnSpc>
              <a:spcBef>
                <a:spcPct val="50000"/>
              </a:spcBef>
            </a:pPr>
            <a:r>
              <a:rPr lang="en-US" sz="2000" b="0">
                <a:latin typeface="Calibri"/>
                <a:cs typeface="Calibri"/>
              </a:rPr>
              <a:t>0</a:t>
            </a:r>
          </a:p>
        </p:txBody>
      </p:sp>
      <p:sp>
        <p:nvSpPr>
          <p:cNvPr id="37" name="Rectangle 24">
            <a:extLst>
              <a:ext uri="{FF2B5EF4-FFF2-40B4-BE49-F238E27FC236}">
                <a16:creationId xmlns:a16="http://schemas.microsoft.com/office/drawing/2014/main" id="{F4468A88-00C7-C692-7C24-ED59EBA97B1D}"/>
              </a:ext>
            </a:extLst>
          </p:cNvPr>
          <p:cNvSpPr>
            <a:spLocks noChangeArrowheads="1"/>
          </p:cNvSpPr>
          <p:nvPr/>
        </p:nvSpPr>
        <p:spPr bwMode="auto">
          <a:xfrm>
            <a:off x="4497388" y="6248400"/>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38" name="Rectangle 25">
            <a:extLst>
              <a:ext uri="{FF2B5EF4-FFF2-40B4-BE49-F238E27FC236}">
                <a16:creationId xmlns:a16="http://schemas.microsoft.com/office/drawing/2014/main" id="{B96705BC-E4EF-9931-7B92-7EE66320530A}"/>
              </a:ext>
            </a:extLst>
          </p:cNvPr>
          <p:cNvSpPr>
            <a:spLocks noChangeArrowheads="1"/>
          </p:cNvSpPr>
          <p:nvPr/>
        </p:nvSpPr>
        <p:spPr bwMode="auto">
          <a:xfrm>
            <a:off x="5165725" y="6248400"/>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56" name="TextBox 46">
            <a:extLst>
              <a:ext uri="{FF2B5EF4-FFF2-40B4-BE49-F238E27FC236}">
                <a16:creationId xmlns:a16="http://schemas.microsoft.com/office/drawing/2014/main" id="{4591385A-5EB7-FF4C-4A0D-32615E976CF1}"/>
              </a:ext>
            </a:extLst>
          </p:cNvPr>
          <p:cNvSpPr txBox="1"/>
          <p:nvPr/>
        </p:nvSpPr>
        <p:spPr>
          <a:xfrm>
            <a:off x="2825750" y="5416550"/>
            <a:ext cx="858838" cy="369332"/>
          </a:xfrm>
          <a:prstGeom prst="rect">
            <a:avLst/>
          </a:prstGeom>
          <a:noFill/>
        </p:spPr>
        <p:txBody>
          <a:bodyPr wrap="square" rtlCol="0">
            <a:normAutofit/>
          </a:bodyPr>
          <a:lstStyle/>
          <a:p>
            <a:endParaRPr lang="en-US" sz="1800" dirty="0">
              <a:latin typeface="Calibri" pitchFamily="34" charset="0"/>
            </a:endParaRPr>
          </a:p>
        </p:txBody>
      </p:sp>
      <p:sp>
        <p:nvSpPr>
          <p:cNvPr id="57" name="TextBox 47">
            <a:extLst>
              <a:ext uri="{FF2B5EF4-FFF2-40B4-BE49-F238E27FC236}">
                <a16:creationId xmlns:a16="http://schemas.microsoft.com/office/drawing/2014/main" id="{1B858297-BAFD-28E1-51E5-B591499F4AC6}"/>
              </a:ext>
            </a:extLst>
          </p:cNvPr>
          <p:cNvSpPr txBox="1"/>
          <p:nvPr/>
        </p:nvSpPr>
        <p:spPr>
          <a:xfrm>
            <a:off x="3227045" y="5181600"/>
            <a:ext cx="659155" cy="369332"/>
          </a:xfrm>
          <a:prstGeom prst="rect">
            <a:avLst/>
          </a:prstGeom>
          <a:noFill/>
        </p:spPr>
        <p:txBody>
          <a:bodyPr wrap="none" rtlCol="0">
            <a:spAutoFit/>
          </a:bodyPr>
          <a:lstStyle/>
          <a:p>
            <a:r>
              <a:rPr lang="en-US" sz="1800" dirty="0">
                <a:solidFill>
                  <a:srgbClr val="0070C0"/>
                </a:solidFill>
                <a:latin typeface="Calibri" pitchFamily="34" charset="0"/>
              </a:rPr>
              <a:t>Set 0</a:t>
            </a:r>
          </a:p>
        </p:txBody>
      </p:sp>
      <p:sp>
        <p:nvSpPr>
          <p:cNvPr id="58" name="TextBox 48">
            <a:extLst>
              <a:ext uri="{FF2B5EF4-FFF2-40B4-BE49-F238E27FC236}">
                <a16:creationId xmlns:a16="http://schemas.microsoft.com/office/drawing/2014/main" id="{AA4099AF-2CDD-E3A5-DF35-8949DED96537}"/>
              </a:ext>
            </a:extLst>
          </p:cNvPr>
          <p:cNvSpPr txBox="1"/>
          <p:nvPr/>
        </p:nvSpPr>
        <p:spPr>
          <a:xfrm>
            <a:off x="3227045" y="6031468"/>
            <a:ext cx="659155" cy="369332"/>
          </a:xfrm>
          <a:prstGeom prst="rect">
            <a:avLst/>
          </a:prstGeom>
          <a:noFill/>
        </p:spPr>
        <p:txBody>
          <a:bodyPr wrap="none" rtlCol="0">
            <a:spAutoFit/>
          </a:bodyPr>
          <a:lstStyle/>
          <a:p>
            <a:r>
              <a:rPr lang="en-US" sz="1800" dirty="0">
                <a:solidFill>
                  <a:srgbClr val="0070C0"/>
                </a:solidFill>
                <a:latin typeface="Calibri" pitchFamily="34" charset="0"/>
              </a:rPr>
              <a:t>Set 1</a:t>
            </a:r>
          </a:p>
        </p:txBody>
      </p:sp>
      <p:sp>
        <p:nvSpPr>
          <p:cNvPr id="59" name="文本框 58">
            <a:extLst>
              <a:ext uri="{FF2B5EF4-FFF2-40B4-BE49-F238E27FC236}">
                <a16:creationId xmlns:a16="http://schemas.microsoft.com/office/drawing/2014/main" id="{8FB7C4C3-2BB2-9ED7-2DD7-E6A59E390A6E}"/>
              </a:ext>
            </a:extLst>
          </p:cNvPr>
          <p:cNvSpPr txBox="1"/>
          <p:nvPr>
            <p:custDataLst>
              <p:tags r:id="rId4"/>
            </p:custDataLst>
          </p:nvPr>
        </p:nvSpPr>
        <p:spPr>
          <a:xfrm>
            <a:off x="6288138" y="2676689"/>
            <a:ext cx="1585853" cy="2143125"/>
          </a:xfrm>
          <a:prstGeom prst="rect">
            <a:avLst/>
          </a:prstGeom>
          <a:noFill/>
        </p:spPr>
        <p:txBody>
          <a:bodyPr vert="horz" wrap="square" rtlCol="0" anchor="ctr" anchorCtr="0">
            <a:noAutofit/>
          </a:bodyPr>
          <a:lstStyle/>
          <a:p>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填空</a:t>
            </a:r>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en-US" altLang="zh-CN" sz="20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 </a:t>
            </a:r>
            <a:endPar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endParaRPr>
          </a:p>
          <a:p>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填空</a:t>
            </a:r>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2]</a:t>
            </a:r>
          </a:p>
          <a:p>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填空</a:t>
            </a:r>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3]</a:t>
            </a:r>
            <a:r>
              <a:rPr lang="en-US" altLang="zh-CN" sz="20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 </a:t>
            </a:r>
            <a:endPar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endParaRPr>
          </a:p>
          <a:p>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填空</a:t>
            </a:r>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4]</a:t>
            </a:r>
            <a:r>
              <a:rPr lang="en-US" altLang="zh-CN" sz="20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 </a:t>
            </a:r>
            <a:endPar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endParaRPr>
          </a:p>
          <a:p>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填空</a:t>
            </a:r>
            <a:r>
              <a:rPr lang="en-US" altLang="zh-CN" sz="20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5]</a:t>
            </a:r>
            <a:r>
              <a:rPr lang="en-US" altLang="zh-CN" sz="20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endParaRPr lang="zh-CN" altLang="en-US" sz="20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nvGrpSpPr>
          <p:cNvPr id="11" name="组合 10">
            <a:extLst>
              <a:ext uri="{FF2B5EF4-FFF2-40B4-BE49-F238E27FC236}">
                <a16:creationId xmlns:a16="http://schemas.microsoft.com/office/drawing/2014/main" id="{7C3EB88E-7768-B91C-634F-C46CAA0CD181}"/>
              </a:ext>
            </a:extLst>
          </p:cNvPr>
          <p:cNvGrpSpPr/>
          <p:nvPr>
            <p:custDataLst>
              <p:tags r:id="rId5"/>
            </p:custDataLst>
          </p:nvPr>
        </p:nvGrpSpPr>
        <p:grpSpPr>
          <a:xfrm>
            <a:off x="0" y="0"/>
            <a:ext cx="9144000" cy="635000"/>
            <a:chOff x="0" y="23236"/>
            <a:chExt cx="9144000" cy="635000"/>
          </a:xfrm>
        </p:grpSpPr>
        <p:sp>
          <p:nvSpPr>
            <p:cNvPr id="7" name="TitleBackground">
              <a:extLst>
                <a:ext uri="{FF2B5EF4-FFF2-40B4-BE49-F238E27FC236}">
                  <a16:creationId xmlns:a16="http://schemas.microsoft.com/office/drawing/2014/main" id="{8D8E6A5A-EEFC-F959-CF55-6B6BFDED5C85}"/>
                </a:ext>
              </a:extLst>
            </p:cNvPr>
            <p:cNvSpPr/>
            <p:nvPr>
              <p:custDataLst>
                <p:tags r:id="rId7"/>
              </p:custDataLst>
            </p:nvPr>
          </p:nvSpPr>
          <p:spPr bwMode="auto">
            <a:xfrm>
              <a:off x="0" y="23236"/>
              <a:ext cx="9144000" cy="635000"/>
            </a:xfrm>
            <a:prstGeom prst="rect">
              <a:avLst/>
            </a:prstGeom>
            <a:solidFill>
              <a:srgbClr val="F6F7F8"/>
            </a:solidFill>
            <a:ln w="25400" cap="flat" cmpd="sng" algn="ctr">
              <a:noFill/>
              <a:prstDash val="solid"/>
              <a:round/>
              <a:headEnd type="none" w="med" len="med"/>
              <a:tailEnd type="triangle" w="med" len="med"/>
            </a:ln>
            <a:effectLst/>
            <a:extLst>
              <a:ext uri="{91240B29-F687-4F45-9708-019B960494DF}">
                <a14:hiddenLine xmlns:a14="http://schemas.microsoft.com/office/drawing/2010/main" w="25400" cap="flat" cmpd="sng" algn="ctr">
                  <a:solidFill>
                    <a:srgbClr val="CC0000"/>
                  </a:solidFill>
                  <a:prstDash val="solid"/>
                  <a:round/>
                  <a:headEnd type="none" w="med" len="med"/>
                  <a:tailEnd type="triangle" w="med" len="med"/>
                </a14:hiddenLine>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Arial Narrow" pitchFamily="34" charset="0"/>
              </a:endParaRPr>
            </a:p>
          </p:txBody>
        </p:sp>
        <p:sp>
          <p:nvSpPr>
            <p:cNvPr id="8" name="ColorBlock">
              <a:extLst>
                <a:ext uri="{FF2B5EF4-FFF2-40B4-BE49-F238E27FC236}">
                  <a16:creationId xmlns:a16="http://schemas.microsoft.com/office/drawing/2014/main" id="{369B08E5-C032-05C6-AF45-983C8B6CD247}"/>
                </a:ext>
              </a:extLst>
            </p:cNvPr>
            <p:cNvSpPr/>
            <p:nvPr>
              <p:custDataLst>
                <p:tags r:id="rId8"/>
              </p:custDataLst>
            </p:nvPr>
          </p:nvSpPr>
          <p:spPr bwMode="auto">
            <a:xfrm>
              <a:off x="0" y="23236"/>
              <a:ext cx="190500" cy="635000"/>
            </a:xfrm>
            <a:prstGeom prst="rect">
              <a:avLst/>
            </a:prstGeom>
            <a:solidFill>
              <a:srgbClr val="639EF4"/>
            </a:solidFill>
            <a:ln w="25400" cap="flat" cmpd="sng" algn="ctr">
              <a:noFill/>
              <a:prstDash val="solid"/>
              <a:round/>
              <a:headEnd type="none" w="med" len="med"/>
              <a:tailEnd type="triangle" w="med" len="med"/>
            </a:ln>
            <a:effectLst/>
            <a:extLst>
              <a:ext uri="{91240B29-F687-4F45-9708-019B960494DF}">
                <a14:hiddenLine xmlns:a14="http://schemas.microsoft.com/office/drawing/2010/main" w="25400" cap="flat" cmpd="sng" algn="ctr">
                  <a:solidFill>
                    <a:srgbClr val="CC0000"/>
                  </a:solidFill>
                  <a:prstDash val="solid"/>
                  <a:round/>
                  <a:headEnd type="none" w="med" len="med"/>
                  <a:tailEnd type="triangle" w="med" len="med"/>
                </a14:hiddenLine>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Arial Narrow" pitchFamily="34" charset="0"/>
              </a:endParaRPr>
            </a:p>
          </p:txBody>
        </p:sp>
        <p:sp>
          <p:nvSpPr>
            <p:cNvPr id="9" name="TypeText">
              <a:extLst>
                <a:ext uri="{FF2B5EF4-FFF2-40B4-BE49-F238E27FC236}">
                  <a16:creationId xmlns:a16="http://schemas.microsoft.com/office/drawing/2014/main" id="{F469F6FC-DC21-99E7-39E4-4C2D19363134}"/>
                </a:ext>
              </a:extLst>
            </p:cNvPr>
            <p:cNvSpPr txBox="1"/>
            <p:nvPr>
              <p:custDataLst>
                <p:tags r:id="rId9"/>
              </p:custDataLst>
            </p:nvPr>
          </p:nvSpPr>
          <p:spPr>
            <a:xfrm>
              <a:off x="254000" y="23236"/>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填空题</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TipText">
              <a:extLst>
                <a:ext uri="{FF2B5EF4-FFF2-40B4-BE49-F238E27FC236}">
                  <a16:creationId xmlns:a16="http://schemas.microsoft.com/office/drawing/2014/main" id="{938A95B0-6B38-F909-2018-7C1FE0C13F79}"/>
                </a:ext>
              </a:extLst>
            </p:cNvPr>
            <p:cNvSpPr txBox="1"/>
            <p:nvPr>
              <p:custDataLst>
                <p:tags r:id="rId10"/>
              </p:custDataLst>
            </p:nvPr>
          </p:nvSpPr>
          <p:spPr>
            <a:xfrm>
              <a:off x="1525905" y="132456"/>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5</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endParaRPr lang="zh-CN" altLang="en-US" sz="2000" dirty="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pic>
        <p:nvPicPr>
          <p:cNvPr id="4" name="图片 3">
            <a:extLst>
              <a:ext uri="{FF2B5EF4-FFF2-40B4-BE49-F238E27FC236}">
                <a16:creationId xmlns:a16="http://schemas.microsoft.com/office/drawing/2014/main" id="{8C6CDEEF-F239-B8C0-C02A-B0D65CBD3B1F}"/>
              </a:ext>
            </a:extLst>
          </p:cNvPr>
          <p:cNvPicPr>
            <a:picLocks/>
          </p:cNvPicPr>
          <p:nvPr>
            <p:custDataLst>
              <p:tags r:id="rId6"/>
            </p:custDataLst>
          </p:nvPr>
        </p:nvPicPr>
        <p:blipFill>
          <a:blip r:embed="rId12">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6499172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802" name="Rectangle 50"/>
          <p:cNvSpPr>
            <a:spLocks noChangeArrowheads="1"/>
          </p:cNvSpPr>
          <p:nvPr/>
        </p:nvSpPr>
        <p:spPr bwMode="auto">
          <a:xfrm>
            <a:off x="3922713" y="5213015"/>
            <a:ext cx="2662237" cy="397545"/>
          </a:xfrm>
          <a:prstGeom prst="rect">
            <a:avLst/>
          </a:prstGeom>
          <a:solidFill>
            <a:srgbClr val="DEDFF5"/>
          </a:solidFill>
          <a:ln w="57150">
            <a:solidFill>
              <a:schemeClr val="tx1"/>
            </a:solidFill>
            <a:miter lim="800000"/>
            <a:headEnd/>
            <a:tailEnd/>
          </a:ln>
          <a:effectLst/>
        </p:spPr>
        <p:txBody>
          <a:bodyPr lIns="90487" tIns="44450" rIns="90487" bIns="44450" anchor="ctr">
            <a:prstTxWarp prst="textNoShape">
              <a:avLst/>
            </a:prstTxWarp>
            <a:spAutoFit/>
          </a:bodyPr>
          <a:lstStyle/>
          <a:p>
            <a:endParaRPr lang="en-US" sz="2000">
              <a:latin typeface="Calibri"/>
              <a:cs typeface="Calibri"/>
            </a:endParaRPr>
          </a:p>
        </p:txBody>
      </p:sp>
      <p:sp>
        <p:nvSpPr>
          <p:cNvPr id="202801" name="Rectangle 49"/>
          <p:cNvSpPr>
            <a:spLocks noChangeArrowheads="1"/>
          </p:cNvSpPr>
          <p:nvPr/>
        </p:nvSpPr>
        <p:spPr bwMode="auto">
          <a:xfrm>
            <a:off x="3922713" y="6030577"/>
            <a:ext cx="2662237" cy="397545"/>
          </a:xfrm>
          <a:prstGeom prst="rect">
            <a:avLst/>
          </a:prstGeom>
          <a:solidFill>
            <a:srgbClr val="DEDFF5"/>
          </a:solidFill>
          <a:ln w="57150">
            <a:solidFill>
              <a:schemeClr val="tx1"/>
            </a:solidFill>
            <a:miter lim="800000"/>
            <a:headEnd/>
            <a:tailEnd/>
          </a:ln>
          <a:effectLst/>
        </p:spPr>
        <p:txBody>
          <a:bodyPr lIns="90487" tIns="44450" rIns="90487" bIns="44450" anchor="ctr">
            <a:prstTxWarp prst="textNoShape">
              <a:avLst/>
            </a:prstTxWarp>
            <a:spAutoFit/>
          </a:bodyPr>
          <a:lstStyle/>
          <a:p>
            <a:endParaRPr lang="en-US" sz="2000">
              <a:latin typeface="Calibri"/>
              <a:cs typeface="Calibri"/>
            </a:endParaRPr>
          </a:p>
        </p:txBody>
      </p:sp>
      <p:sp>
        <p:nvSpPr>
          <p:cNvPr id="202754" name="Rectangle 2"/>
          <p:cNvSpPr>
            <a:spLocks noGrp="1" noChangeArrowheads="1"/>
          </p:cNvSpPr>
          <p:nvPr>
            <p:ph type="title"/>
          </p:nvPr>
        </p:nvSpPr>
        <p:spPr>
          <a:xfrm>
            <a:off x="357018" y="435678"/>
            <a:ext cx="8101182" cy="762000"/>
          </a:xfrm>
        </p:spPr>
        <p:txBody>
          <a:bodyPr/>
          <a:lstStyle/>
          <a:p>
            <a:r>
              <a:rPr lang="en-US" dirty="0"/>
              <a:t>2-Way Set Associative Cache Simulation</a:t>
            </a:r>
          </a:p>
        </p:txBody>
      </p:sp>
      <p:sp>
        <p:nvSpPr>
          <p:cNvPr id="202755" name="Rectangle 3"/>
          <p:cNvSpPr>
            <a:spLocks noChangeArrowheads="1"/>
          </p:cNvSpPr>
          <p:nvPr/>
        </p:nvSpPr>
        <p:spPr bwMode="auto">
          <a:xfrm>
            <a:off x="3245672" y="1731417"/>
            <a:ext cx="5475287" cy="2859757"/>
          </a:xfrm>
          <a:prstGeom prst="rect">
            <a:avLst/>
          </a:prstGeom>
          <a:noFill/>
          <a:ln w="12700">
            <a:noFill/>
            <a:miter lim="800000"/>
            <a:headEnd/>
            <a:tailEnd/>
          </a:ln>
          <a:effectLst/>
        </p:spPr>
        <p:txBody>
          <a:bodyPr wrap="square" lIns="90487" tIns="44450" rIns="90487" bIns="44450">
            <a:prstTxWarp prst="textNoShape">
              <a:avLst/>
            </a:prstTxWarp>
            <a:spAutoFit/>
          </a:bodyPr>
          <a:lstStyle/>
          <a:p>
            <a:pPr algn="l">
              <a:lnSpc>
                <a:spcPct val="100000"/>
              </a:lnSpc>
            </a:pPr>
            <a:r>
              <a:rPr lang="en-US" sz="2000" b="0" dirty="0">
                <a:latin typeface="Calibri"/>
                <a:cs typeface="Calibri"/>
              </a:rPr>
              <a:t>4-bit addresses (M=16 bytes) </a:t>
            </a:r>
          </a:p>
          <a:p>
            <a:r>
              <a:rPr lang="en-US" sz="2000" b="0" dirty="0">
                <a:latin typeface="Calibri"/>
                <a:cs typeface="Calibri"/>
              </a:rPr>
              <a:t>S=2 sets, E=2 blocks/set, B=2 bytes/block </a:t>
            </a:r>
          </a:p>
          <a:p>
            <a:endParaRPr lang="en-US" sz="2000" b="0" dirty="0">
              <a:latin typeface="Calibri"/>
              <a:cs typeface="Calibri"/>
            </a:endParaRPr>
          </a:p>
          <a:p>
            <a:pPr algn="l">
              <a:lnSpc>
                <a:spcPct val="100000"/>
              </a:lnSpc>
            </a:pPr>
            <a:r>
              <a:rPr lang="en-US" sz="2000" b="0" dirty="0">
                <a:latin typeface="Calibri"/>
                <a:cs typeface="Calibri"/>
              </a:rPr>
              <a:t>Address trace (reads, one byte per read):</a:t>
            </a:r>
          </a:p>
          <a:p>
            <a:pPr algn="l">
              <a:lnSpc>
                <a:spcPct val="100000"/>
              </a:lnSpc>
            </a:pPr>
            <a:r>
              <a:rPr lang="en-US" sz="2000" b="0" dirty="0">
                <a:latin typeface="Calibri"/>
                <a:cs typeface="Calibri"/>
              </a:rPr>
              <a:t>	</a:t>
            </a:r>
            <a:r>
              <a:rPr lang="en-US" sz="2000" dirty="0">
                <a:latin typeface="Calibri"/>
                <a:cs typeface="Calibri"/>
              </a:rPr>
              <a:t>0	[</a:t>
            </a:r>
            <a:r>
              <a:rPr lang="en-US" sz="2000" dirty="0">
                <a:solidFill>
                  <a:srgbClr val="C00000"/>
                </a:solidFill>
                <a:latin typeface="Calibri"/>
                <a:cs typeface="Calibri"/>
              </a:rPr>
              <a:t>00</a:t>
            </a:r>
            <a:r>
              <a:rPr lang="en-US" sz="2000" u="sng" dirty="0">
                <a:solidFill>
                  <a:srgbClr val="0070C0"/>
                </a:solidFill>
                <a:latin typeface="Calibri"/>
                <a:cs typeface="Calibri"/>
              </a:rPr>
              <a:t>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1	[</a:t>
            </a:r>
            <a:r>
              <a:rPr lang="en-US" sz="2000" dirty="0">
                <a:solidFill>
                  <a:srgbClr val="C00000"/>
                </a:solidFill>
                <a:latin typeface="Calibri"/>
                <a:cs typeface="Calibri"/>
              </a:rPr>
              <a:t>00</a:t>
            </a:r>
            <a:r>
              <a:rPr lang="en-US" sz="2000" u="sng" dirty="0">
                <a:solidFill>
                  <a:srgbClr val="0070C0"/>
                </a:solidFill>
                <a:latin typeface="Calibri"/>
                <a:cs typeface="Calibri"/>
              </a:rPr>
              <a:t>0</a:t>
            </a:r>
            <a:r>
              <a:rPr lang="en-US" sz="2000" dirty="0">
                <a:solidFill>
                  <a:srgbClr val="008000"/>
                </a:solidFill>
                <a:latin typeface="Calibri"/>
                <a:cs typeface="Calibri"/>
              </a:rPr>
              <a:t>1</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7	[</a:t>
            </a:r>
            <a:r>
              <a:rPr lang="en-US" sz="2000" dirty="0">
                <a:solidFill>
                  <a:srgbClr val="C00000"/>
                </a:solidFill>
                <a:latin typeface="Calibri"/>
                <a:cs typeface="Calibri"/>
              </a:rPr>
              <a:t>01</a:t>
            </a:r>
            <a:r>
              <a:rPr lang="en-US" sz="2000" u="sng" dirty="0">
                <a:solidFill>
                  <a:srgbClr val="0070C0"/>
                </a:solidFill>
                <a:latin typeface="Calibri"/>
                <a:cs typeface="Calibri"/>
              </a:rPr>
              <a:t>1</a:t>
            </a:r>
            <a:r>
              <a:rPr lang="en-US" sz="2000" dirty="0">
                <a:solidFill>
                  <a:srgbClr val="008000"/>
                </a:solidFill>
                <a:latin typeface="Calibri"/>
                <a:cs typeface="Calibri"/>
              </a:rPr>
              <a:t>1</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8	[</a:t>
            </a:r>
            <a:r>
              <a:rPr lang="en-US" sz="2000" dirty="0">
                <a:solidFill>
                  <a:srgbClr val="C00000"/>
                </a:solidFill>
                <a:latin typeface="Calibri"/>
                <a:cs typeface="Calibri"/>
              </a:rPr>
              <a:t>10</a:t>
            </a:r>
            <a:r>
              <a:rPr lang="en-US" sz="2000" u="sng" dirty="0">
                <a:solidFill>
                  <a:srgbClr val="0070C0"/>
                </a:solidFill>
                <a:latin typeface="Calibri"/>
                <a:cs typeface="Calibri"/>
              </a:rPr>
              <a:t>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  </a:t>
            </a:r>
          </a:p>
          <a:p>
            <a:pPr algn="l">
              <a:lnSpc>
                <a:spcPct val="100000"/>
              </a:lnSpc>
            </a:pPr>
            <a:r>
              <a:rPr lang="en-US" sz="2000" dirty="0">
                <a:latin typeface="Calibri"/>
                <a:cs typeface="Calibri"/>
              </a:rPr>
              <a:t>	0	[</a:t>
            </a:r>
            <a:r>
              <a:rPr lang="en-US" sz="2000" dirty="0">
                <a:solidFill>
                  <a:srgbClr val="C00000"/>
                </a:solidFill>
                <a:latin typeface="Calibri"/>
                <a:cs typeface="Calibri"/>
              </a:rPr>
              <a:t>00</a:t>
            </a:r>
            <a:r>
              <a:rPr lang="en-US" sz="2000" u="sng" dirty="0">
                <a:solidFill>
                  <a:srgbClr val="0070C0"/>
                </a:solidFill>
                <a:latin typeface="Calibri"/>
                <a:cs typeface="Calibri"/>
              </a:rPr>
              <a:t>0</a:t>
            </a:r>
            <a:r>
              <a:rPr lang="en-US" sz="2000" dirty="0">
                <a:solidFill>
                  <a:srgbClr val="008000"/>
                </a:solidFill>
                <a:latin typeface="Calibri"/>
                <a:cs typeface="Calibri"/>
              </a:rPr>
              <a:t>0</a:t>
            </a:r>
            <a:r>
              <a:rPr lang="en-US" sz="2000" baseline="-25000" dirty="0">
                <a:latin typeface="Calibri"/>
                <a:cs typeface="Calibri"/>
              </a:rPr>
              <a:t>2</a:t>
            </a:r>
            <a:r>
              <a:rPr lang="en-US" sz="2000" dirty="0">
                <a:latin typeface="Calibri"/>
                <a:cs typeface="Calibri"/>
              </a:rPr>
              <a:t>]</a:t>
            </a:r>
          </a:p>
        </p:txBody>
      </p:sp>
      <p:sp>
        <p:nvSpPr>
          <p:cNvPr id="202756" name="Rectangle 4"/>
          <p:cNvSpPr>
            <a:spLocks noChangeArrowheads="1"/>
          </p:cNvSpPr>
          <p:nvPr/>
        </p:nvSpPr>
        <p:spPr bwMode="auto">
          <a:xfrm>
            <a:off x="457200" y="1841500"/>
            <a:ext cx="703262"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a:solidFill>
                  <a:srgbClr val="C00000"/>
                </a:solidFill>
                <a:latin typeface="Calibri"/>
                <a:cs typeface="Calibri"/>
              </a:rPr>
              <a:t>xx</a:t>
            </a:r>
          </a:p>
        </p:txBody>
      </p:sp>
      <p:sp>
        <p:nvSpPr>
          <p:cNvPr id="202757" name="Rectangle 5"/>
          <p:cNvSpPr>
            <a:spLocks noChangeArrowheads="1"/>
          </p:cNvSpPr>
          <p:nvPr/>
        </p:nvSpPr>
        <p:spPr bwMode="auto">
          <a:xfrm>
            <a:off x="576262" y="1507455"/>
            <a:ext cx="526385"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t=2</a:t>
            </a:r>
          </a:p>
        </p:txBody>
      </p:sp>
      <p:sp>
        <p:nvSpPr>
          <p:cNvPr id="202758" name="Rectangle 6"/>
          <p:cNvSpPr>
            <a:spLocks noChangeArrowheads="1"/>
          </p:cNvSpPr>
          <p:nvPr/>
        </p:nvSpPr>
        <p:spPr bwMode="auto">
          <a:xfrm>
            <a:off x="1204912" y="1507455"/>
            <a:ext cx="553937"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s=1</a:t>
            </a:r>
          </a:p>
        </p:txBody>
      </p:sp>
      <p:sp>
        <p:nvSpPr>
          <p:cNvPr id="202759" name="Rectangle 7"/>
          <p:cNvSpPr>
            <a:spLocks noChangeArrowheads="1"/>
          </p:cNvSpPr>
          <p:nvPr/>
        </p:nvSpPr>
        <p:spPr bwMode="auto">
          <a:xfrm>
            <a:off x="1944687" y="1507455"/>
            <a:ext cx="581238"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b=1</a:t>
            </a:r>
          </a:p>
        </p:txBody>
      </p:sp>
      <p:sp>
        <p:nvSpPr>
          <p:cNvPr id="202760" name="Rectangle 8"/>
          <p:cNvSpPr>
            <a:spLocks noChangeArrowheads="1"/>
          </p:cNvSpPr>
          <p:nvPr/>
        </p:nvSpPr>
        <p:spPr bwMode="auto">
          <a:xfrm>
            <a:off x="1174750" y="1841500"/>
            <a:ext cx="703262"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a:solidFill>
                  <a:srgbClr val="0070C0"/>
                </a:solidFill>
                <a:latin typeface="Calibri"/>
                <a:cs typeface="Calibri"/>
              </a:rPr>
              <a:t>x</a:t>
            </a:r>
          </a:p>
        </p:txBody>
      </p:sp>
      <p:sp>
        <p:nvSpPr>
          <p:cNvPr id="202761" name="Rectangle 9"/>
          <p:cNvSpPr>
            <a:spLocks noChangeArrowheads="1"/>
          </p:cNvSpPr>
          <p:nvPr/>
        </p:nvSpPr>
        <p:spPr bwMode="auto">
          <a:xfrm>
            <a:off x="1890712" y="1841500"/>
            <a:ext cx="703263" cy="285750"/>
          </a:xfrm>
          <a:prstGeom prst="rect">
            <a:avLst/>
          </a:prstGeom>
          <a:solidFill>
            <a:schemeClr val="bg1"/>
          </a:solidFill>
          <a:ln w="12700">
            <a:solidFill>
              <a:schemeClr val="tx1"/>
            </a:solidFill>
            <a:miter lim="800000"/>
            <a:headEnd/>
            <a:tailEnd/>
          </a:ln>
          <a:effectLst/>
        </p:spPr>
        <p:txBody>
          <a:bodyPr wrap="none" lIns="90487" tIns="44450" rIns="90487" bIns="44450" anchor="ctr">
            <a:prstTxWarp prst="textNoShape">
              <a:avLst/>
            </a:prstTxWarp>
          </a:bodyPr>
          <a:lstStyle/>
          <a:p>
            <a:pPr algn="ctr">
              <a:lnSpc>
                <a:spcPct val="100000"/>
              </a:lnSpc>
            </a:pPr>
            <a:r>
              <a:rPr lang="en-US" sz="2000" dirty="0">
                <a:solidFill>
                  <a:srgbClr val="008000"/>
                </a:solidFill>
                <a:latin typeface="Calibri"/>
                <a:cs typeface="Calibri"/>
              </a:rPr>
              <a:t>x</a:t>
            </a:r>
          </a:p>
        </p:txBody>
      </p:sp>
      <p:grpSp>
        <p:nvGrpSpPr>
          <p:cNvPr id="2" name="Group 10"/>
          <p:cNvGrpSpPr>
            <a:grpSpLocks/>
          </p:cNvGrpSpPr>
          <p:nvPr/>
        </p:nvGrpSpPr>
        <p:grpSpPr bwMode="auto">
          <a:xfrm>
            <a:off x="3922713" y="5106988"/>
            <a:ext cx="2662237" cy="306387"/>
            <a:chOff x="2027" y="3244"/>
            <a:chExt cx="1677" cy="193"/>
          </a:xfrm>
          <a:solidFill>
            <a:srgbClr val="DEDFF5"/>
          </a:solidFill>
        </p:grpSpPr>
        <p:sp>
          <p:nvSpPr>
            <p:cNvPr id="202763" name="Rectangle 11"/>
            <p:cNvSpPr>
              <a:spLocks noChangeArrowheads="1"/>
            </p:cNvSpPr>
            <p:nvPr/>
          </p:nvSpPr>
          <p:spPr bwMode="auto">
            <a:xfrm>
              <a:off x="2027" y="3244"/>
              <a:ext cx="35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r>
                <a:rPr lang="en-US" sz="2000" b="0">
                  <a:latin typeface="Calibri"/>
                  <a:cs typeface="Calibri"/>
                </a:rPr>
                <a:t>0</a:t>
              </a:r>
            </a:p>
          </p:txBody>
        </p:sp>
        <p:sp>
          <p:nvSpPr>
            <p:cNvPr id="202764" name="Rectangle 12"/>
            <p:cNvSpPr>
              <a:spLocks noChangeArrowheads="1"/>
            </p:cNvSpPr>
            <p:nvPr/>
          </p:nvSpPr>
          <p:spPr bwMode="auto">
            <a:xfrm>
              <a:off x="2389" y="3244"/>
              <a:ext cx="41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endParaRPr lang="en-US" sz="2000" b="0" dirty="0">
                <a:latin typeface="Calibri"/>
                <a:cs typeface="Calibri"/>
              </a:endParaRPr>
            </a:p>
          </p:txBody>
        </p:sp>
        <p:sp>
          <p:nvSpPr>
            <p:cNvPr id="202765" name="Rectangle 13"/>
            <p:cNvSpPr>
              <a:spLocks noChangeArrowheads="1"/>
            </p:cNvSpPr>
            <p:nvPr/>
          </p:nvSpPr>
          <p:spPr bwMode="auto">
            <a:xfrm>
              <a:off x="2810" y="3244"/>
              <a:ext cx="894"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endParaRPr lang="en-US" sz="2000" b="0" dirty="0">
                <a:latin typeface="Calibri"/>
                <a:cs typeface="Calibri"/>
              </a:endParaRPr>
            </a:p>
          </p:txBody>
        </p:sp>
      </p:grpSp>
      <p:sp>
        <p:nvSpPr>
          <p:cNvPr id="202766" name="Rectangle 14"/>
          <p:cNvSpPr>
            <a:spLocks noChangeArrowheads="1"/>
          </p:cNvSpPr>
          <p:nvPr/>
        </p:nvSpPr>
        <p:spPr bwMode="auto">
          <a:xfrm>
            <a:off x="4071938" y="4724400"/>
            <a:ext cx="316918"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dirty="0" err="1">
                <a:latin typeface="Calibri"/>
                <a:cs typeface="Calibri"/>
              </a:rPr>
              <a:t>v</a:t>
            </a:r>
            <a:endParaRPr lang="en-US" sz="2000" dirty="0">
              <a:latin typeface="Calibri"/>
              <a:cs typeface="Calibri"/>
            </a:endParaRPr>
          </a:p>
        </p:txBody>
      </p:sp>
      <p:sp>
        <p:nvSpPr>
          <p:cNvPr id="202767" name="Rectangle 15"/>
          <p:cNvSpPr>
            <a:spLocks noChangeArrowheads="1"/>
          </p:cNvSpPr>
          <p:nvPr/>
        </p:nvSpPr>
        <p:spPr bwMode="auto">
          <a:xfrm>
            <a:off x="4549775" y="4724400"/>
            <a:ext cx="538533"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dirty="0">
                <a:solidFill>
                  <a:srgbClr val="C00000"/>
                </a:solidFill>
                <a:latin typeface="Calibri"/>
                <a:cs typeface="Calibri"/>
              </a:rPr>
              <a:t>Tag</a:t>
            </a:r>
          </a:p>
        </p:txBody>
      </p:sp>
      <p:sp>
        <p:nvSpPr>
          <p:cNvPr id="202768" name="Rectangle 16"/>
          <p:cNvSpPr>
            <a:spLocks noChangeArrowheads="1"/>
          </p:cNvSpPr>
          <p:nvPr/>
        </p:nvSpPr>
        <p:spPr bwMode="auto">
          <a:xfrm>
            <a:off x="5410200" y="4724400"/>
            <a:ext cx="757819" cy="397545"/>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dirty="0">
                <a:latin typeface="Calibri"/>
                <a:cs typeface="Calibri"/>
              </a:rPr>
              <a:t>Block</a:t>
            </a:r>
          </a:p>
        </p:txBody>
      </p:sp>
      <p:sp>
        <p:nvSpPr>
          <p:cNvPr id="202769" name="Rectangle 17"/>
          <p:cNvSpPr>
            <a:spLocks noChangeArrowheads="1"/>
          </p:cNvSpPr>
          <p:nvPr/>
        </p:nvSpPr>
        <p:spPr bwMode="auto">
          <a:xfrm>
            <a:off x="3922713" y="5416550"/>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nSpc>
                <a:spcPct val="65000"/>
              </a:lnSpc>
              <a:spcBef>
                <a:spcPct val="50000"/>
              </a:spcBef>
            </a:pPr>
            <a:r>
              <a:rPr lang="en-US" sz="2000" b="0">
                <a:latin typeface="Calibri"/>
                <a:cs typeface="Calibri"/>
              </a:rPr>
              <a:t>0</a:t>
            </a:r>
          </a:p>
        </p:txBody>
      </p:sp>
      <p:sp>
        <p:nvSpPr>
          <p:cNvPr id="202770" name="Rectangle 18"/>
          <p:cNvSpPr>
            <a:spLocks noChangeArrowheads="1"/>
          </p:cNvSpPr>
          <p:nvPr/>
        </p:nvSpPr>
        <p:spPr bwMode="auto">
          <a:xfrm>
            <a:off x="4497388" y="5416550"/>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202771" name="Rectangle 19"/>
          <p:cNvSpPr>
            <a:spLocks noChangeArrowheads="1"/>
          </p:cNvSpPr>
          <p:nvPr/>
        </p:nvSpPr>
        <p:spPr bwMode="auto">
          <a:xfrm>
            <a:off x="5165725" y="5416550"/>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202772" name="Rectangle 20"/>
          <p:cNvSpPr>
            <a:spLocks noChangeArrowheads="1"/>
          </p:cNvSpPr>
          <p:nvPr/>
        </p:nvSpPr>
        <p:spPr bwMode="auto">
          <a:xfrm>
            <a:off x="3922713" y="5924550"/>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nSpc>
                <a:spcPct val="65000"/>
              </a:lnSpc>
              <a:spcBef>
                <a:spcPct val="50000"/>
              </a:spcBef>
            </a:pPr>
            <a:r>
              <a:rPr lang="en-US" sz="2000" b="0">
                <a:latin typeface="Calibri"/>
                <a:cs typeface="Calibri"/>
              </a:rPr>
              <a:t>0</a:t>
            </a:r>
          </a:p>
        </p:txBody>
      </p:sp>
      <p:sp>
        <p:nvSpPr>
          <p:cNvPr id="202773" name="Rectangle 21"/>
          <p:cNvSpPr>
            <a:spLocks noChangeArrowheads="1"/>
          </p:cNvSpPr>
          <p:nvPr/>
        </p:nvSpPr>
        <p:spPr bwMode="auto">
          <a:xfrm>
            <a:off x="4497388" y="5924550"/>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202774" name="Rectangle 22"/>
          <p:cNvSpPr>
            <a:spLocks noChangeArrowheads="1"/>
          </p:cNvSpPr>
          <p:nvPr/>
        </p:nvSpPr>
        <p:spPr bwMode="auto">
          <a:xfrm>
            <a:off x="5165725" y="5924550"/>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202775" name="Rectangle 23"/>
          <p:cNvSpPr>
            <a:spLocks noChangeArrowheads="1"/>
          </p:cNvSpPr>
          <p:nvPr/>
        </p:nvSpPr>
        <p:spPr bwMode="auto">
          <a:xfrm>
            <a:off x="3922713" y="6248400"/>
            <a:ext cx="55721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nSpc>
                <a:spcPct val="65000"/>
              </a:lnSpc>
              <a:spcBef>
                <a:spcPct val="50000"/>
              </a:spcBef>
            </a:pPr>
            <a:r>
              <a:rPr lang="en-US" sz="2000" b="0">
                <a:latin typeface="Calibri"/>
                <a:cs typeface="Calibri"/>
              </a:rPr>
              <a:t>0</a:t>
            </a:r>
          </a:p>
        </p:txBody>
      </p:sp>
      <p:sp>
        <p:nvSpPr>
          <p:cNvPr id="202776" name="Rectangle 24"/>
          <p:cNvSpPr>
            <a:spLocks noChangeArrowheads="1"/>
          </p:cNvSpPr>
          <p:nvPr/>
        </p:nvSpPr>
        <p:spPr bwMode="auto">
          <a:xfrm>
            <a:off x="4497388" y="6248400"/>
            <a:ext cx="652462"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202777" name="Rectangle 25"/>
          <p:cNvSpPr>
            <a:spLocks noChangeArrowheads="1"/>
          </p:cNvSpPr>
          <p:nvPr/>
        </p:nvSpPr>
        <p:spPr bwMode="auto">
          <a:xfrm>
            <a:off x="5165725" y="6248400"/>
            <a:ext cx="1419225" cy="3048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202779" name="Text Box 27"/>
          <p:cNvSpPr txBox="1">
            <a:spLocks noChangeArrowheads="1"/>
          </p:cNvSpPr>
          <p:nvPr/>
        </p:nvSpPr>
        <p:spPr bwMode="auto">
          <a:xfrm>
            <a:off x="6657975" y="3057921"/>
            <a:ext cx="647111" cy="307777"/>
          </a:xfrm>
          <a:prstGeom prst="rect">
            <a:avLst/>
          </a:prstGeom>
          <a:noFill/>
          <a:ln w="28575">
            <a:noFill/>
            <a:miter lim="800000"/>
            <a:headEnd/>
            <a:tailEnd/>
          </a:ln>
          <a:effectLst/>
        </p:spPr>
        <p:txBody>
          <a:bodyPr wrap="none" lIns="90487" tIns="44450" rIns="90487" bIns="44450">
            <a:prstTxWarp prst="textNoShape">
              <a:avLst/>
            </a:prstTxWarp>
            <a:spAutoFit/>
          </a:bodyPr>
          <a:lstStyle/>
          <a:p>
            <a:pPr>
              <a:lnSpc>
                <a:spcPct val="65000"/>
              </a:lnSpc>
              <a:spcBef>
                <a:spcPct val="50000"/>
              </a:spcBef>
            </a:pPr>
            <a:r>
              <a:rPr lang="en-US" sz="2000" b="0" dirty="0">
                <a:solidFill>
                  <a:srgbClr val="C00000"/>
                </a:solidFill>
                <a:latin typeface="Calibri"/>
                <a:cs typeface="Calibri"/>
              </a:rPr>
              <a:t>miss</a:t>
            </a:r>
          </a:p>
        </p:txBody>
      </p:sp>
      <p:grpSp>
        <p:nvGrpSpPr>
          <p:cNvPr id="3" name="Group 28"/>
          <p:cNvGrpSpPr>
            <a:grpSpLocks/>
          </p:cNvGrpSpPr>
          <p:nvPr/>
        </p:nvGrpSpPr>
        <p:grpSpPr bwMode="auto">
          <a:xfrm>
            <a:off x="3922712" y="5096908"/>
            <a:ext cx="2662237" cy="306387"/>
            <a:chOff x="2027" y="3244"/>
            <a:chExt cx="1677" cy="193"/>
          </a:xfrm>
          <a:solidFill>
            <a:srgbClr val="DEDFF5"/>
          </a:solidFill>
        </p:grpSpPr>
        <p:sp>
          <p:nvSpPr>
            <p:cNvPr id="202781" name="Rectangle 29"/>
            <p:cNvSpPr>
              <a:spLocks noChangeArrowheads="1"/>
            </p:cNvSpPr>
            <p:nvPr/>
          </p:nvSpPr>
          <p:spPr bwMode="auto">
            <a:xfrm>
              <a:off x="2027" y="3244"/>
              <a:ext cx="35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r>
                <a:rPr lang="en-US" sz="2000" b="0">
                  <a:latin typeface="Calibri"/>
                  <a:cs typeface="Calibri"/>
                </a:rPr>
                <a:t>1</a:t>
              </a:r>
            </a:p>
          </p:txBody>
        </p:sp>
        <p:sp>
          <p:nvSpPr>
            <p:cNvPr id="202782" name="Rectangle 30"/>
            <p:cNvSpPr>
              <a:spLocks noChangeArrowheads="1"/>
            </p:cNvSpPr>
            <p:nvPr/>
          </p:nvSpPr>
          <p:spPr bwMode="auto">
            <a:xfrm>
              <a:off x="2389" y="3244"/>
              <a:ext cx="41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r>
                <a:rPr lang="en-US" sz="2000" b="0" dirty="0">
                  <a:latin typeface="Calibri"/>
                  <a:cs typeface="Calibri"/>
                </a:rPr>
                <a:t>00</a:t>
              </a:r>
            </a:p>
          </p:txBody>
        </p:sp>
        <p:sp>
          <p:nvSpPr>
            <p:cNvPr id="202783" name="Rectangle 31"/>
            <p:cNvSpPr>
              <a:spLocks noChangeArrowheads="1"/>
            </p:cNvSpPr>
            <p:nvPr/>
          </p:nvSpPr>
          <p:spPr bwMode="auto">
            <a:xfrm>
              <a:off x="2810" y="3244"/>
              <a:ext cx="894"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r>
                <a:rPr lang="en-US" sz="2000" b="0">
                  <a:latin typeface="Calibri"/>
                  <a:cs typeface="Calibri"/>
                </a:rPr>
                <a:t>M[0-1]</a:t>
              </a:r>
            </a:p>
          </p:txBody>
        </p:sp>
      </p:grpSp>
      <p:sp>
        <p:nvSpPr>
          <p:cNvPr id="202784" name="Text Box 32"/>
          <p:cNvSpPr txBox="1">
            <a:spLocks noChangeArrowheads="1"/>
          </p:cNvSpPr>
          <p:nvPr/>
        </p:nvSpPr>
        <p:spPr bwMode="auto">
          <a:xfrm>
            <a:off x="6748463" y="3349823"/>
            <a:ext cx="462265" cy="307777"/>
          </a:xfrm>
          <a:prstGeom prst="rect">
            <a:avLst/>
          </a:prstGeom>
          <a:noFill/>
          <a:ln w="28575">
            <a:noFill/>
            <a:miter lim="800000"/>
            <a:headEnd/>
            <a:tailEnd/>
          </a:ln>
          <a:effectLst/>
        </p:spPr>
        <p:txBody>
          <a:bodyPr wrap="none" lIns="90487" tIns="44450" rIns="90487" bIns="44450">
            <a:prstTxWarp prst="textNoShape">
              <a:avLst/>
            </a:prstTxWarp>
            <a:spAutoFit/>
          </a:bodyPr>
          <a:lstStyle/>
          <a:p>
            <a:pPr>
              <a:lnSpc>
                <a:spcPct val="65000"/>
              </a:lnSpc>
              <a:spcBef>
                <a:spcPct val="50000"/>
              </a:spcBef>
            </a:pPr>
            <a:r>
              <a:rPr lang="en-US" sz="2000" b="0" dirty="0">
                <a:solidFill>
                  <a:srgbClr val="C00000"/>
                </a:solidFill>
                <a:latin typeface="Calibri"/>
                <a:cs typeface="Calibri"/>
              </a:rPr>
              <a:t>hit</a:t>
            </a:r>
          </a:p>
        </p:txBody>
      </p:sp>
      <p:sp>
        <p:nvSpPr>
          <p:cNvPr id="202785" name="Text Box 33"/>
          <p:cNvSpPr txBox="1">
            <a:spLocks noChangeArrowheads="1"/>
          </p:cNvSpPr>
          <p:nvPr/>
        </p:nvSpPr>
        <p:spPr bwMode="auto">
          <a:xfrm>
            <a:off x="6657975" y="3654623"/>
            <a:ext cx="647111" cy="307777"/>
          </a:xfrm>
          <a:prstGeom prst="rect">
            <a:avLst/>
          </a:prstGeom>
          <a:noFill/>
          <a:ln w="28575">
            <a:noFill/>
            <a:miter lim="800000"/>
            <a:headEnd/>
            <a:tailEnd/>
          </a:ln>
          <a:effectLst/>
        </p:spPr>
        <p:txBody>
          <a:bodyPr wrap="none" lIns="90487" tIns="44450" rIns="90487" bIns="44450">
            <a:prstTxWarp prst="textNoShape">
              <a:avLst/>
            </a:prstTxWarp>
            <a:spAutoFit/>
          </a:bodyPr>
          <a:lstStyle/>
          <a:p>
            <a:pPr>
              <a:lnSpc>
                <a:spcPct val="65000"/>
              </a:lnSpc>
              <a:spcBef>
                <a:spcPct val="50000"/>
              </a:spcBef>
            </a:pPr>
            <a:r>
              <a:rPr lang="en-US" sz="2000" b="0" dirty="0">
                <a:solidFill>
                  <a:srgbClr val="C00000"/>
                </a:solidFill>
                <a:latin typeface="Calibri"/>
                <a:cs typeface="Calibri"/>
              </a:rPr>
              <a:t>miss</a:t>
            </a:r>
          </a:p>
        </p:txBody>
      </p:sp>
      <p:grpSp>
        <p:nvGrpSpPr>
          <p:cNvPr id="4" name="Group 34"/>
          <p:cNvGrpSpPr>
            <a:grpSpLocks/>
          </p:cNvGrpSpPr>
          <p:nvPr/>
        </p:nvGrpSpPr>
        <p:grpSpPr bwMode="auto">
          <a:xfrm>
            <a:off x="3922713" y="5921375"/>
            <a:ext cx="2662237" cy="306387"/>
            <a:chOff x="2027" y="3244"/>
            <a:chExt cx="1677" cy="193"/>
          </a:xfrm>
          <a:solidFill>
            <a:srgbClr val="DEDFF5"/>
          </a:solidFill>
        </p:grpSpPr>
        <p:sp>
          <p:nvSpPr>
            <p:cNvPr id="202787" name="Rectangle 35"/>
            <p:cNvSpPr>
              <a:spLocks noChangeArrowheads="1"/>
            </p:cNvSpPr>
            <p:nvPr/>
          </p:nvSpPr>
          <p:spPr bwMode="auto">
            <a:xfrm>
              <a:off x="2027" y="3244"/>
              <a:ext cx="35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r>
                <a:rPr lang="en-US" sz="2000" b="0">
                  <a:latin typeface="Calibri"/>
                  <a:cs typeface="Calibri"/>
                </a:rPr>
                <a:t>1</a:t>
              </a:r>
            </a:p>
          </p:txBody>
        </p:sp>
        <p:sp>
          <p:nvSpPr>
            <p:cNvPr id="202788" name="Rectangle 36"/>
            <p:cNvSpPr>
              <a:spLocks noChangeArrowheads="1"/>
            </p:cNvSpPr>
            <p:nvPr/>
          </p:nvSpPr>
          <p:spPr bwMode="auto">
            <a:xfrm>
              <a:off x="2389" y="3244"/>
              <a:ext cx="41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r>
                <a:rPr lang="en-US" sz="2000" b="0" dirty="0">
                  <a:latin typeface="Calibri"/>
                  <a:cs typeface="Calibri"/>
                </a:rPr>
                <a:t>01</a:t>
              </a:r>
            </a:p>
          </p:txBody>
        </p:sp>
        <p:sp>
          <p:nvSpPr>
            <p:cNvPr id="202789" name="Rectangle 37"/>
            <p:cNvSpPr>
              <a:spLocks noChangeArrowheads="1"/>
            </p:cNvSpPr>
            <p:nvPr/>
          </p:nvSpPr>
          <p:spPr bwMode="auto">
            <a:xfrm>
              <a:off x="2810" y="3244"/>
              <a:ext cx="894"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r>
                <a:rPr lang="en-US" sz="2000" b="0">
                  <a:latin typeface="Calibri"/>
                  <a:cs typeface="Calibri"/>
                </a:rPr>
                <a:t>M[6-7]</a:t>
              </a:r>
            </a:p>
          </p:txBody>
        </p:sp>
      </p:grpSp>
      <p:sp>
        <p:nvSpPr>
          <p:cNvPr id="202790" name="Text Box 38"/>
          <p:cNvSpPr txBox="1">
            <a:spLocks noChangeArrowheads="1"/>
          </p:cNvSpPr>
          <p:nvPr/>
        </p:nvSpPr>
        <p:spPr bwMode="auto">
          <a:xfrm>
            <a:off x="6657975" y="3959423"/>
            <a:ext cx="647111" cy="307777"/>
          </a:xfrm>
          <a:prstGeom prst="rect">
            <a:avLst/>
          </a:prstGeom>
          <a:noFill/>
          <a:ln w="28575">
            <a:noFill/>
            <a:miter lim="800000"/>
            <a:headEnd/>
            <a:tailEnd/>
          </a:ln>
          <a:effectLst/>
        </p:spPr>
        <p:txBody>
          <a:bodyPr wrap="none" lIns="90487" tIns="44450" rIns="90487" bIns="44450">
            <a:prstTxWarp prst="textNoShape">
              <a:avLst/>
            </a:prstTxWarp>
            <a:spAutoFit/>
          </a:bodyPr>
          <a:lstStyle/>
          <a:p>
            <a:pPr>
              <a:lnSpc>
                <a:spcPct val="65000"/>
              </a:lnSpc>
              <a:spcBef>
                <a:spcPct val="50000"/>
              </a:spcBef>
            </a:pPr>
            <a:r>
              <a:rPr lang="en-US" sz="2000" b="0" dirty="0">
                <a:solidFill>
                  <a:srgbClr val="C00000"/>
                </a:solidFill>
                <a:latin typeface="Calibri"/>
                <a:cs typeface="Calibri"/>
              </a:rPr>
              <a:t>miss</a:t>
            </a:r>
          </a:p>
        </p:txBody>
      </p:sp>
      <p:grpSp>
        <p:nvGrpSpPr>
          <p:cNvPr id="5" name="Group 39"/>
          <p:cNvGrpSpPr>
            <a:grpSpLocks/>
          </p:cNvGrpSpPr>
          <p:nvPr/>
        </p:nvGrpSpPr>
        <p:grpSpPr bwMode="auto">
          <a:xfrm>
            <a:off x="3922713" y="5413375"/>
            <a:ext cx="2662237" cy="306388"/>
            <a:chOff x="2027" y="3244"/>
            <a:chExt cx="1677" cy="193"/>
          </a:xfrm>
          <a:solidFill>
            <a:srgbClr val="DEDFF5"/>
          </a:solidFill>
        </p:grpSpPr>
        <p:sp>
          <p:nvSpPr>
            <p:cNvPr id="202792" name="Rectangle 40"/>
            <p:cNvSpPr>
              <a:spLocks noChangeArrowheads="1"/>
            </p:cNvSpPr>
            <p:nvPr/>
          </p:nvSpPr>
          <p:spPr bwMode="auto">
            <a:xfrm>
              <a:off x="2027" y="3244"/>
              <a:ext cx="35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r>
                <a:rPr lang="en-US" sz="2000" b="0">
                  <a:latin typeface="Calibri"/>
                  <a:cs typeface="Calibri"/>
                </a:rPr>
                <a:t>1</a:t>
              </a:r>
            </a:p>
          </p:txBody>
        </p:sp>
        <p:sp>
          <p:nvSpPr>
            <p:cNvPr id="202793" name="Rectangle 41"/>
            <p:cNvSpPr>
              <a:spLocks noChangeArrowheads="1"/>
            </p:cNvSpPr>
            <p:nvPr/>
          </p:nvSpPr>
          <p:spPr bwMode="auto">
            <a:xfrm>
              <a:off x="2389" y="3244"/>
              <a:ext cx="411"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r>
                <a:rPr lang="en-US" sz="2000" b="0" dirty="0">
                  <a:latin typeface="Calibri"/>
                  <a:cs typeface="Calibri"/>
                </a:rPr>
                <a:t>10</a:t>
              </a:r>
            </a:p>
          </p:txBody>
        </p:sp>
        <p:sp>
          <p:nvSpPr>
            <p:cNvPr id="202794" name="Rectangle 42"/>
            <p:cNvSpPr>
              <a:spLocks noChangeArrowheads="1"/>
            </p:cNvSpPr>
            <p:nvPr/>
          </p:nvSpPr>
          <p:spPr bwMode="auto">
            <a:xfrm>
              <a:off x="2810" y="3244"/>
              <a:ext cx="894" cy="193"/>
            </a:xfrm>
            <a:prstGeom prst="rect">
              <a:avLst/>
            </a:prstGeom>
            <a:grpFill/>
            <a:ln w="12700">
              <a:solidFill>
                <a:schemeClr val="tx1"/>
              </a:solidFill>
              <a:miter lim="800000"/>
              <a:headEnd/>
              <a:tailEnd/>
            </a:ln>
            <a:effectLst/>
          </p:spPr>
          <p:txBody>
            <a:bodyPr wrap="none" lIns="90487" tIns="44450" rIns="90487" bIns="44450" anchor="ctr">
              <a:prstTxWarp prst="textNoShape">
                <a:avLst/>
              </a:prstTxWarp>
            </a:bodyPr>
            <a:lstStyle/>
            <a:p>
              <a:pPr>
                <a:lnSpc>
                  <a:spcPct val="100000"/>
                </a:lnSpc>
              </a:pPr>
              <a:r>
                <a:rPr lang="en-US" sz="2000" b="0">
                  <a:latin typeface="Calibri"/>
                  <a:cs typeface="Calibri"/>
                </a:rPr>
                <a:t>M[8-9]</a:t>
              </a:r>
            </a:p>
          </p:txBody>
        </p:sp>
      </p:grpSp>
      <p:sp>
        <p:nvSpPr>
          <p:cNvPr id="202795" name="Text Box 43"/>
          <p:cNvSpPr txBox="1">
            <a:spLocks noChangeArrowheads="1"/>
          </p:cNvSpPr>
          <p:nvPr/>
        </p:nvSpPr>
        <p:spPr bwMode="auto">
          <a:xfrm>
            <a:off x="6748463" y="4264223"/>
            <a:ext cx="462265" cy="307777"/>
          </a:xfrm>
          <a:prstGeom prst="rect">
            <a:avLst/>
          </a:prstGeom>
          <a:noFill/>
          <a:ln w="28575">
            <a:noFill/>
            <a:miter lim="800000"/>
            <a:headEnd/>
            <a:tailEnd/>
          </a:ln>
          <a:effectLst/>
        </p:spPr>
        <p:txBody>
          <a:bodyPr wrap="none" lIns="90487" tIns="44450" rIns="90487" bIns="44450">
            <a:prstTxWarp prst="textNoShape">
              <a:avLst/>
            </a:prstTxWarp>
            <a:spAutoFit/>
          </a:bodyPr>
          <a:lstStyle/>
          <a:p>
            <a:pPr>
              <a:lnSpc>
                <a:spcPct val="65000"/>
              </a:lnSpc>
              <a:spcBef>
                <a:spcPct val="50000"/>
              </a:spcBef>
            </a:pPr>
            <a:r>
              <a:rPr lang="en-US" sz="2000" b="0" dirty="0">
                <a:solidFill>
                  <a:srgbClr val="C00000"/>
                </a:solidFill>
                <a:latin typeface="Calibri"/>
                <a:cs typeface="Calibri"/>
              </a:rPr>
              <a:t>hit</a:t>
            </a:r>
          </a:p>
        </p:txBody>
      </p:sp>
      <p:sp>
        <p:nvSpPr>
          <p:cNvPr id="47" name="TextBox 46"/>
          <p:cNvSpPr txBox="1"/>
          <p:nvPr/>
        </p:nvSpPr>
        <p:spPr>
          <a:xfrm>
            <a:off x="2825750" y="5416550"/>
            <a:ext cx="858838" cy="369332"/>
          </a:xfrm>
          <a:prstGeom prst="rect">
            <a:avLst/>
          </a:prstGeom>
          <a:noFill/>
        </p:spPr>
        <p:txBody>
          <a:bodyPr wrap="square" rtlCol="0">
            <a:normAutofit/>
          </a:bodyPr>
          <a:lstStyle/>
          <a:p>
            <a:endParaRPr lang="en-US" sz="1800" dirty="0">
              <a:latin typeface="Calibri" pitchFamily="34" charset="0"/>
            </a:endParaRPr>
          </a:p>
        </p:txBody>
      </p:sp>
      <p:sp>
        <p:nvSpPr>
          <p:cNvPr id="48" name="TextBox 47"/>
          <p:cNvSpPr txBox="1"/>
          <p:nvPr/>
        </p:nvSpPr>
        <p:spPr>
          <a:xfrm>
            <a:off x="3227045" y="5181600"/>
            <a:ext cx="659155" cy="369332"/>
          </a:xfrm>
          <a:prstGeom prst="rect">
            <a:avLst/>
          </a:prstGeom>
          <a:noFill/>
        </p:spPr>
        <p:txBody>
          <a:bodyPr wrap="none" rtlCol="0">
            <a:spAutoFit/>
          </a:bodyPr>
          <a:lstStyle/>
          <a:p>
            <a:r>
              <a:rPr lang="en-US" sz="1800" dirty="0">
                <a:solidFill>
                  <a:srgbClr val="0070C0"/>
                </a:solidFill>
                <a:latin typeface="Calibri" pitchFamily="34" charset="0"/>
              </a:rPr>
              <a:t>Set 0</a:t>
            </a:r>
          </a:p>
        </p:txBody>
      </p:sp>
      <p:sp>
        <p:nvSpPr>
          <p:cNvPr id="49" name="TextBox 48"/>
          <p:cNvSpPr txBox="1"/>
          <p:nvPr/>
        </p:nvSpPr>
        <p:spPr>
          <a:xfrm>
            <a:off x="3227045" y="6031468"/>
            <a:ext cx="659155" cy="369332"/>
          </a:xfrm>
          <a:prstGeom prst="rect">
            <a:avLst/>
          </a:prstGeom>
          <a:noFill/>
        </p:spPr>
        <p:txBody>
          <a:bodyPr wrap="none" rtlCol="0">
            <a:spAutoFit/>
          </a:bodyPr>
          <a:lstStyle/>
          <a:p>
            <a:r>
              <a:rPr lang="en-US" sz="1800" dirty="0">
                <a:solidFill>
                  <a:srgbClr val="0070C0"/>
                </a:solidFill>
                <a:latin typeface="Calibri" pitchFamily="34" charset="0"/>
              </a:rPr>
              <a:t>Set 1</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277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278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278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279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27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779" grpId="0"/>
      <p:bldP spid="202784" grpId="0"/>
      <p:bldP spid="202785" grpId="0"/>
      <p:bldP spid="202790" grpId="0"/>
      <p:bldP spid="202795"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General Cache Organization (S, E, B)</a:t>
            </a:r>
            <a:endParaRPr lang="en-US" dirty="0"/>
          </a:p>
        </p:txBody>
      </p:sp>
      <p:sp>
        <p:nvSpPr>
          <p:cNvPr id="8" name="AutoShape 16"/>
          <p:cNvSpPr>
            <a:spLocks/>
          </p:cNvSpPr>
          <p:nvPr/>
        </p:nvSpPr>
        <p:spPr bwMode="auto">
          <a:xfrm rot="5400000">
            <a:off x="4114801" y="-495835"/>
            <a:ext cx="228600" cy="4648201"/>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grpSp>
        <p:nvGrpSpPr>
          <p:cNvPr id="3" name="Group 79"/>
          <p:cNvGrpSpPr/>
          <p:nvPr/>
        </p:nvGrpSpPr>
        <p:grpSpPr>
          <a:xfrm>
            <a:off x="1905000" y="2078999"/>
            <a:ext cx="4648200" cy="492484"/>
            <a:chOff x="1637766" y="1995289"/>
            <a:chExt cx="4648200" cy="492484"/>
          </a:xfrm>
        </p:grpSpPr>
        <p:sp>
          <p:nvSpPr>
            <p:cNvPr id="34" name="Rectangle 33"/>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5" name="Rectangle 34"/>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6" name="Rectangle 35"/>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38" name="Straight Connector 37"/>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sp>
          <p:nvSpPr>
            <p:cNvPr id="37" name="Rectangle 36"/>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cxnSp>
        <p:nvCxnSpPr>
          <p:cNvPr id="45" name="Straight Connector 44"/>
          <p:cNvCxnSpPr/>
          <p:nvPr/>
        </p:nvCxnSpPr>
        <p:spPr bwMode="auto">
          <a:xfrm>
            <a:off x="2133600" y="4019283"/>
            <a:ext cx="4267200" cy="11116"/>
          </a:xfrm>
          <a:prstGeom prst="line">
            <a:avLst/>
          </a:prstGeom>
          <a:noFill/>
          <a:ln w="76200" cap="rnd" cmpd="sng" algn="ctr">
            <a:solidFill>
              <a:schemeClr val="tx1"/>
            </a:solidFill>
            <a:prstDash val="sysDot"/>
            <a:round/>
            <a:headEnd type="none" w="med" len="med"/>
            <a:tailEnd type="none" w="med" len="med"/>
          </a:ln>
          <a:effectLst/>
        </p:spPr>
      </p:cxnSp>
      <p:sp>
        <p:nvSpPr>
          <p:cNvPr id="54" name="AutoShape 16"/>
          <p:cNvSpPr>
            <a:spLocks/>
          </p:cNvSpPr>
          <p:nvPr/>
        </p:nvSpPr>
        <p:spPr bwMode="auto">
          <a:xfrm>
            <a:off x="1524000" y="2067735"/>
            <a:ext cx="228600" cy="2732865"/>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56" name="TextBox 55"/>
          <p:cNvSpPr txBox="1"/>
          <p:nvPr/>
        </p:nvSpPr>
        <p:spPr>
          <a:xfrm>
            <a:off x="3886200" y="1344634"/>
            <a:ext cx="1957587" cy="369332"/>
          </a:xfrm>
          <a:prstGeom prst="rect">
            <a:avLst/>
          </a:prstGeom>
          <a:noFill/>
        </p:spPr>
        <p:txBody>
          <a:bodyPr wrap="none" rtlCol="0">
            <a:spAutoFit/>
          </a:bodyPr>
          <a:lstStyle/>
          <a:p>
            <a:r>
              <a:rPr lang="en-US" sz="1800" dirty="0">
                <a:latin typeface="Calibri" pitchFamily="34" charset="0"/>
              </a:rPr>
              <a:t>E = 2</a:t>
            </a:r>
            <a:r>
              <a:rPr lang="en-US" sz="1800" baseline="30000" dirty="0">
                <a:latin typeface="Calibri" pitchFamily="34" charset="0"/>
              </a:rPr>
              <a:t>e</a:t>
            </a:r>
            <a:r>
              <a:rPr lang="en-US" sz="1800" dirty="0">
                <a:latin typeface="Calibri" pitchFamily="34" charset="0"/>
              </a:rPr>
              <a:t> lines per set</a:t>
            </a:r>
          </a:p>
        </p:txBody>
      </p:sp>
      <p:sp>
        <p:nvSpPr>
          <p:cNvPr id="57" name="TextBox 56"/>
          <p:cNvSpPr txBox="1"/>
          <p:nvPr/>
        </p:nvSpPr>
        <p:spPr>
          <a:xfrm>
            <a:off x="427333" y="3244405"/>
            <a:ext cx="1122423" cy="369332"/>
          </a:xfrm>
          <a:prstGeom prst="rect">
            <a:avLst/>
          </a:prstGeom>
          <a:noFill/>
        </p:spPr>
        <p:txBody>
          <a:bodyPr wrap="none" rtlCol="0">
            <a:spAutoFit/>
          </a:bodyPr>
          <a:lstStyle/>
          <a:p>
            <a:r>
              <a:rPr lang="en-US" sz="1800" dirty="0">
                <a:latin typeface="Calibri" pitchFamily="34" charset="0"/>
              </a:rPr>
              <a:t>S = 2</a:t>
            </a:r>
            <a:r>
              <a:rPr lang="en-US" sz="1800" baseline="30000" dirty="0">
                <a:latin typeface="Calibri" pitchFamily="34" charset="0"/>
              </a:rPr>
              <a:t>s</a:t>
            </a:r>
            <a:r>
              <a:rPr lang="en-US" sz="1800" dirty="0">
                <a:latin typeface="Calibri" pitchFamily="34" charset="0"/>
              </a:rPr>
              <a:t> sets</a:t>
            </a:r>
          </a:p>
        </p:txBody>
      </p:sp>
      <p:cxnSp>
        <p:nvCxnSpPr>
          <p:cNvPr id="59" name="Straight Connector 58"/>
          <p:cNvCxnSpPr>
            <a:endCxn id="61" idx="1"/>
          </p:cNvCxnSpPr>
          <p:nvPr/>
        </p:nvCxnSpPr>
        <p:spPr bwMode="auto">
          <a:xfrm flipV="1">
            <a:off x="6553202" y="2070349"/>
            <a:ext cx="596798" cy="104168"/>
          </a:xfrm>
          <a:prstGeom prst="line">
            <a:avLst/>
          </a:prstGeom>
          <a:noFill/>
          <a:ln w="9525" cap="flat" cmpd="sng" algn="ctr">
            <a:solidFill>
              <a:schemeClr val="tx1"/>
            </a:solidFill>
            <a:prstDash val="solid"/>
            <a:round/>
            <a:headEnd type="triangle" w="med" len="med"/>
            <a:tailEnd type="none" w="med" len="med"/>
          </a:ln>
          <a:effectLst/>
        </p:spPr>
      </p:cxnSp>
      <p:sp>
        <p:nvSpPr>
          <p:cNvPr id="61" name="TextBox 60"/>
          <p:cNvSpPr txBox="1"/>
          <p:nvPr/>
        </p:nvSpPr>
        <p:spPr>
          <a:xfrm>
            <a:off x="7150000" y="1885683"/>
            <a:ext cx="470000" cy="369332"/>
          </a:xfrm>
          <a:prstGeom prst="rect">
            <a:avLst/>
          </a:prstGeom>
          <a:noFill/>
        </p:spPr>
        <p:txBody>
          <a:bodyPr wrap="none" rtlCol="0" anchor="ctr" anchorCtr="0">
            <a:spAutoFit/>
          </a:bodyPr>
          <a:lstStyle/>
          <a:p>
            <a:r>
              <a:rPr lang="en-US" sz="1800" dirty="0">
                <a:solidFill>
                  <a:schemeClr val="accent2">
                    <a:lumMod val="60000"/>
                    <a:lumOff val="40000"/>
                  </a:schemeClr>
                </a:solidFill>
                <a:latin typeface="Calibri" pitchFamily="34" charset="0"/>
              </a:rPr>
              <a:t>set</a:t>
            </a:r>
          </a:p>
        </p:txBody>
      </p:sp>
      <p:cxnSp>
        <p:nvCxnSpPr>
          <p:cNvPr id="62" name="Straight Connector 61"/>
          <p:cNvCxnSpPr/>
          <p:nvPr/>
        </p:nvCxnSpPr>
        <p:spPr bwMode="auto">
          <a:xfrm>
            <a:off x="6096000" y="2338583"/>
            <a:ext cx="914400" cy="138451"/>
          </a:xfrm>
          <a:prstGeom prst="line">
            <a:avLst/>
          </a:prstGeom>
          <a:noFill/>
          <a:ln w="9525" cap="flat" cmpd="sng" algn="ctr">
            <a:solidFill>
              <a:schemeClr val="tx1"/>
            </a:solidFill>
            <a:prstDash val="solid"/>
            <a:round/>
            <a:headEnd type="triangle" w="med" len="med"/>
            <a:tailEnd type="none" w="med" len="med"/>
          </a:ln>
          <a:effectLst/>
        </p:spPr>
      </p:cxnSp>
      <p:sp>
        <p:nvSpPr>
          <p:cNvPr id="63" name="TextBox 62"/>
          <p:cNvSpPr txBox="1"/>
          <p:nvPr/>
        </p:nvSpPr>
        <p:spPr>
          <a:xfrm>
            <a:off x="6971766" y="2278351"/>
            <a:ext cx="535724" cy="369332"/>
          </a:xfrm>
          <a:prstGeom prst="rect">
            <a:avLst/>
          </a:prstGeom>
          <a:noFill/>
        </p:spPr>
        <p:txBody>
          <a:bodyPr wrap="none" rtlCol="0">
            <a:spAutoFit/>
          </a:bodyPr>
          <a:lstStyle/>
          <a:p>
            <a:r>
              <a:rPr lang="en-US" sz="1800" dirty="0">
                <a:solidFill>
                  <a:schemeClr val="accent2">
                    <a:lumMod val="60000"/>
                    <a:lumOff val="40000"/>
                  </a:schemeClr>
                </a:solidFill>
                <a:latin typeface="Calibri" pitchFamily="34" charset="0"/>
              </a:rPr>
              <a:t>line</a:t>
            </a:r>
          </a:p>
        </p:txBody>
      </p:sp>
      <p:grpSp>
        <p:nvGrpSpPr>
          <p:cNvPr id="4" name="Group 80"/>
          <p:cNvGrpSpPr/>
          <p:nvPr/>
        </p:nvGrpSpPr>
        <p:grpSpPr>
          <a:xfrm>
            <a:off x="1905000" y="2647683"/>
            <a:ext cx="4648200" cy="492484"/>
            <a:chOff x="1637766" y="1995289"/>
            <a:chExt cx="4648200" cy="492484"/>
          </a:xfrm>
        </p:grpSpPr>
        <p:sp>
          <p:nvSpPr>
            <p:cNvPr id="82" name="Rectangle 81"/>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83" name="Rectangle 82"/>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84" name="Rectangle 83"/>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86" name="Straight Connector 85"/>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sp>
          <p:nvSpPr>
            <p:cNvPr id="85" name="Rectangle 84"/>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5" name="Group 86"/>
          <p:cNvGrpSpPr/>
          <p:nvPr/>
        </p:nvGrpSpPr>
        <p:grpSpPr>
          <a:xfrm>
            <a:off x="1905000" y="3221999"/>
            <a:ext cx="4648200" cy="492484"/>
            <a:chOff x="1637766" y="1995289"/>
            <a:chExt cx="4648200" cy="492484"/>
          </a:xfrm>
        </p:grpSpPr>
        <p:sp>
          <p:nvSpPr>
            <p:cNvPr id="88" name="Rectangle 87"/>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89" name="Rectangle 88"/>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90" name="Rectangle 89"/>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92" name="Straight Connector 91"/>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sp>
          <p:nvSpPr>
            <p:cNvPr id="91" name="Rectangle 90"/>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6" name="Group 92"/>
          <p:cNvGrpSpPr/>
          <p:nvPr/>
        </p:nvGrpSpPr>
        <p:grpSpPr>
          <a:xfrm>
            <a:off x="1905000" y="4288799"/>
            <a:ext cx="4648200" cy="492484"/>
            <a:chOff x="1637766" y="1995289"/>
            <a:chExt cx="4648200" cy="492484"/>
          </a:xfrm>
        </p:grpSpPr>
        <p:sp>
          <p:nvSpPr>
            <p:cNvPr id="94" name="Rectangle 93"/>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95" name="Rectangle 94"/>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96" name="Rectangle 95"/>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98" name="Straight Connector 97"/>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sp>
          <p:nvSpPr>
            <p:cNvPr id="97" name="Rectangle 96"/>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99" name="Trapezoid 98"/>
          <p:cNvSpPr/>
          <p:nvPr/>
        </p:nvSpPr>
        <p:spPr bwMode="auto">
          <a:xfrm>
            <a:off x="2146824" y="4709564"/>
            <a:ext cx="3523449" cy="865914"/>
          </a:xfrm>
          <a:prstGeom prst="trapezoid">
            <a:avLst>
              <a:gd name="adj" fmla="val 135061"/>
            </a:avLst>
          </a:prstGeom>
          <a:solidFill>
            <a:schemeClr val="bg2">
              <a:lumMod val="20000"/>
              <a:lumOff val="80000"/>
            </a:schemeClr>
          </a:solidFill>
          <a:ln w="952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64" name="Rectangle 63"/>
          <p:cNvSpPr/>
          <p:nvPr/>
        </p:nvSpPr>
        <p:spPr bwMode="auto">
          <a:xfrm>
            <a:off x="2146824" y="5575478"/>
            <a:ext cx="3523449"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65" name="Rectangle 64"/>
          <p:cNvSpPr/>
          <p:nvPr/>
        </p:nvSpPr>
        <p:spPr bwMode="auto">
          <a:xfrm>
            <a:off x="3645068" y="568977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66" name="Rectangle 65"/>
          <p:cNvSpPr/>
          <p:nvPr/>
        </p:nvSpPr>
        <p:spPr bwMode="auto">
          <a:xfrm>
            <a:off x="3917673" y="568977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67" name="Rectangle 66"/>
          <p:cNvSpPr/>
          <p:nvPr/>
        </p:nvSpPr>
        <p:spPr bwMode="auto">
          <a:xfrm>
            <a:off x="4178468" y="568977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68" name="Rectangle 67"/>
          <p:cNvSpPr/>
          <p:nvPr/>
        </p:nvSpPr>
        <p:spPr bwMode="auto">
          <a:xfrm>
            <a:off x="5092868" y="5689778"/>
            <a:ext cx="4572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rmAutofit fontScale="92500" lnSpcReduction="10000"/>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B-1</a:t>
            </a:r>
          </a:p>
        </p:txBody>
      </p:sp>
      <p:sp>
        <p:nvSpPr>
          <p:cNvPr id="69" name="Rectangle 68"/>
          <p:cNvSpPr/>
          <p:nvPr/>
        </p:nvSpPr>
        <p:spPr bwMode="auto">
          <a:xfrm>
            <a:off x="4451073" y="5689778"/>
            <a:ext cx="64179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cxnSp>
        <p:nvCxnSpPr>
          <p:cNvPr id="70" name="Straight Connector 69"/>
          <p:cNvCxnSpPr/>
          <p:nvPr/>
        </p:nvCxnSpPr>
        <p:spPr bwMode="auto">
          <a:xfrm>
            <a:off x="4585224" y="5841384"/>
            <a:ext cx="457200" cy="1588"/>
          </a:xfrm>
          <a:prstGeom prst="line">
            <a:avLst/>
          </a:prstGeom>
          <a:noFill/>
          <a:ln w="38100" cap="rnd" cmpd="sng" algn="ctr">
            <a:solidFill>
              <a:schemeClr val="tx1"/>
            </a:solidFill>
            <a:prstDash val="sysDot"/>
            <a:round/>
            <a:headEnd type="none" w="med" len="med"/>
            <a:tailEnd type="none" w="med" len="med"/>
          </a:ln>
          <a:effectLst/>
        </p:spPr>
      </p:cxnSp>
      <p:sp>
        <p:nvSpPr>
          <p:cNvPr id="72" name="Rectangle 71"/>
          <p:cNvSpPr/>
          <p:nvPr/>
        </p:nvSpPr>
        <p:spPr bwMode="auto">
          <a:xfrm>
            <a:off x="2742478" y="5689778"/>
            <a:ext cx="71799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73" name="Rectangle 72"/>
          <p:cNvSpPr/>
          <p:nvPr/>
        </p:nvSpPr>
        <p:spPr bwMode="auto">
          <a:xfrm>
            <a:off x="2273468" y="5702122"/>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77" name="AutoShape 16"/>
          <p:cNvSpPr>
            <a:spLocks/>
          </p:cNvSpPr>
          <p:nvPr/>
        </p:nvSpPr>
        <p:spPr bwMode="auto">
          <a:xfrm rot="16200000" flipV="1">
            <a:off x="4496145" y="5333467"/>
            <a:ext cx="228600" cy="1905000"/>
          </a:xfrm>
          <a:prstGeom prst="leftBrace">
            <a:avLst>
              <a:gd name="adj1" fmla="val 136972"/>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78" name="TextBox 77"/>
          <p:cNvSpPr txBox="1"/>
          <p:nvPr/>
        </p:nvSpPr>
        <p:spPr>
          <a:xfrm>
            <a:off x="4012058" y="6374902"/>
            <a:ext cx="3925498" cy="369332"/>
          </a:xfrm>
          <a:prstGeom prst="rect">
            <a:avLst/>
          </a:prstGeom>
          <a:noFill/>
        </p:spPr>
        <p:txBody>
          <a:bodyPr wrap="none" rtlCol="0">
            <a:spAutoFit/>
          </a:bodyPr>
          <a:lstStyle/>
          <a:p>
            <a:r>
              <a:rPr lang="en-US" sz="1800" dirty="0">
                <a:latin typeface="Calibri" pitchFamily="34" charset="0"/>
              </a:rPr>
              <a:t>B = 2</a:t>
            </a:r>
            <a:r>
              <a:rPr lang="en-US" sz="1800" baseline="30000" dirty="0">
                <a:latin typeface="Calibri" pitchFamily="34" charset="0"/>
              </a:rPr>
              <a:t>b</a:t>
            </a:r>
            <a:r>
              <a:rPr lang="en-US" sz="1800" dirty="0">
                <a:latin typeface="Calibri" pitchFamily="34" charset="0"/>
              </a:rPr>
              <a:t> bytes per cache block (the data)</a:t>
            </a:r>
          </a:p>
        </p:txBody>
      </p:sp>
      <p:sp>
        <p:nvSpPr>
          <p:cNvPr id="100" name="TextBox 99"/>
          <p:cNvSpPr txBox="1"/>
          <p:nvPr/>
        </p:nvSpPr>
        <p:spPr>
          <a:xfrm>
            <a:off x="6096000" y="5112603"/>
            <a:ext cx="3151286" cy="830997"/>
          </a:xfrm>
          <a:prstGeom prst="rect">
            <a:avLst/>
          </a:prstGeom>
          <a:noFill/>
        </p:spPr>
        <p:txBody>
          <a:bodyPr wrap="none" rtlCol="0">
            <a:spAutoFit/>
          </a:bodyPr>
          <a:lstStyle/>
          <a:p>
            <a:r>
              <a:rPr lang="en-US" i="1" dirty="0">
                <a:solidFill>
                  <a:srgbClr val="C00000"/>
                </a:solidFill>
                <a:latin typeface="Calibri" pitchFamily="34" charset="0"/>
              </a:rPr>
              <a:t>Cache size:</a:t>
            </a:r>
          </a:p>
          <a:p>
            <a:r>
              <a:rPr lang="en-US" i="1" dirty="0">
                <a:latin typeface="Calibri" pitchFamily="34" charset="0"/>
              </a:rPr>
              <a:t>C = S x E x B data bytes</a:t>
            </a:r>
          </a:p>
        </p:txBody>
      </p:sp>
      <p:sp>
        <p:nvSpPr>
          <p:cNvPr id="53" name="TextBox 52"/>
          <p:cNvSpPr txBox="1"/>
          <p:nvPr/>
        </p:nvSpPr>
        <p:spPr>
          <a:xfrm>
            <a:off x="1943288" y="6336268"/>
            <a:ext cx="952312" cy="369332"/>
          </a:xfrm>
          <a:prstGeom prst="rect">
            <a:avLst/>
          </a:prstGeom>
          <a:noFill/>
        </p:spPr>
        <p:txBody>
          <a:bodyPr wrap="none" rtlCol="0">
            <a:spAutoFit/>
          </a:bodyPr>
          <a:lstStyle/>
          <a:p>
            <a:r>
              <a:rPr lang="en-US" sz="1800" dirty="0">
                <a:latin typeface="Calibri" pitchFamily="34" charset="0"/>
              </a:rPr>
              <a:t>valid bit</a:t>
            </a:r>
          </a:p>
        </p:txBody>
      </p:sp>
      <p:cxnSp>
        <p:nvCxnSpPr>
          <p:cNvPr id="55" name="Straight Connector 54"/>
          <p:cNvCxnSpPr/>
          <p:nvPr/>
        </p:nvCxnSpPr>
        <p:spPr bwMode="auto">
          <a:xfrm rot="5400000" flipH="1" flipV="1">
            <a:off x="2285206" y="6158528"/>
            <a:ext cx="304800" cy="1588"/>
          </a:xfrm>
          <a:prstGeom prst="line">
            <a:avLst/>
          </a:prstGeom>
          <a:noFill/>
          <a:ln w="9525" cap="flat" cmpd="sng" algn="ctr">
            <a:solidFill>
              <a:schemeClr val="tx1"/>
            </a:solidFill>
            <a:prstDash val="solid"/>
            <a:round/>
            <a:headEnd type="none" w="med" len="med"/>
            <a:tailEnd type="triangle" w="med" len="med"/>
          </a:ln>
          <a:effectLst/>
        </p:spPr>
      </p:cxnSp>
    </p:spTree>
    <p:extLst>
      <p:ext uri="{BB962C8B-B14F-4D97-AF65-F5344CB8AC3E}">
        <p14:creationId xmlns:p14="http://schemas.microsoft.com/office/powerpoint/2010/main" val="90366444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Read</a:t>
            </a:r>
          </a:p>
        </p:txBody>
      </p:sp>
      <p:sp>
        <p:nvSpPr>
          <p:cNvPr id="8" name="AutoShape 16"/>
          <p:cNvSpPr>
            <a:spLocks/>
          </p:cNvSpPr>
          <p:nvPr/>
        </p:nvSpPr>
        <p:spPr bwMode="auto">
          <a:xfrm rot="5400000">
            <a:off x="3558235" y="-290401"/>
            <a:ext cx="228600" cy="4237334"/>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grpSp>
        <p:nvGrpSpPr>
          <p:cNvPr id="3" name="Group 79"/>
          <p:cNvGrpSpPr/>
          <p:nvPr/>
        </p:nvGrpSpPr>
        <p:grpSpPr>
          <a:xfrm>
            <a:off x="1553867" y="2078999"/>
            <a:ext cx="4237333" cy="492484"/>
            <a:chOff x="1637766" y="1995289"/>
            <a:chExt cx="4648200" cy="492484"/>
          </a:xfrm>
        </p:grpSpPr>
        <p:sp>
          <p:nvSpPr>
            <p:cNvPr id="34" name="Rectangle 33"/>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5" name="Rectangle 34"/>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6" name="Rectangle 35"/>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7" name="Rectangle 36"/>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38" name="Straight Connector 37"/>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grpSp>
      <p:cxnSp>
        <p:nvCxnSpPr>
          <p:cNvPr id="45" name="Straight Connector 44"/>
          <p:cNvCxnSpPr/>
          <p:nvPr/>
        </p:nvCxnSpPr>
        <p:spPr bwMode="auto">
          <a:xfrm>
            <a:off x="1782467" y="4019283"/>
            <a:ext cx="3875673" cy="10096"/>
          </a:xfrm>
          <a:prstGeom prst="line">
            <a:avLst/>
          </a:prstGeom>
          <a:noFill/>
          <a:ln w="76200" cap="rnd" cmpd="sng" algn="ctr">
            <a:solidFill>
              <a:schemeClr val="tx1"/>
            </a:solidFill>
            <a:prstDash val="sysDot"/>
            <a:round/>
            <a:headEnd type="none" w="med" len="med"/>
            <a:tailEnd type="none" w="med" len="med"/>
          </a:ln>
          <a:effectLst/>
        </p:spPr>
      </p:cxnSp>
      <p:sp>
        <p:nvSpPr>
          <p:cNvPr id="54" name="AutoShape 16"/>
          <p:cNvSpPr>
            <a:spLocks/>
          </p:cNvSpPr>
          <p:nvPr/>
        </p:nvSpPr>
        <p:spPr bwMode="auto">
          <a:xfrm>
            <a:off x="1172867" y="2067735"/>
            <a:ext cx="228600" cy="2732865"/>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56" name="TextBox 55"/>
          <p:cNvSpPr txBox="1"/>
          <p:nvPr/>
        </p:nvSpPr>
        <p:spPr>
          <a:xfrm>
            <a:off x="3300213" y="1344634"/>
            <a:ext cx="1957587" cy="369332"/>
          </a:xfrm>
          <a:prstGeom prst="rect">
            <a:avLst/>
          </a:prstGeom>
          <a:noFill/>
        </p:spPr>
        <p:txBody>
          <a:bodyPr wrap="none" rtlCol="0">
            <a:spAutoFit/>
          </a:bodyPr>
          <a:lstStyle/>
          <a:p>
            <a:r>
              <a:rPr lang="en-US" sz="1800" dirty="0">
                <a:latin typeface="Calibri" pitchFamily="34" charset="0"/>
              </a:rPr>
              <a:t>E = 2</a:t>
            </a:r>
            <a:r>
              <a:rPr lang="en-US" sz="1800" baseline="30000" dirty="0">
                <a:latin typeface="Calibri" pitchFamily="34" charset="0"/>
              </a:rPr>
              <a:t>e</a:t>
            </a:r>
            <a:r>
              <a:rPr lang="en-US" sz="1800" dirty="0">
                <a:latin typeface="Calibri" pitchFamily="34" charset="0"/>
              </a:rPr>
              <a:t> lines per set</a:t>
            </a:r>
          </a:p>
        </p:txBody>
      </p:sp>
      <p:sp>
        <p:nvSpPr>
          <p:cNvPr id="57" name="TextBox 56"/>
          <p:cNvSpPr txBox="1"/>
          <p:nvPr/>
        </p:nvSpPr>
        <p:spPr>
          <a:xfrm>
            <a:off x="76200" y="3244405"/>
            <a:ext cx="1122423" cy="369332"/>
          </a:xfrm>
          <a:prstGeom prst="rect">
            <a:avLst/>
          </a:prstGeom>
          <a:noFill/>
        </p:spPr>
        <p:txBody>
          <a:bodyPr wrap="none" rtlCol="0">
            <a:spAutoFit/>
          </a:bodyPr>
          <a:lstStyle/>
          <a:p>
            <a:r>
              <a:rPr lang="en-US" sz="1800" dirty="0">
                <a:latin typeface="Calibri" pitchFamily="34" charset="0"/>
              </a:rPr>
              <a:t>S = 2</a:t>
            </a:r>
            <a:r>
              <a:rPr lang="en-US" sz="1800" baseline="30000" dirty="0">
                <a:latin typeface="Calibri" pitchFamily="34" charset="0"/>
              </a:rPr>
              <a:t>s</a:t>
            </a:r>
            <a:r>
              <a:rPr lang="en-US" sz="1800" dirty="0">
                <a:latin typeface="Calibri" pitchFamily="34" charset="0"/>
              </a:rPr>
              <a:t> sets</a:t>
            </a:r>
          </a:p>
        </p:txBody>
      </p:sp>
      <p:grpSp>
        <p:nvGrpSpPr>
          <p:cNvPr id="4" name="Group 80"/>
          <p:cNvGrpSpPr/>
          <p:nvPr/>
        </p:nvGrpSpPr>
        <p:grpSpPr>
          <a:xfrm>
            <a:off x="1553867" y="2647683"/>
            <a:ext cx="4237333" cy="492484"/>
            <a:chOff x="1637766" y="1995289"/>
            <a:chExt cx="4648200" cy="492484"/>
          </a:xfrm>
        </p:grpSpPr>
        <p:sp>
          <p:nvSpPr>
            <p:cNvPr id="82" name="Rectangle 81"/>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83" name="Rectangle 82"/>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84" name="Rectangle 83"/>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85" name="Rectangle 84"/>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86" name="Straight Connector 85"/>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grpSp>
      <p:grpSp>
        <p:nvGrpSpPr>
          <p:cNvPr id="5" name="Group 86"/>
          <p:cNvGrpSpPr/>
          <p:nvPr/>
        </p:nvGrpSpPr>
        <p:grpSpPr>
          <a:xfrm>
            <a:off x="1553867" y="3221999"/>
            <a:ext cx="4237333" cy="492484"/>
            <a:chOff x="1637766" y="1995289"/>
            <a:chExt cx="4648200" cy="492484"/>
          </a:xfrm>
        </p:grpSpPr>
        <p:sp>
          <p:nvSpPr>
            <p:cNvPr id="88" name="Rectangle 87"/>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89" name="Rectangle 88"/>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90" name="Rectangle 89"/>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91" name="Rectangle 90"/>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92" name="Straight Connector 91"/>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grpSp>
      <p:grpSp>
        <p:nvGrpSpPr>
          <p:cNvPr id="6" name="Group 92"/>
          <p:cNvGrpSpPr/>
          <p:nvPr/>
        </p:nvGrpSpPr>
        <p:grpSpPr>
          <a:xfrm>
            <a:off x="1553867" y="4288799"/>
            <a:ext cx="4237333" cy="492484"/>
            <a:chOff x="1637766" y="1995289"/>
            <a:chExt cx="4648200" cy="492484"/>
          </a:xfrm>
        </p:grpSpPr>
        <p:sp>
          <p:nvSpPr>
            <p:cNvPr id="94" name="Rectangle 93"/>
            <p:cNvSpPr/>
            <p:nvPr/>
          </p:nvSpPr>
          <p:spPr bwMode="auto">
            <a:xfrm>
              <a:off x="1637766" y="1995289"/>
              <a:ext cx="4648200" cy="492484"/>
            </a:xfrm>
            <a:prstGeom prst="rect">
              <a:avLst/>
            </a:prstGeom>
            <a:solidFill>
              <a:schemeClr val="accent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95" name="Rectangle 94"/>
            <p:cNvSpPr/>
            <p:nvPr/>
          </p:nvSpPr>
          <p:spPr bwMode="auto">
            <a:xfrm>
              <a:off x="1784795"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96" name="Rectangle 95"/>
            <p:cNvSpPr/>
            <p:nvPr/>
          </p:nvSpPr>
          <p:spPr bwMode="auto">
            <a:xfrm>
              <a:off x="3048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97" name="Rectangle 96"/>
            <p:cNvSpPr/>
            <p:nvPr/>
          </p:nvSpPr>
          <p:spPr bwMode="auto">
            <a:xfrm>
              <a:off x="4953000" y="2090806"/>
              <a:ext cx="1187005" cy="31237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98" name="Straight Connector 97"/>
            <p:cNvCxnSpPr/>
            <p:nvPr/>
          </p:nvCxnSpPr>
          <p:spPr bwMode="auto">
            <a:xfrm>
              <a:off x="4349839" y="2254873"/>
              <a:ext cx="609600" cy="1588"/>
            </a:xfrm>
            <a:prstGeom prst="line">
              <a:avLst/>
            </a:prstGeom>
            <a:noFill/>
            <a:ln w="76200" cap="rnd" cmpd="sng" algn="ctr">
              <a:solidFill>
                <a:schemeClr val="tx1"/>
              </a:solidFill>
              <a:prstDash val="sysDot"/>
              <a:round/>
              <a:headEnd type="none" w="med" len="med"/>
              <a:tailEnd type="none" w="med" len="med"/>
            </a:ln>
            <a:effectLst/>
          </p:spPr>
        </p:cxnSp>
      </p:grpSp>
      <p:sp>
        <p:nvSpPr>
          <p:cNvPr id="99" name="Trapezoid 98"/>
          <p:cNvSpPr/>
          <p:nvPr/>
        </p:nvSpPr>
        <p:spPr bwMode="auto">
          <a:xfrm>
            <a:off x="1619863" y="4709564"/>
            <a:ext cx="3523449" cy="865914"/>
          </a:xfrm>
          <a:prstGeom prst="trapezoid">
            <a:avLst>
              <a:gd name="adj" fmla="val 141754"/>
            </a:avLst>
          </a:prstGeom>
          <a:solidFill>
            <a:schemeClr val="bg2">
              <a:lumMod val="20000"/>
              <a:lumOff val="80000"/>
            </a:schemeClr>
          </a:solidFill>
          <a:ln w="952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64" name="Rectangle 63"/>
          <p:cNvSpPr/>
          <p:nvPr/>
        </p:nvSpPr>
        <p:spPr bwMode="auto">
          <a:xfrm>
            <a:off x="1619863" y="5575478"/>
            <a:ext cx="3523449"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65" name="Rectangle 64"/>
          <p:cNvSpPr/>
          <p:nvPr/>
        </p:nvSpPr>
        <p:spPr bwMode="auto">
          <a:xfrm>
            <a:off x="3118107" y="568977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66" name="Rectangle 65"/>
          <p:cNvSpPr/>
          <p:nvPr/>
        </p:nvSpPr>
        <p:spPr bwMode="auto">
          <a:xfrm>
            <a:off x="3390712" y="568977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67" name="Rectangle 66"/>
          <p:cNvSpPr/>
          <p:nvPr/>
        </p:nvSpPr>
        <p:spPr bwMode="auto">
          <a:xfrm>
            <a:off x="3651507" y="568977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68" name="Rectangle 67"/>
          <p:cNvSpPr/>
          <p:nvPr/>
        </p:nvSpPr>
        <p:spPr bwMode="auto">
          <a:xfrm>
            <a:off x="4565907" y="5689778"/>
            <a:ext cx="4572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rmAutofit fontScale="92500" lnSpcReduction="10000"/>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B-1</a:t>
            </a:r>
          </a:p>
        </p:txBody>
      </p:sp>
      <p:sp>
        <p:nvSpPr>
          <p:cNvPr id="69" name="Rectangle 68"/>
          <p:cNvSpPr/>
          <p:nvPr/>
        </p:nvSpPr>
        <p:spPr bwMode="auto">
          <a:xfrm>
            <a:off x="3924112" y="5689778"/>
            <a:ext cx="64179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rmAutofit fontScale="92500" lnSpcReduction="10000"/>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cxnSp>
        <p:nvCxnSpPr>
          <p:cNvPr id="70" name="Straight Connector 69"/>
          <p:cNvCxnSpPr/>
          <p:nvPr/>
        </p:nvCxnSpPr>
        <p:spPr bwMode="auto">
          <a:xfrm>
            <a:off x="4058263" y="5841384"/>
            <a:ext cx="457200" cy="1588"/>
          </a:xfrm>
          <a:prstGeom prst="line">
            <a:avLst/>
          </a:prstGeom>
          <a:noFill/>
          <a:ln w="38100" cap="rnd" cmpd="sng" algn="ctr">
            <a:solidFill>
              <a:schemeClr val="tx1"/>
            </a:solidFill>
            <a:prstDash val="sysDot"/>
            <a:round/>
            <a:headEnd type="none" w="med" len="med"/>
            <a:tailEnd type="none" w="med" len="med"/>
          </a:ln>
          <a:effectLst/>
        </p:spPr>
      </p:cxnSp>
      <p:sp>
        <p:nvSpPr>
          <p:cNvPr id="72" name="Rectangle 71"/>
          <p:cNvSpPr/>
          <p:nvPr/>
        </p:nvSpPr>
        <p:spPr bwMode="auto">
          <a:xfrm>
            <a:off x="2215517" y="5689778"/>
            <a:ext cx="717995"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rmAutofit fontScale="92500" lnSpcReduction="10000"/>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73" name="Rectangle 72"/>
          <p:cNvSpPr/>
          <p:nvPr/>
        </p:nvSpPr>
        <p:spPr bwMode="auto">
          <a:xfrm>
            <a:off x="1746507" y="568977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74" name="TextBox 73"/>
          <p:cNvSpPr txBox="1"/>
          <p:nvPr/>
        </p:nvSpPr>
        <p:spPr>
          <a:xfrm>
            <a:off x="1092556" y="6107668"/>
            <a:ext cx="952312" cy="369332"/>
          </a:xfrm>
          <a:prstGeom prst="rect">
            <a:avLst/>
          </a:prstGeom>
          <a:noFill/>
        </p:spPr>
        <p:txBody>
          <a:bodyPr wrap="none" rtlCol="0">
            <a:spAutoFit/>
          </a:bodyPr>
          <a:lstStyle/>
          <a:p>
            <a:r>
              <a:rPr lang="en-US" sz="1800" dirty="0">
                <a:latin typeface="Calibri" pitchFamily="34" charset="0"/>
              </a:rPr>
              <a:t>valid bit</a:t>
            </a:r>
          </a:p>
        </p:txBody>
      </p:sp>
      <p:cxnSp>
        <p:nvCxnSpPr>
          <p:cNvPr id="76" name="Straight Connector 75"/>
          <p:cNvCxnSpPr/>
          <p:nvPr/>
        </p:nvCxnSpPr>
        <p:spPr bwMode="auto">
          <a:xfrm rot="5400000" flipH="1" flipV="1">
            <a:off x="1867506" y="6138001"/>
            <a:ext cx="304800" cy="1588"/>
          </a:xfrm>
          <a:prstGeom prst="line">
            <a:avLst/>
          </a:prstGeom>
          <a:noFill/>
          <a:ln w="9525" cap="flat" cmpd="sng" algn="ctr">
            <a:solidFill>
              <a:schemeClr val="tx1"/>
            </a:solidFill>
            <a:prstDash val="solid"/>
            <a:round/>
            <a:headEnd type="none" w="med" len="med"/>
            <a:tailEnd type="none" w="med" len="med"/>
          </a:ln>
          <a:effectLst/>
        </p:spPr>
      </p:cxnSp>
      <p:sp>
        <p:nvSpPr>
          <p:cNvPr id="77" name="AutoShape 16"/>
          <p:cNvSpPr>
            <a:spLocks/>
          </p:cNvSpPr>
          <p:nvPr/>
        </p:nvSpPr>
        <p:spPr bwMode="auto">
          <a:xfrm rot="16200000" flipV="1">
            <a:off x="3969184" y="5333467"/>
            <a:ext cx="228600" cy="1905000"/>
          </a:xfrm>
          <a:prstGeom prst="leftBrace">
            <a:avLst>
              <a:gd name="adj1" fmla="val 136972"/>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78" name="TextBox 77"/>
          <p:cNvSpPr txBox="1"/>
          <p:nvPr/>
        </p:nvSpPr>
        <p:spPr>
          <a:xfrm>
            <a:off x="3485097" y="6374902"/>
            <a:ext cx="3834127" cy="369332"/>
          </a:xfrm>
          <a:prstGeom prst="rect">
            <a:avLst/>
          </a:prstGeom>
          <a:noFill/>
        </p:spPr>
        <p:txBody>
          <a:bodyPr wrap="none" rtlCol="0">
            <a:spAutoFit/>
          </a:bodyPr>
          <a:lstStyle/>
          <a:p>
            <a:r>
              <a:rPr lang="en-US" sz="1800" dirty="0">
                <a:latin typeface="Calibri" pitchFamily="34" charset="0"/>
              </a:rPr>
              <a:t>B = 2</a:t>
            </a:r>
            <a:r>
              <a:rPr lang="en-US" sz="1800" baseline="30000" dirty="0">
                <a:latin typeface="Calibri" pitchFamily="34" charset="0"/>
              </a:rPr>
              <a:t>b</a:t>
            </a:r>
            <a:r>
              <a:rPr lang="en-US" sz="1800" dirty="0">
                <a:latin typeface="Calibri" pitchFamily="34" charset="0"/>
              </a:rPr>
              <a:t> bytes per cache block (the data)</a:t>
            </a:r>
          </a:p>
        </p:txBody>
      </p:sp>
      <p:sp>
        <p:nvSpPr>
          <p:cNvPr id="51" name="Rectangle 50"/>
          <p:cNvSpPr/>
          <p:nvPr/>
        </p:nvSpPr>
        <p:spPr bwMode="auto">
          <a:xfrm>
            <a:off x="6337478" y="2853352"/>
            <a:ext cx="990600" cy="270848"/>
          </a:xfrm>
          <a:prstGeom prst="rect">
            <a:avLst/>
          </a:prstGeom>
          <a:solidFill>
            <a:srgbClr val="FF9999"/>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 bits</a:t>
            </a:r>
          </a:p>
        </p:txBody>
      </p:sp>
      <p:sp>
        <p:nvSpPr>
          <p:cNvPr id="52" name="Rectangle 51"/>
          <p:cNvSpPr/>
          <p:nvPr/>
        </p:nvSpPr>
        <p:spPr bwMode="auto">
          <a:xfrm>
            <a:off x="7328078" y="2853352"/>
            <a:ext cx="762000"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s bits</a:t>
            </a:r>
          </a:p>
        </p:txBody>
      </p:sp>
      <p:sp>
        <p:nvSpPr>
          <p:cNvPr id="53" name="Rectangle 52"/>
          <p:cNvSpPr/>
          <p:nvPr/>
        </p:nvSpPr>
        <p:spPr bwMode="auto">
          <a:xfrm>
            <a:off x="8090078" y="2853352"/>
            <a:ext cx="685800"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Calibri" pitchFamily="34" charset="0"/>
              </a:rPr>
              <a:t>b bits</a:t>
            </a:r>
          </a:p>
        </p:txBody>
      </p:sp>
      <p:sp>
        <p:nvSpPr>
          <p:cNvPr id="55" name="TextBox 54"/>
          <p:cNvSpPr txBox="1"/>
          <p:nvPr/>
        </p:nvSpPr>
        <p:spPr>
          <a:xfrm>
            <a:off x="6248400" y="2513390"/>
            <a:ext cx="1810817" cy="369332"/>
          </a:xfrm>
          <a:prstGeom prst="rect">
            <a:avLst/>
          </a:prstGeom>
          <a:noFill/>
        </p:spPr>
        <p:txBody>
          <a:bodyPr wrap="none" rtlCol="0">
            <a:spAutoFit/>
          </a:bodyPr>
          <a:lstStyle/>
          <a:p>
            <a:r>
              <a:rPr lang="en-US" sz="1800" dirty="0">
                <a:latin typeface="Calibri" pitchFamily="34" charset="0"/>
              </a:rPr>
              <a:t>Address of word:</a:t>
            </a:r>
          </a:p>
        </p:txBody>
      </p:sp>
      <p:sp>
        <p:nvSpPr>
          <p:cNvPr id="58" name="AutoShape 16"/>
          <p:cNvSpPr>
            <a:spLocks/>
          </p:cNvSpPr>
          <p:nvPr/>
        </p:nvSpPr>
        <p:spPr bwMode="auto">
          <a:xfrm rot="16200000" flipV="1">
            <a:off x="6718478" y="2822218"/>
            <a:ext cx="228600" cy="990598"/>
          </a:xfrm>
          <a:prstGeom prst="leftBrace">
            <a:avLst>
              <a:gd name="adj1" fmla="val 75000"/>
              <a:gd name="adj2" fmla="val 50000"/>
            </a:avLst>
          </a:prstGeom>
          <a:noFill/>
          <a:ln w="19050">
            <a:solidFill>
              <a:schemeClr val="tx1"/>
            </a:solidFill>
            <a:round/>
            <a:headEnd/>
            <a:tailEnd/>
          </a:ln>
          <a:effectLst/>
        </p:spPr>
        <p:txBody>
          <a:bodyPr wrap="none" anchor="ctr"/>
          <a:lstStyle/>
          <a:p>
            <a:endParaRPr lang="en-US" sz="1800" dirty="0">
              <a:latin typeface="Calibri" pitchFamily="34" charset="0"/>
            </a:endParaRPr>
          </a:p>
        </p:txBody>
      </p:sp>
      <p:sp>
        <p:nvSpPr>
          <p:cNvPr id="60" name="AutoShape 16"/>
          <p:cNvSpPr>
            <a:spLocks/>
          </p:cNvSpPr>
          <p:nvPr/>
        </p:nvSpPr>
        <p:spPr bwMode="auto">
          <a:xfrm rot="16200000" flipV="1">
            <a:off x="7594779" y="2933702"/>
            <a:ext cx="228600" cy="761998"/>
          </a:xfrm>
          <a:prstGeom prst="leftBrace">
            <a:avLst>
              <a:gd name="adj1" fmla="val 75000"/>
              <a:gd name="adj2" fmla="val 50000"/>
            </a:avLst>
          </a:prstGeom>
          <a:noFill/>
          <a:ln w="19050">
            <a:solidFill>
              <a:schemeClr val="tx1"/>
            </a:solidFill>
            <a:round/>
            <a:headEnd/>
            <a:tailEnd/>
          </a:ln>
          <a:effectLst/>
        </p:spPr>
        <p:txBody>
          <a:bodyPr wrap="none" anchor="ctr"/>
          <a:lstStyle/>
          <a:p>
            <a:endParaRPr lang="en-US" sz="1800" dirty="0">
              <a:latin typeface="Calibri" pitchFamily="34" charset="0"/>
            </a:endParaRPr>
          </a:p>
        </p:txBody>
      </p:sp>
      <p:sp>
        <p:nvSpPr>
          <p:cNvPr id="71" name="AutoShape 16"/>
          <p:cNvSpPr>
            <a:spLocks/>
          </p:cNvSpPr>
          <p:nvPr/>
        </p:nvSpPr>
        <p:spPr bwMode="auto">
          <a:xfrm rot="16200000" flipV="1">
            <a:off x="8280578" y="3009901"/>
            <a:ext cx="228600" cy="609600"/>
          </a:xfrm>
          <a:prstGeom prst="leftBrace">
            <a:avLst>
              <a:gd name="adj1" fmla="val 75000"/>
              <a:gd name="adj2" fmla="val 50000"/>
            </a:avLst>
          </a:prstGeom>
          <a:noFill/>
          <a:ln w="19050">
            <a:solidFill>
              <a:schemeClr val="tx1"/>
            </a:solidFill>
            <a:round/>
            <a:headEnd/>
            <a:tailEnd/>
          </a:ln>
          <a:effectLst/>
        </p:spPr>
        <p:txBody>
          <a:bodyPr wrap="none" anchor="ctr"/>
          <a:lstStyle/>
          <a:p>
            <a:endParaRPr lang="en-US" sz="1800" dirty="0">
              <a:latin typeface="Calibri" pitchFamily="34" charset="0"/>
            </a:endParaRPr>
          </a:p>
        </p:txBody>
      </p:sp>
      <p:sp>
        <p:nvSpPr>
          <p:cNvPr id="75" name="TextBox 74"/>
          <p:cNvSpPr txBox="1"/>
          <p:nvPr/>
        </p:nvSpPr>
        <p:spPr>
          <a:xfrm>
            <a:off x="6594772" y="3365678"/>
            <a:ext cx="485389" cy="369332"/>
          </a:xfrm>
          <a:prstGeom prst="rect">
            <a:avLst/>
          </a:prstGeom>
          <a:noFill/>
        </p:spPr>
        <p:txBody>
          <a:bodyPr wrap="none" rtlCol="0">
            <a:spAutoFit/>
          </a:bodyPr>
          <a:lstStyle/>
          <a:p>
            <a:r>
              <a:rPr lang="en-US" sz="1800" dirty="0">
                <a:latin typeface="Calibri" pitchFamily="34" charset="0"/>
              </a:rPr>
              <a:t>tag</a:t>
            </a:r>
          </a:p>
        </p:txBody>
      </p:sp>
      <p:sp>
        <p:nvSpPr>
          <p:cNvPr id="80" name="TextBox 79"/>
          <p:cNvSpPr txBox="1"/>
          <p:nvPr/>
        </p:nvSpPr>
        <p:spPr>
          <a:xfrm>
            <a:off x="7360273" y="3364468"/>
            <a:ext cx="705258" cy="646331"/>
          </a:xfrm>
          <a:prstGeom prst="rect">
            <a:avLst/>
          </a:prstGeom>
          <a:noFill/>
        </p:spPr>
        <p:txBody>
          <a:bodyPr wrap="none" rtlCol="0">
            <a:spAutoFit/>
          </a:bodyPr>
          <a:lstStyle/>
          <a:p>
            <a:pPr algn="ctr"/>
            <a:r>
              <a:rPr lang="en-US" sz="1800" dirty="0">
                <a:latin typeface="Calibri" pitchFamily="34" charset="0"/>
              </a:rPr>
              <a:t>set</a:t>
            </a:r>
          </a:p>
          <a:p>
            <a:pPr algn="ctr"/>
            <a:r>
              <a:rPr lang="en-US" sz="1800" dirty="0">
                <a:latin typeface="Calibri" pitchFamily="34" charset="0"/>
              </a:rPr>
              <a:t>index</a:t>
            </a:r>
          </a:p>
        </p:txBody>
      </p:sp>
      <p:sp>
        <p:nvSpPr>
          <p:cNvPr id="81" name="TextBox 80"/>
          <p:cNvSpPr txBox="1"/>
          <p:nvPr/>
        </p:nvSpPr>
        <p:spPr>
          <a:xfrm>
            <a:off x="8033195" y="3364468"/>
            <a:ext cx="738664" cy="646331"/>
          </a:xfrm>
          <a:prstGeom prst="rect">
            <a:avLst/>
          </a:prstGeom>
          <a:noFill/>
        </p:spPr>
        <p:txBody>
          <a:bodyPr wrap="none" rtlCol="0">
            <a:spAutoFit/>
          </a:bodyPr>
          <a:lstStyle/>
          <a:p>
            <a:pPr algn="ctr"/>
            <a:r>
              <a:rPr lang="en-US" sz="1800" dirty="0">
                <a:latin typeface="Calibri" pitchFamily="34" charset="0"/>
              </a:rPr>
              <a:t>block</a:t>
            </a:r>
          </a:p>
          <a:p>
            <a:pPr algn="ctr"/>
            <a:r>
              <a:rPr lang="en-US" sz="1800" dirty="0">
                <a:latin typeface="Calibri" pitchFamily="34" charset="0"/>
              </a:rPr>
              <a:t>offset</a:t>
            </a:r>
          </a:p>
        </p:txBody>
      </p:sp>
      <p:cxnSp>
        <p:nvCxnSpPr>
          <p:cNvPr id="93" name="Shape 92"/>
          <p:cNvCxnSpPr>
            <a:stCxn id="80" idx="2"/>
            <a:endCxn id="94" idx="3"/>
          </p:cNvCxnSpPr>
          <p:nvPr/>
        </p:nvCxnSpPr>
        <p:spPr bwMode="auto">
          <a:xfrm rot="5400000">
            <a:off x="6489930" y="3312069"/>
            <a:ext cx="524242" cy="1921702"/>
          </a:xfrm>
          <a:prstGeom prst="bentConnector2">
            <a:avLst/>
          </a:prstGeom>
          <a:noFill/>
          <a:ln w="25400" cap="flat" cmpd="sng" algn="ctr">
            <a:solidFill>
              <a:schemeClr val="accent2">
                <a:lumMod val="75000"/>
              </a:schemeClr>
            </a:solidFill>
            <a:prstDash val="solid"/>
            <a:round/>
            <a:headEnd type="none" w="med" len="med"/>
            <a:tailEnd type="none" w="med" len="med"/>
          </a:ln>
          <a:effectLst/>
        </p:spPr>
      </p:cxnSp>
      <p:cxnSp>
        <p:nvCxnSpPr>
          <p:cNvPr id="102" name="Elbow Connector 101"/>
          <p:cNvCxnSpPr>
            <a:stCxn id="81" idx="2"/>
            <a:endCxn id="67" idx="0"/>
          </p:cNvCxnSpPr>
          <p:nvPr/>
        </p:nvCxnSpPr>
        <p:spPr bwMode="auto">
          <a:xfrm rot="5400000">
            <a:off x="5255680" y="2542930"/>
            <a:ext cx="1678979" cy="4614717"/>
          </a:xfrm>
          <a:prstGeom prst="bentConnector3">
            <a:avLst>
              <a:gd name="adj1" fmla="val 63807"/>
            </a:avLst>
          </a:prstGeom>
          <a:noFill/>
          <a:ln w="25400" cap="flat" cmpd="sng" algn="ctr">
            <a:solidFill>
              <a:schemeClr val="accent2">
                <a:lumMod val="75000"/>
              </a:schemeClr>
            </a:solidFill>
            <a:prstDash val="solid"/>
            <a:round/>
            <a:headEnd type="none" w="med" len="med"/>
            <a:tailEnd type="none" w="med" len="med"/>
          </a:ln>
          <a:effectLst/>
        </p:spPr>
      </p:cxnSp>
      <p:sp>
        <p:nvSpPr>
          <p:cNvPr id="104" name="TextBox 103"/>
          <p:cNvSpPr txBox="1"/>
          <p:nvPr/>
        </p:nvSpPr>
        <p:spPr>
          <a:xfrm>
            <a:off x="6471298" y="5054956"/>
            <a:ext cx="2015295" cy="307777"/>
          </a:xfrm>
          <a:prstGeom prst="rect">
            <a:avLst/>
          </a:prstGeom>
          <a:noFill/>
        </p:spPr>
        <p:txBody>
          <a:bodyPr wrap="none" rtlCol="0">
            <a:spAutoFit/>
          </a:bodyPr>
          <a:lstStyle/>
          <a:p>
            <a:r>
              <a:rPr lang="en-US" sz="1400" dirty="0">
                <a:solidFill>
                  <a:schemeClr val="accent2">
                    <a:lumMod val="75000"/>
                  </a:schemeClr>
                </a:solidFill>
                <a:latin typeface="Calibri" pitchFamily="34" charset="0"/>
              </a:rPr>
              <a:t>data begins at this offset</a:t>
            </a:r>
          </a:p>
        </p:txBody>
      </p:sp>
      <p:sp>
        <p:nvSpPr>
          <p:cNvPr id="105" name="TextBox 104"/>
          <p:cNvSpPr txBox="1"/>
          <p:nvPr/>
        </p:nvSpPr>
        <p:spPr>
          <a:xfrm>
            <a:off x="6311007" y="531674"/>
            <a:ext cx="2415982" cy="1754326"/>
          </a:xfrm>
          <a:prstGeom prst="rect">
            <a:avLst/>
          </a:prstGeom>
          <a:solidFill>
            <a:schemeClr val="bg2">
              <a:lumMod val="20000"/>
              <a:lumOff val="80000"/>
            </a:schemeClr>
          </a:solidFill>
        </p:spPr>
        <p:txBody>
          <a:bodyPr wrap="none" rtlCol="0">
            <a:spAutoFit/>
          </a:bodyPr>
          <a:lstStyle/>
          <a:p>
            <a:pPr marL="115888" indent="-115888">
              <a:buFont typeface="Arial" pitchFamily="34" charset="0"/>
              <a:buChar char="•"/>
            </a:pPr>
            <a:r>
              <a:rPr lang="en-US" sz="1800" i="1" dirty="0">
                <a:solidFill>
                  <a:srgbClr val="C00000"/>
                </a:solidFill>
                <a:latin typeface="Calibri" pitchFamily="34" charset="0"/>
              </a:rPr>
              <a:t>Locate set</a:t>
            </a:r>
          </a:p>
          <a:p>
            <a:pPr marL="115888" indent="-115888">
              <a:buFont typeface="Arial" pitchFamily="34" charset="0"/>
              <a:buChar char="•"/>
            </a:pPr>
            <a:r>
              <a:rPr lang="en-US" sz="1800" i="1" dirty="0">
                <a:solidFill>
                  <a:srgbClr val="C00000"/>
                </a:solidFill>
                <a:latin typeface="Calibri" pitchFamily="34" charset="0"/>
              </a:rPr>
              <a:t>Check if any line in set</a:t>
            </a:r>
            <a:br>
              <a:rPr lang="en-US" sz="1800" i="1" dirty="0">
                <a:solidFill>
                  <a:srgbClr val="C00000"/>
                </a:solidFill>
                <a:latin typeface="Calibri" pitchFamily="34" charset="0"/>
              </a:rPr>
            </a:br>
            <a:r>
              <a:rPr lang="en-US" sz="1800" i="1" dirty="0">
                <a:solidFill>
                  <a:srgbClr val="C00000"/>
                </a:solidFill>
                <a:latin typeface="Calibri" pitchFamily="34" charset="0"/>
              </a:rPr>
              <a:t>has matching tag</a:t>
            </a:r>
          </a:p>
          <a:p>
            <a:pPr marL="115888" indent="-115888">
              <a:buFont typeface="Arial" pitchFamily="34" charset="0"/>
              <a:buChar char="•"/>
            </a:pPr>
            <a:r>
              <a:rPr lang="en-US" sz="1800" i="1" dirty="0">
                <a:solidFill>
                  <a:srgbClr val="C00000"/>
                </a:solidFill>
                <a:latin typeface="Calibri" pitchFamily="34" charset="0"/>
              </a:rPr>
              <a:t>Yes + line valid: hit</a:t>
            </a:r>
          </a:p>
          <a:p>
            <a:pPr marL="115888" indent="-115888">
              <a:buFont typeface="Arial" pitchFamily="34" charset="0"/>
              <a:buChar char="•"/>
            </a:pPr>
            <a:r>
              <a:rPr lang="en-US" sz="1800" i="1" dirty="0">
                <a:solidFill>
                  <a:srgbClr val="C00000"/>
                </a:solidFill>
                <a:latin typeface="Calibri" pitchFamily="34" charset="0"/>
              </a:rPr>
              <a:t>Locate data starting</a:t>
            </a:r>
            <a:br>
              <a:rPr lang="en-US" sz="1800" i="1" dirty="0">
                <a:solidFill>
                  <a:srgbClr val="C00000"/>
                </a:solidFill>
                <a:latin typeface="Calibri" pitchFamily="34" charset="0"/>
              </a:rPr>
            </a:br>
            <a:r>
              <a:rPr lang="en-US" sz="1800" i="1" dirty="0">
                <a:solidFill>
                  <a:srgbClr val="C00000"/>
                </a:solidFill>
                <a:latin typeface="Calibri" pitchFamily="34" charset="0"/>
              </a:rPr>
              <a:t>at offset</a:t>
            </a:r>
          </a:p>
        </p:txBody>
      </p:sp>
    </p:spTree>
    <p:extLst>
      <p:ext uri="{BB962C8B-B14F-4D97-AF65-F5344CB8AC3E}">
        <p14:creationId xmlns:p14="http://schemas.microsoft.com/office/powerpoint/2010/main" val="334809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05">
                                            <p:txEl>
                                              <p:pRg st="1" end="1"/>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05">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05">
                                            <p:txEl>
                                              <p:pRg st="3" end="3"/>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0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animBg="1"/>
      <p:bldP spid="64" grpId="0" animBg="1"/>
      <p:bldP spid="65" grpId="0" animBg="1"/>
      <p:bldP spid="66" grpId="0" animBg="1"/>
      <p:bldP spid="67" grpId="0" animBg="1"/>
      <p:bldP spid="68" grpId="0" animBg="1"/>
      <p:bldP spid="69" grpId="0" animBg="1"/>
      <p:bldP spid="72" grpId="0" animBg="1"/>
      <p:bldP spid="73" grpId="0" animBg="1"/>
      <p:bldP spid="74" grpId="0"/>
      <p:bldP spid="77" grpId="0" animBg="1"/>
      <p:bldP spid="78" grpId="0"/>
      <p:bldP spid="104"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1"/>
          <p:cNvSpPr>
            <a:spLocks noGrp="1" noChangeArrowheads="1"/>
          </p:cNvSpPr>
          <p:nvPr>
            <p:ph type="title"/>
          </p:nvPr>
        </p:nvSpPr>
        <p:spPr>
          <a:xfrm>
            <a:off x="404813" y="310040"/>
            <a:ext cx="8716962" cy="782638"/>
          </a:xfrm>
        </p:spPr>
        <p:txBody>
          <a:bodyPr/>
          <a:lstStyle/>
          <a:p>
            <a:pPr eaLnBrk="1" hangingPunct="1">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What about writes?</a:t>
            </a:r>
          </a:p>
        </p:txBody>
      </p:sp>
      <p:sp>
        <p:nvSpPr>
          <p:cNvPr id="26626" name="Rectangle 2"/>
          <p:cNvSpPr>
            <a:spLocks noGrp="1" noChangeArrowheads="1"/>
          </p:cNvSpPr>
          <p:nvPr>
            <p:ph type="body" idx="1"/>
          </p:nvPr>
        </p:nvSpPr>
        <p:spPr>
          <a:xfrm>
            <a:off x="455613" y="1220788"/>
            <a:ext cx="8459787" cy="5322887"/>
          </a:xfrm>
        </p:spPr>
        <p:txBody>
          <a:bodyPr lIns="90360" tIns="44280" rIns="90360" bIns="44280"/>
          <a:lstStyle/>
          <a:p>
            <a:pPr>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t>Multiple copies of data exist:</a:t>
            </a:r>
          </a:p>
          <a:p>
            <a:pPr lvl="1" eaLnBrk="1" hangingPunct="1">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t>L1, L2, L3, Main Memory, Disk</a:t>
            </a:r>
          </a:p>
          <a:p>
            <a:pPr>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t>What to do on a write-hit?</a:t>
            </a:r>
          </a:p>
          <a:p>
            <a:pPr lvl="1" eaLnBrk="1" hangingPunct="1">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solidFill>
                  <a:srgbClr val="C00000"/>
                </a:solidFill>
              </a:rPr>
              <a:t>Write-through</a:t>
            </a:r>
            <a:r>
              <a:rPr lang="en-GB" dirty="0">
                <a:solidFill>
                  <a:srgbClr val="FF0000"/>
                </a:solidFill>
              </a:rPr>
              <a:t> </a:t>
            </a:r>
            <a:r>
              <a:rPr lang="zh-CN" altLang="en-US" dirty="0">
                <a:solidFill>
                  <a:srgbClr val="FF0000"/>
                </a:solidFill>
              </a:rPr>
              <a:t>写直达</a:t>
            </a:r>
            <a:r>
              <a:rPr lang="en-GB" dirty="0"/>
              <a:t>(write immediately to memory)</a:t>
            </a:r>
          </a:p>
          <a:p>
            <a:pPr lvl="1" eaLnBrk="1" hangingPunct="1">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solidFill>
                  <a:srgbClr val="C00000"/>
                </a:solidFill>
              </a:rPr>
              <a:t>Write-back</a:t>
            </a:r>
            <a:r>
              <a:rPr lang="en-GB" dirty="0">
                <a:solidFill>
                  <a:srgbClr val="FF0000"/>
                </a:solidFill>
              </a:rPr>
              <a:t> </a:t>
            </a:r>
            <a:r>
              <a:rPr lang="zh-CN" altLang="en-US" dirty="0">
                <a:solidFill>
                  <a:srgbClr val="FF0000"/>
                </a:solidFill>
              </a:rPr>
              <a:t>写回</a:t>
            </a:r>
            <a:r>
              <a:rPr lang="en-GB" dirty="0"/>
              <a:t>(defer write to memory until replacement of line)</a:t>
            </a:r>
          </a:p>
          <a:p>
            <a:pPr lvl="2" eaLnBrk="1" hangingPunct="1">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t>Each cache line needs a dirty bit (set if data has been written to)</a:t>
            </a:r>
          </a:p>
          <a:p>
            <a:pPr>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t>What to do on a write-miss?</a:t>
            </a:r>
          </a:p>
          <a:p>
            <a:pPr lvl="1">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solidFill>
                  <a:srgbClr val="C00000"/>
                </a:solidFill>
              </a:rPr>
              <a:t>Write-allocate</a:t>
            </a:r>
            <a:r>
              <a:rPr lang="zh-CN" altLang="en-US" dirty="0">
                <a:solidFill>
                  <a:srgbClr val="C00000"/>
                </a:solidFill>
              </a:rPr>
              <a:t>写分配</a:t>
            </a:r>
            <a:r>
              <a:rPr lang="en-GB" dirty="0">
                <a:solidFill>
                  <a:srgbClr val="FF0000"/>
                </a:solidFill>
              </a:rPr>
              <a:t> </a:t>
            </a:r>
            <a:r>
              <a:rPr lang="en-GB" dirty="0"/>
              <a:t>(load into cache, update line in cache)</a:t>
            </a:r>
          </a:p>
          <a:p>
            <a:pPr lvl="2">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t>Good if more writes to the location will follow</a:t>
            </a:r>
          </a:p>
          <a:p>
            <a:pPr lvl="1">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solidFill>
                  <a:srgbClr val="C00000"/>
                </a:solidFill>
              </a:rPr>
              <a:t>No-write-allocate</a:t>
            </a:r>
            <a:r>
              <a:rPr lang="en-GB" dirty="0">
                <a:solidFill>
                  <a:srgbClr val="FF0000"/>
                </a:solidFill>
              </a:rPr>
              <a:t> </a:t>
            </a:r>
            <a:r>
              <a:rPr lang="en-GB" dirty="0"/>
              <a:t>(writes straight to memory, does not load into cache)</a:t>
            </a:r>
          </a:p>
          <a:p>
            <a:pPr>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t>Typical</a:t>
            </a:r>
          </a:p>
          <a:p>
            <a:pPr lvl="1">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dirty="0"/>
              <a:t>Write-through + No-write-allocate</a:t>
            </a:r>
          </a:p>
          <a:p>
            <a:pPr lvl="1">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r>
              <a:rPr lang="en-GB" b="1" dirty="0"/>
              <a:t>Write-back + Write-allocate</a:t>
            </a:r>
            <a:r>
              <a:rPr lang="zh-CN" altLang="en-US" b="1" dirty="0"/>
              <a:t>（写回</a:t>
            </a:r>
            <a:r>
              <a:rPr lang="en-US" altLang="zh-CN" b="1" dirty="0"/>
              <a:t>+</a:t>
            </a:r>
            <a:r>
              <a:rPr lang="zh-CN" altLang="en-US" b="1" dirty="0"/>
              <a:t>写分配）</a:t>
            </a:r>
            <a:endParaRPr lang="en-GB" b="1" dirty="0"/>
          </a:p>
          <a:p>
            <a:pPr eaLnBrk="1" hangingPunct="1">
              <a:buFont typeface="Wingdings" pitchFamily="2" charset="2"/>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defRPr/>
            </a:pPr>
            <a:endParaRPr lang="en-GB" dirty="0"/>
          </a:p>
        </p:txBody>
      </p:sp>
      <p:grpSp>
        <p:nvGrpSpPr>
          <p:cNvPr id="3" name="Group 2">
            <a:extLst>
              <a:ext uri="{FF2B5EF4-FFF2-40B4-BE49-F238E27FC236}">
                <a16:creationId xmlns:a16="http://schemas.microsoft.com/office/drawing/2014/main" id="{9898C84B-AA62-46AB-AA15-871E5ABD77E7}"/>
              </a:ext>
            </a:extLst>
          </p:cNvPr>
          <p:cNvGrpSpPr/>
          <p:nvPr/>
        </p:nvGrpSpPr>
        <p:grpSpPr>
          <a:xfrm>
            <a:off x="4640515" y="1115144"/>
            <a:ext cx="4274886" cy="1168756"/>
            <a:chOff x="4640515" y="1115144"/>
            <a:chExt cx="4274886" cy="1168756"/>
          </a:xfrm>
        </p:grpSpPr>
        <p:sp>
          <p:nvSpPr>
            <p:cNvPr id="5" name="Rectangle 4">
              <a:extLst>
                <a:ext uri="{FF2B5EF4-FFF2-40B4-BE49-F238E27FC236}">
                  <a16:creationId xmlns:a16="http://schemas.microsoft.com/office/drawing/2014/main" id="{36690D2F-94CA-46F3-B0C1-ECDDC670F484}"/>
                </a:ext>
              </a:extLst>
            </p:cNvPr>
            <p:cNvSpPr/>
            <p:nvPr/>
          </p:nvSpPr>
          <p:spPr bwMode="auto">
            <a:xfrm>
              <a:off x="5105401" y="1115144"/>
              <a:ext cx="3810000"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6" name="Rectangle 5">
              <a:extLst>
                <a:ext uri="{FF2B5EF4-FFF2-40B4-BE49-F238E27FC236}">
                  <a16:creationId xmlns:a16="http://schemas.microsoft.com/office/drawing/2014/main" id="{3DA61489-AF1F-495F-9662-ACDFCF5D0785}"/>
                </a:ext>
              </a:extLst>
            </p:cNvPr>
            <p:cNvSpPr/>
            <p:nvPr/>
          </p:nvSpPr>
          <p:spPr bwMode="auto">
            <a:xfrm>
              <a:off x="6890195" y="1229444"/>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7" name="Rectangle 6">
              <a:extLst>
                <a:ext uri="{FF2B5EF4-FFF2-40B4-BE49-F238E27FC236}">
                  <a16:creationId xmlns:a16="http://schemas.microsoft.com/office/drawing/2014/main" id="{1988EA04-4BEB-4525-B309-38C7D3AE601F}"/>
                </a:ext>
              </a:extLst>
            </p:cNvPr>
            <p:cNvSpPr/>
            <p:nvPr/>
          </p:nvSpPr>
          <p:spPr bwMode="auto">
            <a:xfrm>
              <a:off x="7162800" y="1229444"/>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8" name="Rectangle 7">
              <a:extLst>
                <a:ext uri="{FF2B5EF4-FFF2-40B4-BE49-F238E27FC236}">
                  <a16:creationId xmlns:a16="http://schemas.microsoft.com/office/drawing/2014/main" id="{38E4A191-F7BE-406E-8AE9-5FA6AB0F8771}"/>
                </a:ext>
              </a:extLst>
            </p:cNvPr>
            <p:cNvSpPr/>
            <p:nvPr/>
          </p:nvSpPr>
          <p:spPr bwMode="auto">
            <a:xfrm>
              <a:off x="7423595" y="1229444"/>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9" name="Rectangle 8">
              <a:extLst>
                <a:ext uri="{FF2B5EF4-FFF2-40B4-BE49-F238E27FC236}">
                  <a16:creationId xmlns:a16="http://schemas.microsoft.com/office/drawing/2014/main" id="{EDCAFE3F-94B7-44FC-A97A-92746D96E4D6}"/>
                </a:ext>
              </a:extLst>
            </p:cNvPr>
            <p:cNvSpPr/>
            <p:nvPr/>
          </p:nvSpPr>
          <p:spPr bwMode="auto">
            <a:xfrm>
              <a:off x="8337995" y="1229444"/>
              <a:ext cx="4572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rmAutofit fontScale="92500" lnSpcReduction="10000"/>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B-1</a:t>
              </a:r>
            </a:p>
          </p:txBody>
        </p:sp>
        <p:sp>
          <p:nvSpPr>
            <p:cNvPr id="10" name="Rectangle 9">
              <a:extLst>
                <a:ext uri="{FF2B5EF4-FFF2-40B4-BE49-F238E27FC236}">
                  <a16:creationId xmlns:a16="http://schemas.microsoft.com/office/drawing/2014/main" id="{2C0FFBF3-95FF-4EDE-BDE4-BD1270D31EE6}"/>
                </a:ext>
              </a:extLst>
            </p:cNvPr>
            <p:cNvSpPr/>
            <p:nvPr/>
          </p:nvSpPr>
          <p:spPr bwMode="auto">
            <a:xfrm>
              <a:off x="7696200" y="1229444"/>
              <a:ext cx="64179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cxnSp>
          <p:nvCxnSpPr>
            <p:cNvPr id="11" name="Straight Connector 10">
              <a:extLst>
                <a:ext uri="{FF2B5EF4-FFF2-40B4-BE49-F238E27FC236}">
                  <a16:creationId xmlns:a16="http://schemas.microsoft.com/office/drawing/2014/main" id="{642B926A-F0F7-4294-9BCF-85DE6FB35580}"/>
                </a:ext>
              </a:extLst>
            </p:cNvPr>
            <p:cNvCxnSpPr/>
            <p:nvPr/>
          </p:nvCxnSpPr>
          <p:spPr bwMode="auto">
            <a:xfrm>
              <a:off x="7830351" y="1381050"/>
              <a:ext cx="457200" cy="1588"/>
            </a:xfrm>
            <a:prstGeom prst="line">
              <a:avLst/>
            </a:prstGeom>
            <a:noFill/>
            <a:ln w="38100" cap="rnd" cmpd="sng" algn="ctr">
              <a:solidFill>
                <a:schemeClr val="tx1"/>
              </a:solidFill>
              <a:prstDash val="sysDot"/>
              <a:round/>
              <a:headEnd type="none" w="med" len="med"/>
              <a:tailEnd type="none" w="med" len="med"/>
            </a:ln>
            <a:effectLst/>
          </p:spPr>
        </p:cxnSp>
        <p:sp>
          <p:nvSpPr>
            <p:cNvPr id="12" name="Rectangle 11">
              <a:extLst>
                <a:ext uri="{FF2B5EF4-FFF2-40B4-BE49-F238E27FC236}">
                  <a16:creationId xmlns:a16="http://schemas.microsoft.com/office/drawing/2014/main" id="{160086BF-4128-41E1-8E73-ECD9017F66B3}"/>
                </a:ext>
              </a:extLst>
            </p:cNvPr>
            <p:cNvSpPr/>
            <p:nvPr/>
          </p:nvSpPr>
          <p:spPr bwMode="auto">
            <a:xfrm>
              <a:off x="5987605" y="1229444"/>
              <a:ext cx="71799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3" name="Rectangle 12">
              <a:extLst>
                <a:ext uri="{FF2B5EF4-FFF2-40B4-BE49-F238E27FC236}">
                  <a16:creationId xmlns:a16="http://schemas.microsoft.com/office/drawing/2014/main" id="{1DD6AD96-F1D5-46B3-A9B7-6A81D774D635}"/>
                </a:ext>
              </a:extLst>
            </p:cNvPr>
            <p:cNvSpPr/>
            <p:nvPr/>
          </p:nvSpPr>
          <p:spPr bwMode="auto">
            <a:xfrm>
              <a:off x="5597532" y="124178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solidFill>
                    <a:srgbClr val="FF0000"/>
                  </a:solidFill>
                  <a:latin typeface="Calibri" pitchFamily="34" charset="0"/>
                </a:rPr>
                <a:t>d</a:t>
              </a:r>
            </a:p>
          </p:txBody>
        </p:sp>
        <p:sp>
          <p:nvSpPr>
            <p:cNvPr id="14" name="AutoShape 16">
              <a:extLst>
                <a:ext uri="{FF2B5EF4-FFF2-40B4-BE49-F238E27FC236}">
                  <a16:creationId xmlns:a16="http://schemas.microsoft.com/office/drawing/2014/main" id="{F34C5FB5-5038-4987-A605-585F80961717}"/>
                </a:ext>
              </a:extLst>
            </p:cNvPr>
            <p:cNvSpPr>
              <a:spLocks/>
            </p:cNvSpPr>
            <p:nvPr/>
          </p:nvSpPr>
          <p:spPr bwMode="auto">
            <a:xfrm rot="16200000" flipV="1">
              <a:off x="7741272" y="873133"/>
              <a:ext cx="228600" cy="1905000"/>
            </a:xfrm>
            <a:prstGeom prst="leftBrace">
              <a:avLst>
                <a:gd name="adj1" fmla="val 136972"/>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15" name="TextBox 14">
              <a:extLst>
                <a:ext uri="{FF2B5EF4-FFF2-40B4-BE49-F238E27FC236}">
                  <a16:creationId xmlns:a16="http://schemas.microsoft.com/office/drawing/2014/main" id="{BD164E5B-243A-47D1-AC3A-BCF10493B75B}"/>
                </a:ext>
              </a:extLst>
            </p:cNvPr>
            <p:cNvSpPr txBox="1"/>
            <p:nvPr/>
          </p:nvSpPr>
          <p:spPr>
            <a:xfrm>
              <a:off x="7257185" y="1914568"/>
              <a:ext cx="1305486" cy="369332"/>
            </a:xfrm>
            <a:prstGeom prst="rect">
              <a:avLst/>
            </a:prstGeom>
            <a:noFill/>
          </p:spPr>
          <p:txBody>
            <a:bodyPr wrap="none" rtlCol="0">
              <a:spAutoFit/>
            </a:bodyPr>
            <a:lstStyle/>
            <a:p>
              <a:r>
                <a:rPr lang="en-US" sz="1800" dirty="0">
                  <a:latin typeface="Calibri" pitchFamily="34" charset="0"/>
                </a:rPr>
                <a:t>B = 2</a:t>
              </a:r>
              <a:r>
                <a:rPr lang="en-US" sz="1800" baseline="30000" dirty="0">
                  <a:latin typeface="Calibri" pitchFamily="34" charset="0"/>
                </a:rPr>
                <a:t>b</a:t>
              </a:r>
              <a:r>
                <a:rPr lang="en-US" sz="1800" dirty="0">
                  <a:latin typeface="Calibri" pitchFamily="34" charset="0"/>
                </a:rPr>
                <a:t> bytes</a:t>
              </a:r>
            </a:p>
          </p:txBody>
        </p:sp>
        <p:grpSp>
          <p:nvGrpSpPr>
            <p:cNvPr id="2" name="Group 1">
              <a:extLst>
                <a:ext uri="{FF2B5EF4-FFF2-40B4-BE49-F238E27FC236}">
                  <a16:creationId xmlns:a16="http://schemas.microsoft.com/office/drawing/2014/main" id="{2997F52E-3BDC-4634-B04A-D5351C8A6A43}"/>
                </a:ext>
              </a:extLst>
            </p:cNvPr>
            <p:cNvGrpSpPr/>
            <p:nvPr/>
          </p:nvGrpSpPr>
          <p:grpSpPr>
            <a:xfrm>
              <a:off x="5544193" y="1567588"/>
              <a:ext cx="947695" cy="633800"/>
              <a:chOff x="5493251" y="1546588"/>
              <a:chExt cx="947695" cy="633800"/>
            </a:xfrm>
          </p:grpSpPr>
          <p:sp>
            <p:nvSpPr>
              <p:cNvPr id="16" name="TextBox 15">
                <a:extLst>
                  <a:ext uri="{FF2B5EF4-FFF2-40B4-BE49-F238E27FC236}">
                    <a16:creationId xmlns:a16="http://schemas.microsoft.com/office/drawing/2014/main" id="{41B93D58-55AD-4132-BC5D-AB21CD389806}"/>
                  </a:ext>
                </a:extLst>
              </p:cNvPr>
              <p:cNvSpPr txBox="1"/>
              <p:nvPr/>
            </p:nvSpPr>
            <p:spPr>
              <a:xfrm>
                <a:off x="5493251" y="1811056"/>
                <a:ext cx="947695" cy="369332"/>
              </a:xfrm>
              <a:prstGeom prst="rect">
                <a:avLst/>
              </a:prstGeom>
              <a:noFill/>
            </p:spPr>
            <p:txBody>
              <a:bodyPr wrap="none" rtlCol="0">
                <a:spAutoFit/>
              </a:bodyPr>
              <a:lstStyle/>
              <a:p>
                <a:r>
                  <a:rPr lang="en-US" sz="1800" dirty="0">
                    <a:solidFill>
                      <a:srgbClr val="FF0000"/>
                    </a:solidFill>
                    <a:latin typeface="Calibri" pitchFamily="34" charset="0"/>
                  </a:rPr>
                  <a:t>dirty bit</a:t>
                </a:r>
              </a:p>
            </p:txBody>
          </p:sp>
          <p:cxnSp>
            <p:nvCxnSpPr>
              <p:cNvPr id="17" name="Straight Connector 16">
                <a:extLst>
                  <a:ext uri="{FF2B5EF4-FFF2-40B4-BE49-F238E27FC236}">
                    <a16:creationId xmlns:a16="http://schemas.microsoft.com/office/drawing/2014/main" id="{8FE34A27-7183-4BE6-81AE-87BA878A14F7}"/>
                  </a:ext>
                </a:extLst>
              </p:cNvPr>
              <p:cNvCxnSpPr/>
              <p:nvPr/>
            </p:nvCxnSpPr>
            <p:spPr bwMode="auto">
              <a:xfrm rot="5400000" flipH="1" flipV="1">
                <a:off x="5530333" y="1698194"/>
                <a:ext cx="304800" cy="1588"/>
              </a:xfrm>
              <a:prstGeom prst="line">
                <a:avLst/>
              </a:prstGeom>
              <a:noFill/>
              <a:ln w="9525" cap="flat" cmpd="sng" algn="ctr">
                <a:solidFill>
                  <a:srgbClr val="FF0000"/>
                </a:solidFill>
                <a:prstDash val="solid"/>
                <a:round/>
                <a:headEnd type="none" w="med" len="med"/>
                <a:tailEnd type="triangle" w="med" len="med"/>
              </a:ln>
              <a:effectLst/>
            </p:spPr>
          </p:cxnSp>
        </p:grpSp>
        <p:sp>
          <p:nvSpPr>
            <p:cNvPr id="18" name="Rectangle 17">
              <a:extLst>
                <a:ext uri="{FF2B5EF4-FFF2-40B4-BE49-F238E27FC236}">
                  <a16:creationId xmlns:a16="http://schemas.microsoft.com/office/drawing/2014/main" id="{1BB16A6C-021C-46CF-BEED-15D5351629E1}"/>
                </a:ext>
              </a:extLst>
            </p:cNvPr>
            <p:cNvSpPr/>
            <p:nvPr/>
          </p:nvSpPr>
          <p:spPr bwMode="auto">
            <a:xfrm>
              <a:off x="5178914" y="124178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21" name="TextBox 20">
              <a:extLst>
                <a:ext uri="{FF2B5EF4-FFF2-40B4-BE49-F238E27FC236}">
                  <a16:creationId xmlns:a16="http://schemas.microsoft.com/office/drawing/2014/main" id="{FD68659F-8892-44D1-B582-178F1EFD031B}"/>
                </a:ext>
              </a:extLst>
            </p:cNvPr>
            <p:cNvSpPr txBox="1"/>
            <p:nvPr/>
          </p:nvSpPr>
          <p:spPr>
            <a:xfrm>
              <a:off x="4640515" y="1814224"/>
              <a:ext cx="952312" cy="369332"/>
            </a:xfrm>
            <a:prstGeom prst="rect">
              <a:avLst/>
            </a:prstGeom>
            <a:noFill/>
          </p:spPr>
          <p:txBody>
            <a:bodyPr wrap="none" rtlCol="0">
              <a:spAutoFit/>
            </a:bodyPr>
            <a:lstStyle/>
            <a:p>
              <a:r>
                <a:rPr lang="en-US" sz="1800" dirty="0">
                  <a:latin typeface="Calibri" pitchFamily="34" charset="0"/>
                </a:rPr>
                <a:t>valid bit</a:t>
              </a:r>
            </a:p>
          </p:txBody>
        </p:sp>
        <p:cxnSp>
          <p:nvCxnSpPr>
            <p:cNvPr id="22" name="Straight Connector 21">
              <a:extLst>
                <a:ext uri="{FF2B5EF4-FFF2-40B4-BE49-F238E27FC236}">
                  <a16:creationId xmlns:a16="http://schemas.microsoft.com/office/drawing/2014/main" id="{E94C774F-73BC-43A6-A330-0046DF999987}"/>
                </a:ext>
              </a:extLst>
            </p:cNvPr>
            <p:cNvCxnSpPr/>
            <p:nvPr/>
          </p:nvCxnSpPr>
          <p:spPr bwMode="auto">
            <a:xfrm rot="5400000" flipH="1" flipV="1">
              <a:off x="5176878" y="1706187"/>
              <a:ext cx="304800" cy="1588"/>
            </a:xfrm>
            <a:prstGeom prst="line">
              <a:avLst/>
            </a:prstGeom>
            <a:noFill/>
            <a:ln w="9525" cap="flat" cmpd="sng" algn="ctr">
              <a:solidFill>
                <a:schemeClr val="tx1"/>
              </a:solidFill>
              <a:prstDash val="solid"/>
              <a:round/>
              <a:headEnd type="none" w="med" len="med"/>
              <a:tailEnd type="triangle" w="med" len="med"/>
            </a:ln>
            <a:effectLst/>
          </p:spPr>
        </p:cxn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626">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626">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626">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626">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6626">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626">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6626">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6626">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626">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6626">
                                            <p:txEl>
                                              <p:pRg st="11" end="11"/>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662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4C527-D2A5-4698-9728-35512B952248}"/>
              </a:ext>
            </a:extLst>
          </p:cNvPr>
          <p:cNvSpPr>
            <a:spLocks noGrp="1"/>
          </p:cNvSpPr>
          <p:nvPr>
            <p:ph type="title"/>
          </p:nvPr>
        </p:nvSpPr>
        <p:spPr/>
        <p:txBody>
          <a:bodyPr/>
          <a:lstStyle/>
          <a:p>
            <a:r>
              <a:rPr lang="en-US" dirty="0"/>
              <a:t>Practical Write-back Write-allocate</a:t>
            </a:r>
          </a:p>
        </p:txBody>
      </p:sp>
      <p:sp>
        <p:nvSpPr>
          <p:cNvPr id="3" name="Content Placeholder 2">
            <a:extLst>
              <a:ext uri="{FF2B5EF4-FFF2-40B4-BE49-F238E27FC236}">
                <a16:creationId xmlns:a16="http://schemas.microsoft.com/office/drawing/2014/main" id="{1EE76054-0FD1-49E3-8A45-129D66313C7F}"/>
              </a:ext>
            </a:extLst>
          </p:cNvPr>
          <p:cNvSpPr>
            <a:spLocks noGrp="1"/>
          </p:cNvSpPr>
          <p:nvPr>
            <p:ph idx="1"/>
          </p:nvPr>
        </p:nvSpPr>
        <p:spPr/>
        <p:txBody>
          <a:bodyPr/>
          <a:lstStyle/>
          <a:p>
            <a:r>
              <a:rPr lang="en-US" dirty="0"/>
              <a:t>A write to address X is issued</a:t>
            </a:r>
          </a:p>
          <a:p>
            <a:r>
              <a:rPr lang="en-US" dirty="0"/>
              <a:t>If it is a hit</a:t>
            </a:r>
          </a:p>
          <a:p>
            <a:pPr lvl="1"/>
            <a:r>
              <a:rPr lang="en-US" dirty="0"/>
              <a:t>Update the contents of block</a:t>
            </a:r>
          </a:p>
          <a:p>
            <a:pPr lvl="1"/>
            <a:r>
              <a:rPr lang="en-US" dirty="0"/>
              <a:t>Set dirty bit to 1 (bit is sticky and only cleared on eviction)</a:t>
            </a:r>
          </a:p>
          <a:p>
            <a:pPr lvl="1"/>
            <a:endParaRPr lang="en-US" dirty="0"/>
          </a:p>
          <a:p>
            <a:r>
              <a:rPr lang="en-US" dirty="0"/>
              <a:t>If it is a miss</a:t>
            </a:r>
          </a:p>
          <a:p>
            <a:pPr lvl="1"/>
            <a:r>
              <a:rPr lang="en-US" dirty="0"/>
              <a:t>Fetch block from memory (per a read miss)</a:t>
            </a:r>
          </a:p>
          <a:p>
            <a:pPr lvl="1"/>
            <a:r>
              <a:rPr lang="en-US" dirty="0"/>
              <a:t>The perform the write operations (per a write hit)</a:t>
            </a:r>
          </a:p>
          <a:p>
            <a:endParaRPr lang="en-US" dirty="0"/>
          </a:p>
          <a:p>
            <a:r>
              <a:rPr lang="en-US" dirty="0"/>
              <a:t>If a line is evicted and dirty bit is set to 1</a:t>
            </a:r>
          </a:p>
          <a:p>
            <a:pPr lvl="1"/>
            <a:r>
              <a:rPr lang="en-US" dirty="0"/>
              <a:t>The entire block of 2</a:t>
            </a:r>
            <a:r>
              <a:rPr lang="en-US" baseline="30000" dirty="0"/>
              <a:t>b</a:t>
            </a:r>
            <a:r>
              <a:rPr lang="en-US" dirty="0"/>
              <a:t> bytes are written back to memory</a:t>
            </a:r>
          </a:p>
          <a:p>
            <a:pPr lvl="1"/>
            <a:r>
              <a:rPr lang="en-US" dirty="0"/>
              <a:t>Dirty bit is cleared (set to 0)</a:t>
            </a:r>
          </a:p>
          <a:p>
            <a:pPr lvl="1"/>
            <a:r>
              <a:rPr lang="en-US" dirty="0"/>
              <a:t>Line is replaced by new contents</a:t>
            </a:r>
          </a:p>
        </p:txBody>
      </p:sp>
      <p:grpSp>
        <p:nvGrpSpPr>
          <p:cNvPr id="4" name="Group 3">
            <a:extLst>
              <a:ext uri="{FF2B5EF4-FFF2-40B4-BE49-F238E27FC236}">
                <a16:creationId xmlns:a16="http://schemas.microsoft.com/office/drawing/2014/main" id="{FA27F343-B1D2-46F1-9D3C-FBAFA5FE9329}"/>
              </a:ext>
            </a:extLst>
          </p:cNvPr>
          <p:cNvGrpSpPr/>
          <p:nvPr/>
        </p:nvGrpSpPr>
        <p:grpSpPr>
          <a:xfrm>
            <a:off x="4640515" y="1115144"/>
            <a:ext cx="4274886" cy="1168756"/>
            <a:chOff x="4640515" y="1115144"/>
            <a:chExt cx="4274886" cy="1168756"/>
          </a:xfrm>
        </p:grpSpPr>
        <p:sp>
          <p:nvSpPr>
            <p:cNvPr id="5" name="Rectangle 4">
              <a:extLst>
                <a:ext uri="{FF2B5EF4-FFF2-40B4-BE49-F238E27FC236}">
                  <a16:creationId xmlns:a16="http://schemas.microsoft.com/office/drawing/2014/main" id="{1BF24B62-1833-45FE-BEB3-0A4906B24B0B}"/>
                </a:ext>
              </a:extLst>
            </p:cNvPr>
            <p:cNvSpPr/>
            <p:nvPr/>
          </p:nvSpPr>
          <p:spPr bwMode="auto">
            <a:xfrm>
              <a:off x="5105401" y="1115144"/>
              <a:ext cx="3810000"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sp>
          <p:nvSpPr>
            <p:cNvPr id="6" name="Rectangle 5">
              <a:extLst>
                <a:ext uri="{FF2B5EF4-FFF2-40B4-BE49-F238E27FC236}">
                  <a16:creationId xmlns:a16="http://schemas.microsoft.com/office/drawing/2014/main" id="{B3BBEDA3-F967-4754-9A8A-716DD61B75D7}"/>
                </a:ext>
              </a:extLst>
            </p:cNvPr>
            <p:cNvSpPr/>
            <p:nvPr/>
          </p:nvSpPr>
          <p:spPr bwMode="auto">
            <a:xfrm>
              <a:off x="6890195" y="1229444"/>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7" name="Rectangle 6">
              <a:extLst>
                <a:ext uri="{FF2B5EF4-FFF2-40B4-BE49-F238E27FC236}">
                  <a16:creationId xmlns:a16="http://schemas.microsoft.com/office/drawing/2014/main" id="{1E0333E2-34E2-4E27-898F-ACC53266E13A}"/>
                </a:ext>
              </a:extLst>
            </p:cNvPr>
            <p:cNvSpPr/>
            <p:nvPr/>
          </p:nvSpPr>
          <p:spPr bwMode="auto">
            <a:xfrm>
              <a:off x="7162800" y="1229444"/>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8" name="Rectangle 7">
              <a:extLst>
                <a:ext uri="{FF2B5EF4-FFF2-40B4-BE49-F238E27FC236}">
                  <a16:creationId xmlns:a16="http://schemas.microsoft.com/office/drawing/2014/main" id="{B324D33A-D190-4E61-BBF1-5B06E6B0F86A}"/>
                </a:ext>
              </a:extLst>
            </p:cNvPr>
            <p:cNvSpPr/>
            <p:nvPr/>
          </p:nvSpPr>
          <p:spPr bwMode="auto">
            <a:xfrm>
              <a:off x="7423595" y="1229444"/>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9" name="Rectangle 8">
              <a:extLst>
                <a:ext uri="{FF2B5EF4-FFF2-40B4-BE49-F238E27FC236}">
                  <a16:creationId xmlns:a16="http://schemas.microsoft.com/office/drawing/2014/main" id="{A7D317C5-CB96-44A1-AE26-662CDF076223}"/>
                </a:ext>
              </a:extLst>
            </p:cNvPr>
            <p:cNvSpPr/>
            <p:nvPr/>
          </p:nvSpPr>
          <p:spPr bwMode="auto">
            <a:xfrm>
              <a:off x="8337995" y="1229444"/>
              <a:ext cx="4572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rmAutofit fontScale="92500" lnSpcReduction="10000"/>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B-1</a:t>
              </a:r>
            </a:p>
          </p:txBody>
        </p:sp>
        <p:sp>
          <p:nvSpPr>
            <p:cNvPr id="10" name="Rectangle 9">
              <a:extLst>
                <a:ext uri="{FF2B5EF4-FFF2-40B4-BE49-F238E27FC236}">
                  <a16:creationId xmlns:a16="http://schemas.microsoft.com/office/drawing/2014/main" id="{716B030C-2C11-439D-B953-385B27F957FF}"/>
                </a:ext>
              </a:extLst>
            </p:cNvPr>
            <p:cNvSpPr/>
            <p:nvPr/>
          </p:nvSpPr>
          <p:spPr bwMode="auto">
            <a:xfrm>
              <a:off x="7696200" y="1229444"/>
              <a:ext cx="64179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600" dirty="0">
                <a:latin typeface="Calibri" pitchFamily="34" charset="0"/>
              </a:endParaRPr>
            </a:p>
          </p:txBody>
        </p:sp>
        <p:cxnSp>
          <p:nvCxnSpPr>
            <p:cNvPr id="11" name="Straight Connector 10">
              <a:extLst>
                <a:ext uri="{FF2B5EF4-FFF2-40B4-BE49-F238E27FC236}">
                  <a16:creationId xmlns:a16="http://schemas.microsoft.com/office/drawing/2014/main" id="{15F1018B-D5B2-4F24-A2E9-10AFB6E4D14D}"/>
                </a:ext>
              </a:extLst>
            </p:cNvPr>
            <p:cNvCxnSpPr/>
            <p:nvPr/>
          </p:nvCxnSpPr>
          <p:spPr bwMode="auto">
            <a:xfrm>
              <a:off x="7830351" y="1381050"/>
              <a:ext cx="457200" cy="1588"/>
            </a:xfrm>
            <a:prstGeom prst="line">
              <a:avLst/>
            </a:prstGeom>
            <a:noFill/>
            <a:ln w="38100" cap="rnd" cmpd="sng" algn="ctr">
              <a:solidFill>
                <a:schemeClr val="tx1"/>
              </a:solidFill>
              <a:prstDash val="sysDot"/>
              <a:round/>
              <a:headEnd type="none" w="med" len="med"/>
              <a:tailEnd type="none" w="med" len="med"/>
            </a:ln>
            <a:effectLst/>
          </p:spPr>
        </p:cxnSp>
        <p:sp>
          <p:nvSpPr>
            <p:cNvPr id="12" name="Rectangle 11">
              <a:extLst>
                <a:ext uri="{FF2B5EF4-FFF2-40B4-BE49-F238E27FC236}">
                  <a16:creationId xmlns:a16="http://schemas.microsoft.com/office/drawing/2014/main" id="{204AB069-7D0E-4E83-BE0D-6413A25DF008}"/>
                </a:ext>
              </a:extLst>
            </p:cNvPr>
            <p:cNvSpPr/>
            <p:nvPr/>
          </p:nvSpPr>
          <p:spPr bwMode="auto">
            <a:xfrm>
              <a:off x="5987605" y="1229444"/>
              <a:ext cx="71799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3" name="Rectangle 12">
              <a:extLst>
                <a:ext uri="{FF2B5EF4-FFF2-40B4-BE49-F238E27FC236}">
                  <a16:creationId xmlns:a16="http://schemas.microsoft.com/office/drawing/2014/main" id="{7EC62244-EE9F-498D-A9E8-0FE0A9FD3B99}"/>
                </a:ext>
              </a:extLst>
            </p:cNvPr>
            <p:cNvSpPr/>
            <p:nvPr/>
          </p:nvSpPr>
          <p:spPr bwMode="auto">
            <a:xfrm>
              <a:off x="5597532" y="124178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solidFill>
                    <a:srgbClr val="FF0000"/>
                  </a:solidFill>
                  <a:latin typeface="Calibri" pitchFamily="34" charset="0"/>
                </a:rPr>
                <a:t>d</a:t>
              </a:r>
            </a:p>
          </p:txBody>
        </p:sp>
        <p:sp>
          <p:nvSpPr>
            <p:cNvPr id="14" name="AutoShape 16">
              <a:extLst>
                <a:ext uri="{FF2B5EF4-FFF2-40B4-BE49-F238E27FC236}">
                  <a16:creationId xmlns:a16="http://schemas.microsoft.com/office/drawing/2014/main" id="{3B8161DD-1B53-4264-A821-168452F5847C}"/>
                </a:ext>
              </a:extLst>
            </p:cNvPr>
            <p:cNvSpPr>
              <a:spLocks/>
            </p:cNvSpPr>
            <p:nvPr/>
          </p:nvSpPr>
          <p:spPr bwMode="auto">
            <a:xfrm rot="16200000" flipV="1">
              <a:off x="7741272" y="873133"/>
              <a:ext cx="228600" cy="1905000"/>
            </a:xfrm>
            <a:prstGeom prst="leftBrace">
              <a:avLst>
                <a:gd name="adj1" fmla="val 136972"/>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15" name="TextBox 14">
              <a:extLst>
                <a:ext uri="{FF2B5EF4-FFF2-40B4-BE49-F238E27FC236}">
                  <a16:creationId xmlns:a16="http://schemas.microsoft.com/office/drawing/2014/main" id="{D379F0DB-323B-40BD-AC32-2CE5C9D81012}"/>
                </a:ext>
              </a:extLst>
            </p:cNvPr>
            <p:cNvSpPr txBox="1"/>
            <p:nvPr/>
          </p:nvSpPr>
          <p:spPr>
            <a:xfrm>
              <a:off x="7257185" y="1914568"/>
              <a:ext cx="1305486" cy="369332"/>
            </a:xfrm>
            <a:prstGeom prst="rect">
              <a:avLst/>
            </a:prstGeom>
            <a:noFill/>
          </p:spPr>
          <p:txBody>
            <a:bodyPr wrap="none" rtlCol="0">
              <a:spAutoFit/>
            </a:bodyPr>
            <a:lstStyle/>
            <a:p>
              <a:r>
                <a:rPr lang="en-US" sz="1800" dirty="0">
                  <a:latin typeface="Calibri" pitchFamily="34" charset="0"/>
                </a:rPr>
                <a:t>B = 2</a:t>
              </a:r>
              <a:r>
                <a:rPr lang="en-US" sz="1800" baseline="30000" dirty="0">
                  <a:latin typeface="Calibri" pitchFamily="34" charset="0"/>
                </a:rPr>
                <a:t>b</a:t>
              </a:r>
              <a:r>
                <a:rPr lang="en-US" sz="1800" dirty="0">
                  <a:latin typeface="Calibri" pitchFamily="34" charset="0"/>
                </a:rPr>
                <a:t> bytes</a:t>
              </a:r>
            </a:p>
          </p:txBody>
        </p:sp>
        <p:grpSp>
          <p:nvGrpSpPr>
            <p:cNvPr id="16" name="Group 15">
              <a:extLst>
                <a:ext uri="{FF2B5EF4-FFF2-40B4-BE49-F238E27FC236}">
                  <a16:creationId xmlns:a16="http://schemas.microsoft.com/office/drawing/2014/main" id="{1F8C5D75-24E3-4626-882B-269CCDFB483C}"/>
                </a:ext>
              </a:extLst>
            </p:cNvPr>
            <p:cNvGrpSpPr/>
            <p:nvPr/>
          </p:nvGrpSpPr>
          <p:grpSpPr>
            <a:xfrm>
              <a:off x="5544193" y="1567588"/>
              <a:ext cx="947695" cy="633800"/>
              <a:chOff x="5493251" y="1546588"/>
              <a:chExt cx="947695" cy="633800"/>
            </a:xfrm>
          </p:grpSpPr>
          <p:sp>
            <p:nvSpPr>
              <p:cNvPr id="20" name="TextBox 19">
                <a:extLst>
                  <a:ext uri="{FF2B5EF4-FFF2-40B4-BE49-F238E27FC236}">
                    <a16:creationId xmlns:a16="http://schemas.microsoft.com/office/drawing/2014/main" id="{B94D40A4-E1FE-4882-8D96-8A489643DD87}"/>
                  </a:ext>
                </a:extLst>
              </p:cNvPr>
              <p:cNvSpPr txBox="1"/>
              <p:nvPr/>
            </p:nvSpPr>
            <p:spPr>
              <a:xfrm>
                <a:off x="5493251" y="1811056"/>
                <a:ext cx="947695" cy="369332"/>
              </a:xfrm>
              <a:prstGeom prst="rect">
                <a:avLst/>
              </a:prstGeom>
              <a:noFill/>
            </p:spPr>
            <p:txBody>
              <a:bodyPr wrap="none" rtlCol="0">
                <a:spAutoFit/>
              </a:bodyPr>
              <a:lstStyle/>
              <a:p>
                <a:r>
                  <a:rPr lang="en-US" sz="1800" dirty="0">
                    <a:solidFill>
                      <a:srgbClr val="FF0000"/>
                    </a:solidFill>
                    <a:latin typeface="Calibri" pitchFamily="34" charset="0"/>
                  </a:rPr>
                  <a:t>dirty bit</a:t>
                </a:r>
              </a:p>
            </p:txBody>
          </p:sp>
          <p:cxnSp>
            <p:nvCxnSpPr>
              <p:cNvPr id="21" name="Straight Connector 20">
                <a:extLst>
                  <a:ext uri="{FF2B5EF4-FFF2-40B4-BE49-F238E27FC236}">
                    <a16:creationId xmlns:a16="http://schemas.microsoft.com/office/drawing/2014/main" id="{46F302B9-D0C8-4393-8A92-65844516E220}"/>
                  </a:ext>
                </a:extLst>
              </p:cNvPr>
              <p:cNvCxnSpPr/>
              <p:nvPr/>
            </p:nvCxnSpPr>
            <p:spPr bwMode="auto">
              <a:xfrm rot="5400000" flipH="1" flipV="1">
                <a:off x="5530333" y="1698194"/>
                <a:ext cx="304800" cy="1588"/>
              </a:xfrm>
              <a:prstGeom prst="line">
                <a:avLst/>
              </a:prstGeom>
              <a:noFill/>
              <a:ln w="9525" cap="flat" cmpd="sng" algn="ctr">
                <a:solidFill>
                  <a:srgbClr val="FF0000"/>
                </a:solidFill>
                <a:prstDash val="solid"/>
                <a:round/>
                <a:headEnd type="none" w="med" len="med"/>
                <a:tailEnd type="triangle" w="med" len="med"/>
              </a:ln>
              <a:effectLst/>
            </p:spPr>
          </p:cxnSp>
        </p:grpSp>
        <p:sp>
          <p:nvSpPr>
            <p:cNvPr id="17" name="Rectangle 16">
              <a:extLst>
                <a:ext uri="{FF2B5EF4-FFF2-40B4-BE49-F238E27FC236}">
                  <a16:creationId xmlns:a16="http://schemas.microsoft.com/office/drawing/2014/main" id="{737C7307-EEEC-437A-B137-6255C2312C0D}"/>
                </a:ext>
              </a:extLst>
            </p:cNvPr>
            <p:cNvSpPr/>
            <p:nvPr/>
          </p:nvSpPr>
          <p:spPr bwMode="auto">
            <a:xfrm>
              <a:off x="5178914" y="1241788"/>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8" name="TextBox 17">
              <a:extLst>
                <a:ext uri="{FF2B5EF4-FFF2-40B4-BE49-F238E27FC236}">
                  <a16:creationId xmlns:a16="http://schemas.microsoft.com/office/drawing/2014/main" id="{39EB4685-EDA7-4DC0-8261-D80EB4A39354}"/>
                </a:ext>
              </a:extLst>
            </p:cNvPr>
            <p:cNvSpPr txBox="1"/>
            <p:nvPr/>
          </p:nvSpPr>
          <p:spPr>
            <a:xfrm>
              <a:off x="4640515" y="1814224"/>
              <a:ext cx="952312" cy="369332"/>
            </a:xfrm>
            <a:prstGeom prst="rect">
              <a:avLst/>
            </a:prstGeom>
            <a:noFill/>
          </p:spPr>
          <p:txBody>
            <a:bodyPr wrap="none" rtlCol="0">
              <a:spAutoFit/>
            </a:bodyPr>
            <a:lstStyle/>
            <a:p>
              <a:r>
                <a:rPr lang="en-US" sz="1800" dirty="0">
                  <a:latin typeface="Calibri" pitchFamily="34" charset="0"/>
                </a:rPr>
                <a:t>valid bit</a:t>
              </a:r>
            </a:p>
          </p:txBody>
        </p:sp>
        <p:cxnSp>
          <p:nvCxnSpPr>
            <p:cNvPr id="19" name="Straight Connector 18">
              <a:extLst>
                <a:ext uri="{FF2B5EF4-FFF2-40B4-BE49-F238E27FC236}">
                  <a16:creationId xmlns:a16="http://schemas.microsoft.com/office/drawing/2014/main" id="{5C13519C-9E2C-4AB9-8FA5-9B9F8FF9BB95}"/>
                </a:ext>
              </a:extLst>
            </p:cNvPr>
            <p:cNvCxnSpPr/>
            <p:nvPr/>
          </p:nvCxnSpPr>
          <p:spPr bwMode="auto">
            <a:xfrm rot="5400000" flipH="1" flipV="1">
              <a:off x="5176878" y="1706187"/>
              <a:ext cx="304800" cy="1588"/>
            </a:xfrm>
            <a:prstGeom prst="line">
              <a:avLst/>
            </a:prstGeom>
            <a:noFill/>
            <a:ln w="9525" cap="flat" cmpd="sng" algn="ctr">
              <a:solidFill>
                <a:schemeClr val="tx1"/>
              </a:solidFill>
              <a:prstDash val="solid"/>
              <a:round/>
              <a:headEnd type="none" w="med" len="med"/>
              <a:tailEnd type="triangle" w="med" len="med"/>
            </a:ln>
            <a:effectLst/>
          </p:spPr>
        </p:cxnSp>
      </p:grpSp>
    </p:spTree>
    <p:extLst>
      <p:ext uri="{BB962C8B-B14F-4D97-AF65-F5344CB8AC3E}">
        <p14:creationId xmlns:p14="http://schemas.microsoft.com/office/powerpoint/2010/main" val="1782978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E9793FCC-2CB8-EBF9-2F02-3AE6C7B88FD6}"/>
              </a:ext>
            </a:extLst>
          </p:cNvPr>
          <p:cNvSpPr>
            <a:spLocks noGrp="1"/>
          </p:cNvSpPr>
          <p:nvPr>
            <p:ph type="title"/>
          </p:nvPr>
        </p:nvSpPr>
        <p:spPr>
          <a:xfrm>
            <a:off x="0" y="260648"/>
            <a:ext cx="7592093" cy="762000"/>
          </a:xfrm>
        </p:spPr>
        <p:txBody>
          <a:bodyPr>
            <a:normAutofit/>
          </a:bodyPr>
          <a:lstStyle/>
          <a:p>
            <a:r>
              <a:rPr lang="zh-CN" altLang="en-US" dirty="0"/>
              <a:t>取指令的局部性</a:t>
            </a:r>
          </a:p>
        </p:txBody>
      </p:sp>
      <p:sp>
        <p:nvSpPr>
          <p:cNvPr id="5" name="内容占位符 2">
            <a:extLst>
              <a:ext uri="{FF2B5EF4-FFF2-40B4-BE49-F238E27FC236}">
                <a16:creationId xmlns:a16="http://schemas.microsoft.com/office/drawing/2014/main" id="{C33945AC-4A3E-49FA-4F96-B5FBFE97E32D}"/>
              </a:ext>
            </a:extLst>
          </p:cNvPr>
          <p:cNvSpPr>
            <a:spLocks noGrp="1"/>
          </p:cNvSpPr>
          <p:nvPr>
            <p:ph idx="1"/>
          </p:nvPr>
        </p:nvSpPr>
        <p:spPr>
          <a:xfrm>
            <a:off x="380360" y="1223440"/>
            <a:ext cx="8229600" cy="5757786"/>
          </a:xfrm>
        </p:spPr>
        <p:txBody>
          <a:bodyPr>
            <a:normAutofit/>
          </a:bodyPr>
          <a:lstStyle/>
          <a:p>
            <a:r>
              <a:rPr lang="zh-CN" altLang="en-US" dirty="0"/>
              <a:t>程序指令放在内存中，</a:t>
            </a:r>
            <a:r>
              <a:rPr lang="en-US" altLang="zh-CN" dirty="0"/>
              <a:t>CPU</a:t>
            </a:r>
            <a:r>
              <a:rPr lang="zh-CN" altLang="en-US" dirty="0"/>
              <a:t>需要读出指令</a:t>
            </a:r>
            <a:endParaRPr lang="en-US" altLang="zh-CN" dirty="0"/>
          </a:p>
          <a:p>
            <a:r>
              <a:rPr lang="en-US" altLang="zh-CN" dirty="0"/>
              <a:t>For</a:t>
            </a:r>
            <a:r>
              <a:rPr lang="zh-CN" altLang="en-US" dirty="0"/>
              <a:t>循环体内的指令按照连续的内存顺序执行</a:t>
            </a:r>
            <a:endParaRPr lang="en-US" altLang="zh-CN" dirty="0"/>
          </a:p>
          <a:p>
            <a:pPr lvl="1"/>
            <a:r>
              <a:rPr lang="zh-CN" altLang="en-US" dirty="0"/>
              <a:t>循环有良好的空间局部性</a:t>
            </a:r>
            <a:endParaRPr lang="en-US" altLang="zh-CN" dirty="0"/>
          </a:p>
          <a:p>
            <a:pPr lvl="1"/>
            <a:r>
              <a:rPr lang="zh-CN" altLang="en-US" dirty="0"/>
              <a:t>循环体被执行多次，循环有良好的时间局部性</a:t>
            </a:r>
            <a:endParaRPr lang="en-US" altLang="zh-CN" dirty="0"/>
          </a:p>
          <a:p>
            <a:r>
              <a:rPr lang="zh-CN" altLang="en-US" dirty="0"/>
              <a:t>代码执行时不能被修改，程序执行时</a:t>
            </a:r>
            <a:r>
              <a:rPr lang="en-US" altLang="zh-CN" dirty="0"/>
              <a:t>CPU</a:t>
            </a:r>
            <a:r>
              <a:rPr lang="zh-CN" altLang="en-US" dirty="0"/>
              <a:t>只从内存中读指令，很少重写或修改指令</a:t>
            </a:r>
            <a:endParaRPr lang="en-US" altLang="zh-CN" dirty="0"/>
          </a:p>
          <a:p>
            <a:r>
              <a:rPr lang="zh-CN" altLang="en-US" sz="2400" b="1" cap="none" spc="0" dirty="0">
                <a:ln w="0"/>
                <a:solidFill>
                  <a:srgbClr val="FF0000"/>
                </a:solidFill>
                <a:effectLst>
                  <a:outerShdw blurRad="38100" dist="25400" dir="5400000" algn="ctr" rotWithShape="0">
                    <a:srgbClr val="6E747A">
                      <a:alpha val="43000"/>
                    </a:srgbClr>
                  </a:outerShdw>
                </a:effectLst>
              </a:rPr>
              <a:t>结论：</a:t>
            </a:r>
            <a:r>
              <a:rPr lang="zh-CN" altLang="en-US" sz="2400" b="1" dirty="0">
                <a:ln w="0"/>
                <a:solidFill>
                  <a:srgbClr val="FF0000"/>
                </a:solidFill>
                <a:effectLst>
                  <a:outerShdw blurRad="38100" dist="25400" dir="5400000" algn="ctr" rotWithShape="0">
                    <a:srgbClr val="6E747A">
                      <a:alpha val="43000"/>
                    </a:srgbClr>
                  </a:outerShdw>
                </a:effectLst>
              </a:rPr>
              <a:t>行访问比列访问方式的指令局部性略高</a:t>
            </a:r>
            <a:endParaRPr lang="zh-CN" altLang="en-US" sz="2400" b="1" cap="none" spc="0" dirty="0">
              <a:ln w="0"/>
              <a:solidFill>
                <a:srgbClr val="FF0000"/>
              </a:solidFill>
              <a:effectLst>
                <a:outerShdw blurRad="38100" dist="25400" dir="5400000" algn="ctr" rotWithShape="0">
                  <a:srgbClr val="6E747A">
                    <a:alpha val="43000"/>
                  </a:srgbClr>
                </a:outerShdw>
              </a:effectLst>
            </a:endParaRPr>
          </a:p>
          <a:p>
            <a:endParaRPr lang="zh-CN" altLang="en-US" dirty="0"/>
          </a:p>
        </p:txBody>
      </p:sp>
    </p:spTree>
    <p:extLst>
      <p:ext uri="{BB962C8B-B14F-4D97-AF65-F5344CB8AC3E}">
        <p14:creationId xmlns:p14="http://schemas.microsoft.com/office/powerpoint/2010/main" val="9905132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Index Using Middle Bits?	</a:t>
            </a:r>
          </a:p>
        </p:txBody>
      </p:sp>
      <p:sp>
        <p:nvSpPr>
          <p:cNvPr id="54" name="AutoShape 16"/>
          <p:cNvSpPr>
            <a:spLocks/>
          </p:cNvSpPr>
          <p:nvPr/>
        </p:nvSpPr>
        <p:spPr bwMode="auto">
          <a:xfrm>
            <a:off x="1172867" y="2448735"/>
            <a:ext cx="228600" cy="2961465"/>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400" dirty="0">
              <a:latin typeface="Calibri" pitchFamily="34" charset="0"/>
            </a:endParaRPr>
          </a:p>
        </p:txBody>
      </p:sp>
      <p:sp>
        <p:nvSpPr>
          <p:cNvPr id="57" name="TextBox 56"/>
          <p:cNvSpPr txBox="1"/>
          <p:nvPr/>
        </p:nvSpPr>
        <p:spPr>
          <a:xfrm>
            <a:off x="76200" y="3625405"/>
            <a:ext cx="1122423" cy="369332"/>
          </a:xfrm>
          <a:prstGeom prst="rect">
            <a:avLst/>
          </a:prstGeom>
          <a:noFill/>
        </p:spPr>
        <p:txBody>
          <a:bodyPr wrap="none" rtlCol="0">
            <a:spAutoFit/>
          </a:bodyPr>
          <a:lstStyle/>
          <a:p>
            <a:r>
              <a:rPr lang="en-US" sz="1800" dirty="0">
                <a:latin typeface="Calibri" pitchFamily="34" charset="0"/>
              </a:rPr>
              <a:t>S = 2</a:t>
            </a:r>
            <a:r>
              <a:rPr lang="en-US" sz="1800" baseline="30000" dirty="0">
                <a:latin typeface="Calibri" pitchFamily="34" charset="0"/>
              </a:rPr>
              <a:t>s</a:t>
            </a:r>
            <a:r>
              <a:rPr lang="en-US" sz="1800" dirty="0">
                <a:latin typeface="Calibri" pitchFamily="34" charset="0"/>
              </a:rPr>
              <a:t> sets</a:t>
            </a:r>
          </a:p>
        </p:txBody>
      </p:sp>
      <p:cxnSp>
        <p:nvCxnSpPr>
          <p:cNvPr id="125" name="Straight Connector 124"/>
          <p:cNvCxnSpPr/>
          <p:nvPr/>
        </p:nvCxnSpPr>
        <p:spPr bwMode="auto">
          <a:xfrm>
            <a:off x="1905001" y="4640062"/>
            <a:ext cx="3124199" cy="8138"/>
          </a:xfrm>
          <a:prstGeom prst="line">
            <a:avLst/>
          </a:prstGeom>
          <a:noFill/>
          <a:ln w="76200" cap="rnd" cmpd="sng" algn="ctr">
            <a:solidFill>
              <a:schemeClr val="tx1"/>
            </a:solidFill>
            <a:prstDash val="sysDot"/>
            <a:round/>
            <a:headEnd type="none" w="med" len="med"/>
            <a:tailEnd type="none" w="med" len="med"/>
          </a:ln>
          <a:effectLst/>
        </p:spPr>
      </p:cxnSp>
      <p:sp>
        <p:nvSpPr>
          <p:cNvPr id="127" name="TextBox 126"/>
          <p:cNvSpPr txBox="1"/>
          <p:nvPr/>
        </p:nvSpPr>
        <p:spPr>
          <a:xfrm>
            <a:off x="381000" y="1154668"/>
            <a:ext cx="3298788" cy="646331"/>
          </a:xfrm>
          <a:prstGeom prst="rect">
            <a:avLst/>
          </a:prstGeom>
          <a:noFill/>
        </p:spPr>
        <p:txBody>
          <a:bodyPr wrap="none" rtlCol="0">
            <a:spAutoFit/>
          </a:bodyPr>
          <a:lstStyle/>
          <a:p>
            <a:r>
              <a:rPr lang="en-US" sz="1800" dirty="0">
                <a:latin typeface="Calibri" pitchFamily="34" charset="0"/>
              </a:rPr>
              <a:t>Direct mapped: One line per set</a:t>
            </a:r>
          </a:p>
          <a:p>
            <a:r>
              <a:rPr lang="en-US" sz="1800" dirty="0">
                <a:latin typeface="Calibri" pitchFamily="34" charset="0"/>
              </a:rPr>
              <a:t>Assume: cache block size 8 bytes</a:t>
            </a:r>
          </a:p>
        </p:txBody>
      </p:sp>
      <p:sp>
        <p:nvSpPr>
          <p:cNvPr id="132" name="Rectangle 131"/>
          <p:cNvSpPr/>
          <p:nvPr/>
        </p:nvSpPr>
        <p:spPr bwMode="auto">
          <a:xfrm>
            <a:off x="1524000" y="3810000"/>
            <a:ext cx="3848288"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33" name="Rectangle 132"/>
          <p:cNvSpPr/>
          <p:nvPr/>
        </p:nvSpPr>
        <p:spPr bwMode="auto">
          <a:xfrm>
            <a:off x="3022243" y="39243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34" name="Rectangle 133"/>
          <p:cNvSpPr/>
          <p:nvPr/>
        </p:nvSpPr>
        <p:spPr bwMode="auto">
          <a:xfrm>
            <a:off x="3294848" y="39243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35" name="Rectangle 134"/>
          <p:cNvSpPr/>
          <p:nvPr/>
        </p:nvSpPr>
        <p:spPr bwMode="auto">
          <a:xfrm>
            <a:off x="3555643" y="39243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36" name="Rectangle 135"/>
          <p:cNvSpPr/>
          <p:nvPr/>
        </p:nvSpPr>
        <p:spPr bwMode="auto">
          <a:xfrm>
            <a:off x="4977688" y="39243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39" name="Rectangle 138"/>
          <p:cNvSpPr/>
          <p:nvPr/>
        </p:nvSpPr>
        <p:spPr bwMode="auto">
          <a:xfrm>
            <a:off x="2119653" y="3924300"/>
            <a:ext cx="717995" cy="30480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40" name="Rectangle 139"/>
          <p:cNvSpPr/>
          <p:nvPr/>
        </p:nvSpPr>
        <p:spPr bwMode="auto">
          <a:xfrm>
            <a:off x="1650643" y="39243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41" name="Rectangle 140"/>
          <p:cNvSpPr/>
          <p:nvPr/>
        </p:nvSpPr>
        <p:spPr bwMode="auto">
          <a:xfrm>
            <a:off x="3828971" y="39243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42" name="Rectangle 141"/>
          <p:cNvSpPr/>
          <p:nvPr/>
        </p:nvSpPr>
        <p:spPr bwMode="auto">
          <a:xfrm>
            <a:off x="4686488" y="39243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43" name="Rectangle 142"/>
          <p:cNvSpPr/>
          <p:nvPr/>
        </p:nvSpPr>
        <p:spPr bwMode="auto">
          <a:xfrm>
            <a:off x="4394566" y="39243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44" name="Rectangle 143"/>
          <p:cNvSpPr/>
          <p:nvPr/>
        </p:nvSpPr>
        <p:spPr bwMode="auto">
          <a:xfrm>
            <a:off x="4102644" y="39243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47" name="Rectangle 146"/>
          <p:cNvSpPr/>
          <p:nvPr/>
        </p:nvSpPr>
        <p:spPr bwMode="auto">
          <a:xfrm>
            <a:off x="1524000" y="3124200"/>
            <a:ext cx="3848288"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48" name="Rectangle 147"/>
          <p:cNvSpPr/>
          <p:nvPr/>
        </p:nvSpPr>
        <p:spPr bwMode="auto">
          <a:xfrm>
            <a:off x="3022243"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49" name="Rectangle 148"/>
          <p:cNvSpPr/>
          <p:nvPr/>
        </p:nvSpPr>
        <p:spPr bwMode="auto">
          <a:xfrm>
            <a:off x="3294848"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50" name="Rectangle 149"/>
          <p:cNvSpPr/>
          <p:nvPr/>
        </p:nvSpPr>
        <p:spPr bwMode="auto">
          <a:xfrm>
            <a:off x="3555643"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51" name="Rectangle 150"/>
          <p:cNvSpPr/>
          <p:nvPr/>
        </p:nvSpPr>
        <p:spPr bwMode="auto">
          <a:xfrm>
            <a:off x="4977688"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52" name="Rectangle 151"/>
          <p:cNvSpPr/>
          <p:nvPr/>
        </p:nvSpPr>
        <p:spPr bwMode="auto">
          <a:xfrm>
            <a:off x="2119653" y="3238500"/>
            <a:ext cx="717995" cy="30480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53" name="Rectangle 152"/>
          <p:cNvSpPr/>
          <p:nvPr/>
        </p:nvSpPr>
        <p:spPr bwMode="auto">
          <a:xfrm>
            <a:off x="1650643"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0"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54" name="Rectangle 153"/>
          <p:cNvSpPr/>
          <p:nvPr/>
        </p:nvSpPr>
        <p:spPr bwMode="auto">
          <a:xfrm>
            <a:off x="3828971" y="32385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55" name="Rectangle 154"/>
          <p:cNvSpPr/>
          <p:nvPr/>
        </p:nvSpPr>
        <p:spPr bwMode="auto">
          <a:xfrm>
            <a:off x="4686488"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56" name="Rectangle 155"/>
          <p:cNvSpPr/>
          <p:nvPr/>
        </p:nvSpPr>
        <p:spPr bwMode="auto">
          <a:xfrm>
            <a:off x="4394566"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57" name="Rectangle 156"/>
          <p:cNvSpPr/>
          <p:nvPr/>
        </p:nvSpPr>
        <p:spPr bwMode="auto">
          <a:xfrm>
            <a:off x="4102644" y="32385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59" name="Rectangle 158"/>
          <p:cNvSpPr/>
          <p:nvPr/>
        </p:nvSpPr>
        <p:spPr bwMode="auto">
          <a:xfrm>
            <a:off x="1524000" y="2438400"/>
            <a:ext cx="3848288"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60" name="Rectangle 159"/>
          <p:cNvSpPr/>
          <p:nvPr/>
        </p:nvSpPr>
        <p:spPr bwMode="auto">
          <a:xfrm>
            <a:off x="3022243" y="25527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61" name="Rectangle 160"/>
          <p:cNvSpPr/>
          <p:nvPr/>
        </p:nvSpPr>
        <p:spPr bwMode="auto">
          <a:xfrm>
            <a:off x="3294848" y="25527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62" name="Rectangle 161"/>
          <p:cNvSpPr/>
          <p:nvPr/>
        </p:nvSpPr>
        <p:spPr bwMode="auto">
          <a:xfrm>
            <a:off x="3555643" y="25527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63" name="Rectangle 162"/>
          <p:cNvSpPr/>
          <p:nvPr/>
        </p:nvSpPr>
        <p:spPr bwMode="auto">
          <a:xfrm>
            <a:off x="4977688" y="25527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64" name="Rectangle 163"/>
          <p:cNvSpPr/>
          <p:nvPr/>
        </p:nvSpPr>
        <p:spPr bwMode="auto">
          <a:xfrm>
            <a:off x="2119653" y="2552700"/>
            <a:ext cx="717995" cy="30480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65" name="Rectangle 164"/>
          <p:cNvSpPr/>
          <p:nvPr/>
        </p:nvSpPr>
        <p:spPr bwMode="auto">
          <a:xfrm>
            <a:off x="1650643" y="25527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66" name="Rectangle 165"/>
          <p:cNvSpPr/>
          <p:nvPr/>
        </p:nvSpPr>
        <p:spPr bwMode="auto">
          <a:xfrm>
            <a:off x="3828971" y="25527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67" name="Rectangle 166"/>
          <p:cNvSpPr/>
          <p:nvPr/>
        </p:nvSpPr>
        <p:spPr bwMode="auto">
          <a:xfrm>
            <a:off x="4686488" y="25527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68" name="Rectangle 167"/>
          <p:cNvSpPr/>
          <p:nvPr/>
        </p:nvSpPr>
        <p:spPr bwMode="auto">
          <a:xfrm>
            <a:off x="4394566" y="25527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69" name="Rectangle 168"/>
          <p:cNvSpPr/>
          <p:nvPr/>
        </p:nvSpPr>
        <p:spPr bwMode="auto">
          <a:xfrm>
            <a:off x="4102644" y="25527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sp>
        <p:nvSpPr>
          <p:cNvPr id="171" name="Rectangle 170"/>
          <p:cNvSpPr/>
          <p:nvPr/>
        </p:nvSpPr>
        <p:spPr bwMode="auto">
          <a:xfrm>
            <a:off x="1524000" y="4876800"/>
            <a:ext cx="3848288" cy="533400"/>
          </a:xfrm>
          <a:prstGeom prst="rect">
            <a:avLst/>
          </a:prstGeom>
          <a:solidFill>
            <a:schemeClr val="accent2">
              <a:lumMod val="40000"/>
              <a:lumOff val="6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sz="1400" dirty="0">
              <a:latin typeface="Calibri" pitchFamily="34" charset="0"/>
            </a:endParaRPr>
          </a:p>
        </p:txBody>
      </p:sp>
      <p:sp>
        <p:nvSpPr>
          <p:cNvPr id="172" name="Rectangle 171"/>
          <p:cNvSpPr/>
          <p:nvPr/>
        </p:nvSpPr>
        <p:spPr bwMode="auto">
          <a:xfrm>
            <a:off x="3022243" y="49911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a:t>
            </a:r>
          </a:p>
        </p:txBody>
      </p:sp>
      <p:sp>
        <p:nvSpPr>
          <p:cNvPr id="173" name="Rectangle 172"/>
          <p:cNvSpPr/>
          <p:nvPr/>
        </p:nvSpPr>
        <p:spPr bwMode="auto">
          <a:xfrm>
            <a:off x="3294848" y="49911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a:t>
            </a:r>
          </a:p>
        </p:txBody>
      </p:sp>
      <p:sp>
        <p:nvSpPr>
          <p:cNvPr id="174" name="Rectangle 173"/>
          <p:cNvSpPr/>
          <p:nvPr/>
        </p:nvSpPr>
        <p:spPr bwMode="auto">
          <a:xfrm>
            <a:off x="3555643" y="49911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2</a:t>
            </a:r>
          </a:p>
        </p:txBody>
      </p:sp>
      <p:sp>
        <p:nvSpPr>
          <p:cNvPr id="175" name="Rectangle 174"/>
          <p:cNvSpPr/>
          <p:nvPr/>
        </p:nvSpPr>
        <p:spPr bwMode="auto">
          <a:xfrm>
            <a:off x="4977688" y="49911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7</a:t>
            </a:r>
          </a:p>
        </p:txBody>
      </p:sp>
      <p:sp>
        <p:nvSpPr>
          <p:cNvPr id="176" name="Rectangle 175"/>
          <p:cNvSpPr/>
          <p:nvPr/>
        </p:nvSpPr>
        <p:spPr bwMode="auto">
          <a:xfrm>
            <a:off x="2119653" y="4991100"/>
            <a:ext cx="717995" cy="304800"/>
          </a:xfrm>
          <a:prstGeom prst="rect">
            <a:avLst/>
          </a:prstGeom>
          <a:solidFill>
            <a:schemeClr val="accent3"/>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rmAutofit fontScale="92500" lnSpcReduction="10000"/>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tag</a:t>
            </a:r>
          </a:p>
        </p:txBody>
      </p:sp>
      <p:sp>
        <p:nvSpPr>
          <p:cNvPr id="177" name="Rectangle 176"/>
          <p:cNvSpPr/>
          <p:nvPr/>
        </p:nvSpPr>
        <p:spPr bwMode="auto">
          <a:xfrm>
            <a:off x="1650643" y="49911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v</a:t>
            </a:r>
          </a:p>
        </p:txBody>
      </p:sp>
      <p:sp>
        <p:nvSpPr>
          <p:cNvPr id="178" name="Rectangle 177"/>
          <p:cNvSpPr/>
          <p:nvPr/>
        </p:nvSpPr>
        <p:spPr bwMode="auto">
          <a:xfrm>
            <a:off x="3828971" y="4991100"/>
            <a:ext cx="272605"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3</a:t>
            </a:r>
          </a:p>
        </p:txBody>
      </p:sp>
      <p:sp>
        <p:nvSpPr>
          <p:cNvPr id="179" name="Rectangle 178"/>
          <p:cNvSpPr/>
          <p:nvPr/>
        </p:nvSpPr>
        <p:spPr bwMode="auto">
          <a:xfrm>
            <a:off x="4686488" y="49911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6</a:t>
            </a:r>
          </a:p>
        </p:txBody>
      </p:sp>
      <p:sp>
        <p:nvSpPr>
          <p:cNvPr id="180" name="Rectangle 179"/>
          <p:cNvSpPr/>
          <p:nvPr/>
        </p:nvSpPr>
        <p:spPr bwMode="auto">
          <a:xfrm>
            <a:off x="4394566" y="49911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5</a:t>
            </a:r>
          </a:p>
        </p:txBody>
      </p:sp>
      <p:sp>
        <p:nvSpPr>
          <p:cNvPr id="181" name="Rectangle 180"/>
          <p:cNvSpPr/>
          <p:nvPr/>
        </p:nvSpPr>
        <p:spPr bwMode="auto">
          <a:xfrm>
            <a:off x="4102644" y="4991100"/>
            <a:ext cx="292644"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none" lIns="91440" tIns="45720" rIns="91440" bIns="45720" numCol="1" rtlCol="0" anchor="ctr" anchorCtr="1"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4</a:t>
            </a:r>
          </a:p>
        </p:txBody>
      </p:sp>
      <p:grpSp>
        <p:nvGrpSpPr>
          <p:cNvPr id="4" name="Group 3"/>
          <p:cNvGrpSpPr/>
          <p:nvPr/>
        </p:nvGrpSpPr>
        <p:grpSpPr>
          <a:xfrm>
            <a:off x="5372288" y="1676400"/>
            <a:ext cx="3390712" cy="2042867"/>
            <a:chOff x="5372288" y="1676400"/>
            <a:chExt cx="3390712" cy="2042867"/>
          </a:xfrm>
        </p:grpSpPr>
        <p:sp>
          <p:nvSpPr>
            <p:cNvPr id="14" name="Rounded Rectangle 13"/>
            <p:cNvSpPr/>
            <p:nvPr/>
          </p:nvSpPr>
          <p:spPr bwMode="auto">
            <a:xfrm>
              <a:off x="5562600" y="1710266"/>
              <a:ext cx="3200400" cy="2009001"/>
            </a:xfrm>
            <a:prstGeom prst="roundRect">
              <a:avLst/>
            </a:prstGeom>
            <a:solidFill>
              <a:srgbClr val="F6F5BD"/>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8" name="Rectangle 127"/>
            <p:cNvSpPr/>
            <p:nvPr/>
          </p:nvSpPr>
          <p:spPr bwMode="auto">
            <a:xfrm>
              <a:off x="6261278" y="2702162"/>
              <a:ext cx="990600" cy="270848"/>
            </a:xfrm>
            <a:prstGeom prst="rect">
              <a:avLst/>
            </a:prstGeom>
            <a:solidFill>
              <a:srgbClr val="FF9999"/>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 bits</a:t>
              </a:r>
            </a:p>
          </p:txBody>
        </p:sp>
        <p:sp>
          <p:nvSpPr>
            <p:cNvPr id="129" name="Rectangle 128"/>
            <p:cNvSpPr/>
            <p:nvPr/>
          </p:nvSpPr>
          <p:spPr bwMode="auto">
            <a:xfrm>
              <a:off x="7251878" y="2702162"/>
              <a:ext cx="762000"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0…01</a:t>
              </a:r>
            </a:p>
          </p:txBody>
        </p:sp>
        <p:sp>
          <p:nvSpPr>
            <p:cNvPr id="130" name="Rectangle 129"/>
            <p:cNvSpPr/>
            <p:nvPr/>
          </p:nvSpPr>
          <p:spPr bwMode="auto">
            <a:xfrm>
              <a:off x="8013878" y="2702162"/>
              <a:ext cx="520522"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Calibri" pitchFamily="34" charset="0"/>
                </a:rPr>
                <a:t>100</a:t>
              </a:r>
            </a:p>
          </p:txBody>
        </p:sp>
        <p:sp>
          <p:nvSpPr>
            <p:cNvPr id="131" name="TextBox 130"/>
            <p:cNvSpPr txBox="1"/>
            <p:nvPr/>
          </p:nvSpPr>
          <p:spPr>
            <a:xfrm>
              <a:off x="6172200" y="2362200"/>
              <a:ext cx="1572995" cy="369332"/>
            </a:xfrm>
            <a:prstGeom prst="rect">
              <a:avLst/>
            </a:prstGeom>
            <a:noFill/>
          </p:spPr>
          <p:txBody>
            <a:bodyPr wrap="none" rtlCol="0">
              <a:spAutoFit/>
            </a:bodyPr>
            <a:lstStyle/>
            <a:p>
              <a:r>
                <a:rPr lang="en-US" sz="1800" dirty="0">
                  <a:latin typeface="Calibri" pitchFamily="34" charset="0"/>
                </a:rPr>
                <a:t>Address of </a:t>
              </a:r>
              <a:r>
                <a:rPr lang="en-US" sz="1800" dirty="0" err="1">
                  <a:latin typeface="Calibri" pitchFamily="34" charset="0"/>
                </a:rPr>
                <a:t>int</a:t>
              </a:r>
              <a:r>
                <a:rPr lang="en-US" sz="1800" dirty="0">
                  <a:latin typeface="Calibri" pitchFamily="34" charset="0"/>
                </a:rPr>
                <a:t>:</a:t>
              </a:r>
            </a:p>
          </p:txBody>
        </p:sp>
        <p:cxnSp>
          <p:nvCxnSpPr>
            <p:cNvPr id="183" name="Shape 182"/>
            <p:cNvCxnSpPr>
              <a:stCxn id="129" idx="2"/>
            </p:cNvCxnSpPr>
            <p:nvPr/>
          </p:nvCxnSpPr>
          <p:spPr bwMode="auto">
            <a:xfrm rot="5400000">
              <a:off x="6293638" y="2051660"/>
              <a:ext cx="417890" cy="2260590"/>
            </a:xfrm>
            <a:prstGeom prst="bentConnector2">
              <a:avLst/>
            </a:prstGeom>
            <a:noFill/>
            <a:ln w="25400" cap="flat" cmpd="sng" algn="ctr">
              <a:solidFill>
                <a:schemeClr val="tx1"/>
              </a:solidFill>
              <a:prstDash val="solid"/>
              <a:round/>
              <a:headEnd type="none" w="med" len="med"/>
              <a:tailEnd type="none" w="med" len="med"/>
            </a:ln>
            <a:effectLst/>
          </p:spPr>
        </p:cxnSp>
        <p:sp>
          <p:nvSpPr>
            <p:cNvPr id="60" name="TextBox 59"/>
            <p:cNvSpPr txBox="1"/>
            <p:nvPr/>
          </p:nvSpPr>
          <p:spPr>
            <a:xfrm>
              <a:off x="6875252" y="3344174"/>
              <a:ext cx="899605" cy="369332"/>
            </a:xfrm>
            <a:prstGeom prst="rect">
              <a:avLst/>
            </a:prstGeom>
            <a:noFill/>
          </p:spPr>
          <p:txBody>
            <a:bodyPr wrap="none" rtlCol="0">
              <a:spAutoFit/>
            </a:bodyPr>
            <a:lstStyle/>
            <a:p>
              <a:r>
                <a:rPr lang="en-US" sz="1800" dirty="0">
                  <a:latin typeface="Calibri" pitchFamily="34" charset="0"/>
                </a:rPr>
                <a:t>find set</a:t>
              </a:r>
            </a:p>
          </p:txBody>
        </p:sp>
        <p:sp>
          <p:nvSpPr>
            <p:cNvPr id="3" name="TextBox 2"/>
            <p:cNvSpPr txBox="1"/>
            <p:nvPr/>
          </p:nvSpPr>
          <p:spPr>
            <a:xfrm>
              <a:off x="5691834" y="1676400"/>
              <a:ext cx="3041711" cy="646331"/>
            </a:xfrm>
            <a:prstGeom prst="rect">
              <a:avLst/>
            </a:prstGeom>
            <a:noFill/>
          </p:spPr>
          <p:txBody>
            <a:bodyPr wrap="square" rtlCol="0">
              <a:spAutoFit/>
            </a:bodyPr>
            <a:lstStyle/>
            <a:p>
              <a:r>
                <a:rPr lang="en-US" sz="1800" dirty="0">
                  <a:solidFill>
                    <a:srgbClr val="800000"/>
                  </a:solidFill>
                  <a:latin typeface="Calibri" pitchFamily="34" charset="0"/>
                </a:rPr>
                <a:t>Standard Method: </a:t>
              </a:r>
            </a:p>
            <a:p>
              <a:r>
                <a:rPr lang="en-US" sz="1800" dirty="0">
                  <a:solidFill>
                    <a:srgbClr val="800000"/>
                  </a:solidFill>
                  <a:latin typeface="Calibri" pitchFamily="34" charset="0"/>
                </a:rPr>
                <a:t>Middle bit indexing</a:t>
              </a:r>
            </a:p>
          </p:txBody>
        </p:sp>
      </p:grpSp>
      <p:grpSp>
        <p:nvGrpSpPr>
          <p:cNvPr id="5" name="Group 4"/>
          <p:cNvGrpSpPr/>
          <p:nvPr/>
        </p:nvGrpSpPr>
        <p:grpSpPr>
          <a:xfrm>
            <a:off x="5372289" y="3996267"/>
            <a:ext cx="3361256" cy="2023533"/>
            <a:chOff x="5372289" y="3996267"/>
            <a:chExt cx="3361256" cy="2023533"/>
          </a:xfrm>
        </p:grpSpPr>
        <p:sp>
          <p:nvSpPr>
            <p:cNvPr id="78" name="Rounded Rectangle 77"/>
            <p:cNvSpPr/>
            <p:nvPr/>
          </p:nvSpPr>
          <p:spPr bwMode="auto">
            <a:xfrm>
              <a:off x="5533145" y="4010799"/>
              <a:ext cx="3200400" cy="2009001"/>
            </a:xfrm>
            <a:prstGeom prst="roundRect">
              <a:avLst/>
            </a:prstGeom>
            <a:solidFill>
              <a:srgbClr val="D5F1CF"/>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58" name="Rectangle 57"/>
            <p:cNvSpPr/>
            <p:nvPr/>
          </p:nvSpPr>
          <p:spPr bwMode="auto">
            <a:xfrm>
              <a:off x="7175678" y="4988162"/>
              <a:ext cx="990600" cy="270848"/>
            </a:xfrm>
            <a:prstGeom prst="rect">
              <a:avLst/>
            </a:prstGeom>
            <a:solidFill>
              <a:srgbClr val="FF9999"/>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t bits</a:t>
              </a:r>
            </a:p>
          </p:txBody>
        </p:sp>
        <p:sp>
          <p:nvSpPr>
            <p:cNvPr id="59" name="Rectangle 58"/>
            <p:cNvSpPr/>
            <p:nvPr/>
          </p:nvSpPr>
          <p:spPr bwMode="auto">
            <a:xfrm>
              <a:off x="6413678" y="4988162"/>
              <a:ext cx="762000"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alibri" pitchFamily="34" charset="0"/>
                </a:rPr>
                <a:t>1…11</a:t>
              </a:r>
            </a:p>
          </p:txBody>
        </p:sp>
        <p:sp>
          <p:nvSpPr>
            <p:cNvPr id="61" name="Rectangle 60"/>
            <p:cNvSpPr/>
            <p:nvPr/>
          </p:nvSpPr>
          <p:spPr bwMode="auto">
            <a:xfrm>
              <a:off x="8166278" y="4988162"/>
              <a:ext cx="520522" cy="270848"/>
            </a:xfrm>
            <a:prstGeom prst="rect">
              <a:avLst/>
            </a:prstGeom>
            <a:solidFill>
              <a:schemeClr val="bg1"/>
            </a:solidFill>
            <a:ln w="1270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lvl="0" algn="ctr"/>
              <a:r>
                <a:rPr lang="en-US" sz="1600" dirty="0">
                  <a:solidFill>
                    <a:srgbClr val="000000"/>
                  </a:solidFill>
                  <a:latin typeface="Calibri" pitchFamily="34" charset="0"/>
                </a:rPr>
                <a:t>100</a:t>
              </a:r>
            </a:p>
          </p:txBody>
        </p:sp>
        <p:sp>
          <p:nvSpPr>
            <p:cNvPr id="62" name="TextBox 61"/>
            <p:cNvSpPr txBox="1"/>
            <p:nvPr/>
          </p:nvSpPr>
          <p:spPr>
            <a:xfrm>
              <a:off x="6324600" y="4648200"/>
              <a:ext cx="1572995" cy="369332"/>
            </a:xfrm>
            <a:prstGeom prst="rect">
              <a:avLst/>
            </a:prstGeom>
            <a:noFill/>
          </p:spPr>
          <p:txBody>
            <a:bodyPr wrap="none" rtlCol="0">
              <a:spAutoFit/>
            </a:bodyPr>
            <a:lstStyle/>
            <a:p>
              <a:r>
                <a:rPr lang="en-US" sz="1800" dirty="0">
                  <a:latin typeface="Calibri" pitchFamily="34" charset="0"/>
                </a:rPr>
                <a:t>Address of </a:t>
              </a:r>
              <a:r>
                <a:rPr lang="en-US" sz="1800" dirty="0" err="1">
                  <a:latin typeface="Calibri" pitchFamily="34" charset="0"/>
                </a:rPr>
                <a:t>int</a:t>
              </a:r>
              <a:r>
                <a:rPr lang="en-US" sz="1800" dirty="0">
                  <a:latin typeface="Calibri" pitchFamily="34" charset="0"/>
                </a:rPr>
                <a:t>:</a:t>
              </a:r>
            </a:p>
          </p:txBody>
        </p:sp>
        <p:sp>
          <p:nvSpPr>
            <p:cNvPr id="63" name="TextBox 62"/>
            <p:cNvSpPr txBox="1"/>
            <p:nvPr/>
          </p:nvSpPr>
          <p:spPr>
            <a:xfrm>
              <a:off x="5811475" y="5307569"/>
              <a:ext cx="899605" cy="369332"/>
            </a:xfrm>
            <a:prstGeom prst="rect">
              <a:avLst/>
            </a:prstGeom>
            <a:noFill/>
          </p:spPr>
          <p:txBody>
            <a:bodyPr wrap="none" rtlCol="0">
              <a:spAutoFit/>
            </a:bodyPr>
            <a:lstStyle/>
            <a:p>
              <a:r>
                <a:rPr lang="en-US" sz="1800" dirty="0">
                  <a:latin typeface="Calibri" pitchFamily="34" charset="0"/>
                </a:rPr>
                <a:t>find set</a:t>
              </a:r>
            </a:p>
          </p:txBody>
        </p:sp>
        <p:sp>
          <p:nvSpPr>
            <p:cNvPr id="64" name="TextBox 63"/>
            <p:cNvSpPr txBox="1"/>
            <p:nvPr/>
          </p:nvSpPr>
          <p:spPr>
            <a:xfrm>
              <a:off x="5691836" y="3996267"/>
              <a:ext cx="2143586" cy="646331"/>
            </a:xfrm>
            <a:prstGeom prst="rect">
              <a:avLst/>
            </a:prstGeom>
            <a:noFill/>
          </p:spPr>
          <p:txBody>
            <a:bodyPr wrap="none" rtlCol="0">
              <a:spAutoFit/>
            </a:bodyPr>
            <a:lstStyle/>
            <a:p>
              <a:r>
                <a:rPr lang="en-US" sz="1800" dirty="0">
                  <a:solidFill>
                    <a:srgbClr val="800000"/>
                  </a:solidFill>
                  <a:latin typeface="Calibri" pitchFamily="34" charset="0"/>
                </a:rPr>
                <a:t>Alternative Method:</a:t>
              </a:r>
            </a:p>
            <a:p>
              <a:r>
                <a:rPr lang="en-US" sz="1800" dirty="0">
                  <a:solidFill>
                    <a:srgbClr val="800000"/>
                  </a:solidFill>
                  <a:latin typeface="Calibri" pitchFamily="34" charset="0"/>
                </a:rPr>
                <a:t>High bit indexing</a:t>
              </a:r>
            </a:p>
          </p:txBody>
        </p:sp>
        <p:cxnSp>
          <p:nvCxnSpPr>
            <p:cNvPr id="69" name="Shape 182"/>
            <p:cNvCxnSpPr/>
            <p:nvPr/>
          </p:nvCxnSpPr>
          <p:spPr bwMode="auto">
            <a:xfrm rot="10800000" flipV="1">
              <a:off x="5691835" y="5259010"/>
              <a:ext cx="1130295" cy="417890"/>
            </a:xfrm>
            <a:prstGeom prst="bentConnector3">
              <a:avLst>
                <a:gd name="adj1" fmla="val -937"/>
              </a:avLst>
            </a:prstGeom>
            <a:noFill/>
            <a:ln w="25400" cap="flat" cmpd="sng" algn="ctr">
              <a:solidFill>
                <a:schemeClr val="tx1"/>
              </a:solidFill>
              <a:prstDash val="solid"/>
              <a:round/>
              <a:headEnd type="none" w="med" len="med"/>
              <a:tailEnd type="none" w="med" len="med"/>
            </a:ln>
            <a:effectLst/>
          </p:spPr>
        </p:cxnSp>
        <p:cxnSp>
          <p:nvCxnSpPr>
            <p:cNvPr id="73" name="Shape 182"/>
            <p:cNvCxnSpPr>
              <a:endCxn id="171" idx="3"/>
            </p:cNvCxnSpPr>
            <p:nvPr/>
          </p:nvCxnSpPr>
          <p:spPr bwMode="auto">
            <a:xfrm rot="16200000" flipV="1">
              <a:off x="5265362" y="5250427"/>
              <a:ext cx="533401" cy="319547"/>
            </a:xfrm>
            <a:prstGeom prst="bentConnector2">
              <a:avLst/>
            </a:prstGeom>
            <a:noFill/>
            <a:ln w="25400" cap="flat" cmpd="sng" algn="ctr">
              <a:solidFill>
                <a:schemeClr val="tx1"/>
              </a:solidFill>
              <a:prstDash val="solid"/>
              <a:round/>
              <a:headEnd type="none" w="med" len="med"/>
              <a:tailEnd type="none" w="med" len="med"/>
            </a:ln>
            <a:effectLst/>
          </p:spPr>
        </p:cxnSp>
      </p:grpSp>
    </p:spTree>
    <p:extLst>
      <p:ext uri="{BB962C8B-B14F-4D97-AF65-F5344CB8AC3E}">
        <p14:creationId xmlns:p14="http://schemas.microsoft.com/office/powerpoint/2010/main" val="577283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019" y="435678"/>
            <a:ext cx="4976982" cy="762000"/>
          </a:xfrm>
        </p:spPr>
        <p:txBody>
          <a:bodyPr/>
          <a:lstStyle/>
          <a:p>
            <a:r>
              <a:rPr lang="en-US" sz="3200" dirty="0"/>
              <a:t>Illustration of Indexing Approaches</a:t>
            </a:r>
          </a:p>
        </p:txBody>
      </p:sp>
      <p:sp>
        <p:nvSpPr>
          <p:cNvPr id="3" name="Content Placeholder 2"/>
          <p:cNvSpPr>
            <a:spLocks noGrp="1"/>
          </p:cNvSpPr>
          <p:nvPr>
            <p:ph idx="1"/>
          </p:nvPr>
        </p:nvSpPr>
        <p:spPr>
          <a:xfrm>
            <a:off x="396875" y="1362075"/>
            <a:ext cx="5851525" cy="1076325"/>
          </a:xfrm>
        </p:spPr>
        <p:txBody>
          <a:bodyPr/>
          <a:lstStyle/>
          <a:p>
            <a:r>
              <a:rPr lang="en-US" dirty="0"/>
              <a:t>64-byte memory</a:t>
            </a:r>
          </a:p>
          <a:p>
            <a:pPr lvl="1"/>
            <a:r>
              <a:rPr lang="en-US" dirty="0"/>
              <a:t>6-bit addresses</a:t>
            </a:r>
          </a:p>
          <a:p>
            <a:r>
              <a:rPr lang="en-US" dirty="0"/>
              <a:t>16 byte, direct-mapped cache</a:t>
            </a:r>
          </a:p>
          <a:p>
            <a:r>
              <a:rPr lang="en-US" dirty="0"/>
              <a:t>Block size = 4. (Thus, 4 sets; why?)</a:t>
            </a:r>
          </a:p>
          <a:p>
            <a:r>
              <a:rPr lang="en-US" dirty="0"/>
              <a:t>2 bits tag, 2 bits index, 2 bits offset</a:t>
            </a:r>
          </a:p>
          <a:p>
            <a:pPr lvl="1"/>
            <a:endParaRPr lang="en-US" dirty="0"/>
          </a:p>
          <a:p>
            <a:endParaRPr lang="en-US" dirty="0"/>
          </a:p>
        </p:txBody>
      </p:sp>
      <p:grpSp>
        <p:nvGrpSpPr>
          <p:cNvPr id="8" name="Group 7"/>
          <p:cNvGrpSpPr/>
          <p:nvPr/>
        </p:nvGrpSpPr>
        <p:grpSpPr>
          <a:xfrm>
            <a:off x="2362200" y="5105400"/>
            <a:ext cx="2438400" cy="381000"/>
            <a:chOff x="5867400" y="5181600"/>
            <a:chExt cx="2438400" cy="381000"/>
          </a:xfrm>
          <a:solidFill>
            <a:srgbClr val="F1C7C7"/>
          </a:solidFill>
        </p:grpSpPr>
        <p:sp>
          <p:nvSpPr>
            <p:cNvPr id="4" name="Rectangle 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5" name="Rectangle 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6" name="Rectangle 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7" name="Rectangle 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9" name="Group 8"/>
          <p:cNvGrpSpPr/>
          <p:nvPr/>
        </p:nvGrpSpPr>
        <p:grpSpPr>
          <a:xfrm>
            <a:off x="2362200" y="5562600"/>
            <a:ext cx="2438400" cy="381000"/>
            <a:chOff x="5867400" y="5181600"/>
            <a:chExt cx="2438400" cy="381000"/>
          </a:xfrm>
        </p:grpSpPr>
        <p:sp>
          <p:nvSpPr>
            <p:cNvPr id="10" name="Rectangle 9"/>
            <p:cNvSpPr/>
            <p:nvPr/>
          </p:nvSpPr>
          <p:spPr bwMode="auto">
            <a:xfrm>
              <a:off x="58674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 name="Rectangle 10"/>
            <p:cNvSpPr/>
            <p:nvPr/>
          </p:nvSpPr>
          <p:spPr bwMode="auto">
            <a:xfrm>
              <a:off x="64770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 name="Rectangle 11"/>
            <p:cNvSpPr/>
            <p:nvPr/>
          </p:nvSpPr>
          <p:spPr bwMode="auto">
            <a:xfrm>
              <a:off x="70866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 name="Rectangle 12"/>
            <p:cNvSpPr/>
            <p:nvPr/>
          </p:nvSpPr>
          <p:spPr bwMode="auto">
            <a:xfrm>
              <a:off x="76962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14" name="Group 13"/>
          <p:cNvGrpSpPr/>
          <p:nvPr/>
        </p:nvGrpSpPr>
        <p:grpSpPr>
          <a:xfrm>
            <a:off x="2362200" y="4648200"/>
            <a:ext cx="2438400" cy="381000"/>
            <a:chOff x="5867400" y="5181600"/>
            <a:chExt cx="2438400" cy="381000"/>
          </a:xfrm>
          <a:solidFill>
            <a:srgbClr val="F6F5BD"/>
          </a:solidFill>
        </p:grpSpPr>
        <p:sp>
          <p:nvSpPr>
            <p:cNvPr id="15" name="Rectangle 14"/>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 name="Rectangle 15"/>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 name="Rectangle 16"/>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 name="Rectangle 17"/>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19" name="Group 18"/>
          <p:cNvGrpSpPr/>
          <p:nvPr/>
        </p:nvGrpSpPr>
        <p:grpSpPr>
          <a:xfrm>
            <a:off x="2362200" y="4191000"/>
            <a:ext cx="2438400" cy="381000"/>
            <a:chOff x="5867400" y="5181600"/>
            <a:chExt cx="2438400" cy="381000"/>
          </a:xfrm>
          <a:solidFill>
            <a:srgbClr val="CCFFCC"/>
          </a:solidFill>
        </p:grpSpPr>
        <p:sp>
          <p:nvSpPr>
            <p:cNvPr id="20" name="Rectangle 1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1" name="Rectangle 2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2" name="Rectangle 2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3" name="Rectangle 2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25" name="Rectangle 24"/>
          <p:cNvSpPr/>
          <p:nvPr/>
        </p:nvSpPr>
        <p:spPr bwMode="auto">
          <a:xfrm>
            <a:off x="1219200" y="4199467"/>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0</a:t>
            </a:r>
          </a:p>
        </p:txBody>
      </p:sp>
      <p:sp>
        <p:nvSpPr>
          <p:cNvPr id="29" name="Rectangle 28"/>
          <p:cNvSpPr/>
          <p:nvPr/>
        </p:nvSpPr>
        <p:spPr bwMode="auto">
          <a:xfrm>
            <a:off x="1219200" y="4648200"/>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1</a:t>
            </a:r>
          </a:p>
        </p:txBody>
      </p:sp>
      <p:sp>
        <p:nvSpPr>
          <p:cNvPr id="30" name="Rectangle 29"/>
          <p:cNvSpPr/>
          <p:nvPr/>
        </p:nvSpPr>
        <p:spPr bwMode="auto">
          <a:xfrm>
            <a:off x="1219200" y="5105400"/>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2</a:t>
            </a:r>
          </a:p>
        </p:txBody>
      </p:sp>
      <p:sp>
        <p:nvSpPr>
          <p:cNvPr id="31" name="Rectangle 30"/>
          <p:cNvSpPr/>
          <p:nvPr/>
        </p:nvSpPr>
        <p:spPr bwMode="auto">
          <a:xfrm>
            <a:off x="1219200" y="5562600"/>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3</a:t>
            </a:r>
          </a:p>
        </p:txBody>
      </p:sp>
      <p:grpSp>
        <p:nvGrpSpPr>
          <p:cNvPr id="32" name="Group 31"/>
          <p:cNvGrpSpPr/>
          <p:nvPr/>
        </p:nvGrpSpPr>
        <p:grpSpPr>
          <a:xfrm>
            <a:off x="5510711" y="6248400"/>
            <a:ext cx="2438400" cy="381000"/>
            <a:chOff x="5867400" y="5181600"/>
            <a:chExt cx="2438400" cy="381000"/>
          </a:xfrm>
          <a:noFill/>
        </p:grpSpPr>
        <p:sp>
          <p:nvSpPr>
            <p:cNvPr id="33" name="Rectangle 32"/>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4" name="Rectangle 33"/>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5" name="Rectangle 34"/>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6" name="Rectangle 35"/>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12" name="Rectangle 111"/>
          <p:cNvSpPr/>
          <p:nvPr/>
        </p:nvSpPr>
        <p:spPr bwMode="auto">
          <a:xfrm>
            <a:off x="8077200" y="6239933"/>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1111xx</a:t>
            </a:r>
            <a:endParaRPr lang="en-US" sz="1800" dirty="0">
              <a:latin typeface="Courier New"/>
              <a:cs typeface="Courier New"/>
            </a:endParaRPr>
          </a:p>
        </p:txBody>
      </p:sp>
      <p:grpSp>
        <p:nvGrpSpPr>
          <p:cNvPr id="113" name="Group 112"/>
          <p:cNvGrpSpPr/>
          <p:nvPr/>
        </p:nvGrpSpPr>
        <p:grpSpPr>
          <a:xfrm>
            <a:off x="5510711" y="5858933"/>
            <a:ext cx="2438400" cy="381000"/>
            <a:chOff x="5867400" y="5181600"/>
            <a:chExt cx="2438400" cy="381000"/>
          </a:xfrm>
          <a:noFill/>
        </p:grpSpPr>
        <p:sp>
          <p:nvSpPr>
            <p:cNvPr id="114" name="Rectangle 11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5" name="Rectangle 11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6" name="Rectangle 11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7" name="Rectangle 11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18" name="Rectangle 117"/>
          <p:cNvSpPr/>
          <p:nvPr/>
        </p:nvSpPr>
        <p:spPr bwMode="auto">
          <a:xfrm>
            <a:off x="8077200" y="5850466"/>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1110xx</a:t>
            </a:r>
            <a:endParaRPr lang="en-US" sz="1800" dirty="0">
              <a:latin typeface="Courier New"/>
              <a:cs typeface="Courier New"/>
            </a:endParaRPr>
          </a:p>
        </p:txBody>
      </p:sp>
      <p:grpSp>
        <p:nvGrpSpPr>
          <p:cNvPr id="119" name="Group 118"/>
          <p:cNvGrpSpPr/>
          <p:nvPr/>
        </p:nvGrpSpPr>
        <p:grpSpPr>
          <a:xfrm>
            <a:off x="5510711" y="5469466"/>
            <a:ext cx="2438400" cy="381000"/>
            <a:chOff x="5867400" y="5181600"/>
            <a:chExt cx="2438400" cy="381000"/>
          </a:xfrm>
          <a:noFill/>
        </p:grpSpPr>
        <p:sp>
          <p:nvSpPr>
            <p:cNvPr id="120" name="Rectangle 11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1" name="Rectangle 12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2" name="Rectangle 12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3" name="Rectangle 12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24" name="Rectangle 123"/>
          <p:cNvSpPr/>
          <p:nvPr/>
        </p:nvSpPr>
        <p:spPr bwMode="auto">
          <a:xfrm>
            <a:off x="8077200" y="5460999"/>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1101xx</a:t>
            </a:r>
            <a:endParaRPr lang="en-US" sz="1800" dirty="0">
              <a:latin typeface="Courier New"/>
              <a:cs typeface="Courier New"/>
            </a:endParaRPr>
          </a:p>
        </p:txBody>
      </p:sp>
      <p:grpSp>
        <p:nvGrpSpPr>
          <p:cNvPr id="125" name="Group 124"/>
          <p:cNvGrpSpPr/>
          <p:nvPr/>
        </p:nvGrpSpPr>
        <p:grpSpPr>
          <a:xfrm>
            <a:off x="5510711" y="5079999"/>
            <a:ext cx="2438400" cy="381000"/>
            <a:chOff x="5867400" y="5181600"/>
            <a:chExt cx="2438400" cy="381000"/>
          </a:xfrm>
          <a:noFill/>
        </p:grpSpPr>
        <p:sp>
          <p:nvSpPr>
            <p:cNvPr id="126" name="Rectangle 125"/>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7" name="Rectangle 126"/>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8" name="Rectangle 127"/>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9" name="Rectangle 128"/>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30" name="Rectangle 129"/>
          <p:cNvSpPr/>
          <p:nvPr/>
        </p:nvSpPr>
        <p:spPr bwMode="auto">
          <a:xfrm>
            <a:off x="8077200" y="5071532"/>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1100xx</a:t>
            </a:r>
            <a:endParaRPr lang="en-US" sz="1800" dirty="0">
              <a:latin typeface="Courier New"/>
              <a:cs typeface="Courier New"/>
            </a:endParaRPr>
          </a:p>
        </p:txBody>
      </p:sp>
      <p:grpSp>
        <p:nvGrpSpPr>
          <p:cNvPr id="131" name="Group 130"/>
          <p:cNvGrpSpPr/>
          <p:nvPr/>
        </p:nvGrpSpPr>
        <p:grpSpPr>
          <a:xfrm>
            <a:off x="5510711" y="4690532"/>
            <a:ext cx="2438400" cy="381000"/>
            <a:chOff x="5867400" y="5181600"/>
            <a:chExt cx="2438400" cy="381000"/>
          </a:xfrm>
          <a:noFill/>
        </p:grpSpPr>
        <p:sp>
          <p:nvSpPr>
            <p:cNvPr id="132" name="Rectangle 131"/>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3" name="Rectangle 132"/>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4" name="Rectangle 133"/>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5" name="Rectangle 134"/>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36" name="Rectangle 135"/>
          <p:cNvSpPr/>
          <p:nvPr/>
        </p:nvSpPr>
        <p:spPr bwMode="auto">
          <a:xfrm>
            <a:off x="8077200" y="4682065"/>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1011xx</a:t>
            </a:r>
            <a:endParaRPr lang="en-US" sz="1800" dirty="0">
              <a:latin typeface="Courier New"/>
              <a:cs typeface="Courier New"/>
            </a:endParaRPr>
          </a:p>
        </p:txBody>
      </p:sp>
      <p:grpSp>
        <p:nvGrpSpPr>
          <p:cNvPr id="137" name="Group 136"/>
          <p:cNvGrpSpPr/>
          <p:nvPr/>
        </p:nvGrpSpPr>
        <p:grpSpPr>
          <a:xfrm>
            <a:off x="5510711" y="4301065"/>
            <a:ext cx="2438400" cy="381000"/>
            <a:chOff x="5867400" y="5181600"/>
            <a:chExt cx="2438400" cy="381000"/>
          </a:xfrm>
          <a:noFill/>
        </p:grpSpPr>
        <p:sp>
          <p:nvSpPr>
            <p:cNvPr id="138" name="Rectangle 137"/>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9" name="Rectangle 138"/>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0" name="Rectangle 139"/>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1" name="Rectangle 140"/>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42" name="Rectangle 141"/>
          <p:cNvSpPr/>
          <p:nvPr/>
        </p:nvSpPr>
        <p:spPr bwMode="auto">
          <a:xfrm>
            <a:off x="8077200" y="4292598"/>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1010xx</a:t>
            </a:r>
            <a:endParaRPr lang="en-US" sz="1800" dirty="0">
              <a:latin typeface="Courier New"/>
              <a:cs typeface="Courier New"/>
            </a:endParaRPr>
          </a:p>
        </p:txBody>
      </p:sp>
      <p:grpSp>
        <p:nvGrpSpPr>
          <p:cNvPr id="143" name="Group 142"/>
          <p:cNvGrpSpPr/>
          <p:nvPr/>
        </p:nvGrpSpPr>
        <p:grpSpPr>
          <a:xfrm>
            <a:off x="5510711" y="3911598"/>
            <a:ext cx="2438400" cy="381000"/>
            <a:chOff x="5867400" y="5181600"/>
            <a:chExt cx="2438400" cy="381000"/>
          </a:xfrm>
          <a:noFill/>
        </p:grpSpPr>
        <p:sp>
          <p:nvSpPr>
            <p:cNvPr id="144" name="Rectangle 14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5" name="Rectangle 14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6" name="Rectangle 14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7" name="Rectangle 14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48" name="Rectangle 147"/>
          <p:cNvSpPr/>
          <p:nvPr/>
        </p:nvSpPr>
        <p:spPr bwMode="auto">
          <a:xfrm>
            <a:off x="8077200" y="3903131"/>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1001xx</a:t>
            </a:r>
            <a:endParaRPr lang="en-US" sz="1800" dirty="0">
              <a:latin typeface="Courier New"/>
              <a:cs typeface="Courier New"/>
            </a:endParaRPr>
          </a:p>
        </p:txBody>
      </p:sp>
      <p:grpSp>
        <p:nvGrpSpPr>
          <p:cNvPr id="149" name="Group 148"/>
          <p:cNvGrpSpPr/>
          <p:nvPr/>
        </p:nvGrpSpPr>
        <p:grpSpPr>
          <a:xfrm>
            <a:off x="5510711" y="3522131"/>
            <a:ext cx="2438400" cy="381000"/>
            <a:chOff x="5867400" y="5181600"/>
            <a:chExt cx="2438400" cy="381000"/>
          </a:xfrm>
          <a:noFill/>
        </p:grpSpPr>
        <p:sp>
          <p:nvSpPr>
            <p:cNvPr id="150" name="Rectangle 14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1" name="Rectangle 15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2" name="Rectangle 15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3" name="Rectangle 15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54" name="Rectangle 153"/>
          <p:cNvSpPr/>
          <p:nvPr/>
        </p:nvSpPr>
        <p:spPr bwMode="auto">
          <a:xfrm>
            <a:off x="8077200" y="3513664"/>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1000xx</a:t>
            </a:r>
            <a:endParaRPr lang="en-US" sz="1800" dirty="0">
              <a:latin typeface="Courier New"/>
              <a:cs typeface="Courier New"/>
            </a:endParaRPr>
          </a:p>
        </p:txBody>
      </p:sp>
      <p:grpSp>
        <p:nvGrpSpPr>
          <p:cNvPr id="155" name="Group 154"/>
          <p:cNvGrpSpPr/>
          <p:nvPr/>
        </p:nvGrpSpPr>
        <p:grpSpPr>
          <a:xfrm>
            <a:off x="5510711" y="3132664"/>
            <a:ext cx="2438400" cy="381000"/>
            <a:chOff x="5867400" y="5181600"/>
            <a:chExt cx="2438400" cy="381000"/>
          </a:xfrm>
          <a:noFill/>
        </p:grpSpPr>
        <p:sp>
          <p:nvSpPr>
            <p:cNvPr id="156" name="Rectangle 155"/>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7" name="Rectangle 156"/>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8" name="Rectangle 157"/>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9" name="Rectangle 158"/>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60" name="Rectangle 159"/>
          <p:cNvSpPr/>
          <p:nvPr/>
        </p:nvSpPr>
        <p:spPr bwMode="auto">
          <a:xfrm>
            <a:off x="8077200" y="3124197"/>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0111xx</a:t>
            </a:r>
            <a:endParaRPr lang="en-US" sz="1800" dirty="0">
              <a:latin typeface="Courier New"/>
              <a:cs typeface="Courier New"/>
            </a:endParaRPr>
          </a:p>
        </p:txBody>
      </p:sp>
      <p:grpSp>
        <p:nvGrpSpPr>
          <p:cNvPr id="161" name="Group 160"/>
          <p:cNvGrpSpPr/>
          <p:nvPr/>
        </p:nvGrpSpPr>
        <p:grpSpPr>
          <a:xfrm>
            <a:off x="5510711" y="2743197"/>
            <a:ext cx="2438400" cy="381000"/>
            <a:chOff x="5867400" y="5181600"/>
            <a:chExt cx="2438400" cy="381000"/>
          </a:xfrm>
          <a:noFill/>
        </p:grpSpPr>
        <p:sp>
          <p:nvSpPr>
            <p:cNvPr id="162" name="Rectangle 161"/>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3" name="Rectangle 162"/>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4" name="Rectangle 163"/>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5" name="Rectangle 164"/>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66" name="Rectangle 165"/>
          <p:cNvSpPr/>
          <p:nvPr/>
        </p:nvSpPr>
        <p:spPr bwMode="auto">
          <a:xfrm>
            <a:off x="8077200" y="2734730"/>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0110xx</a:t>
            </a:r>
            <a:endParaRPr lang="en-US" sz="1800" dirty="0">
              <a:latin typeface="Courier New"/>
              <a:cs typeface="Courier New"/>
            </a:endParaRPr>
          </a:p>
        </p:txBody>
      </p:sp>
      <p:grpSp>
        <p:nvGrpSpPr>
          <p:cNvPr id="167" name="Group 166"/>
          <p:cNvGrpSpPr/>
          <p:nvPr/>
        </p:nvGrpSpPr>
        <p:grpSpPr>
          <a:xfrm>
            <a:off x="5510711" y="2353730"/>
            <a:ext cx="2438400" cy="381000"/>
            <a:chOff x="5867400" y="5181600"/>
            <a:chExt cx="2438400" cy="381000"/>
          </a:xfrm>
          <a:noFill/>
        </p:grpSpPr>
        <p:sp>
          <p:nvSpPr>
            <p:cNvPr id="168" name="Rectangle 167"/>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9" name="Rectangle 168"/>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0" name="Rectangle 169"/>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1" name="Rectangle 170"/>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72" name="Rectangle 171"/>
          <p:cNvSpPr/>
          <p:nvPr/>
        </p:nvSpPr>
        <p:spPr bwMode="auto">
          <a:xfrm>
            <a:off x="8077200" y="2345263"/>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0101xx</a:t>
            </a:r>
            <a:endParaRPr lang="en-US" sz="1800" dirty="0">
              <a:latin typeface="Courier New"/>
              <a:cs typeface="Courier New"/>
            </a:endParaRPr>
          </a:p>
        </p:txBody>
      </p:sp>
      <p:grpSp>
        <p:nvGrpSpPr>
          <p:cNvPr id="173" name="Group 172"/>
          <p:cNvGrpSpPr/>
          <p:nvPr/>
        </p:nvGrpSpPr>
        <p:grpSpPr>
          <a:xfrm>
            <a:off x="5510711" y="1964263"/>
            <a:ext cx="2438400" cy="381000"/>
            <a:chOff x="5867400" y="5181600"/>
            <a:chExt cx="2438400" cy="381000"/>
          </a:xfrm>
          <a:noFill/>
        </p:grpSpPr>
        <p:sp>
          <p:nvSpPr>
            <p:cNvPr id="174" name="Rectangle 17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5" name="Rectangle 17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6" name="Rectangle 17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7" name="Rectangle 17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78" name="Rectangle 177"/>
          <p:cNvSpPr/>
          <p:nvPr/>
        </p:nvSpPr>
        <p:spPr bwMode="auto">
          <a:xfrm>
            <a:off x="8077200" y="1955796"/>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0100xx</a:t>
            </a:r>
            <a:endParaRPr lang="en-US" sz="1800" dirty="0">
              <a:latin typeface="Courier New"/>
              <a:cs typeface="Courier New"/>
            </a:endParaRPr>
          </a:p>
        </p:txBody>
      </p:sp>
      <p:grpSp>
        <p:nvGrpSpPr>
          <p:cNvPr id="179" name="Group 178"/>
          <p:cNvGrpSpPr/>
          <p:nvPr/>
        </p:nvGrpSpPr>
        <p:grpSpPr>
          <a:xfrm>
            <a:off x="5510711" y="1574796"/>
            <a:ext cx="2438400" cy="381000"/>
            <a:chOff x="5867400" y="5181600"/>
            <a:chExt cx="2438400" cy="381000"/>
          </a:xfrm>
          <a:noFill/>
        </p:grpSpPr>
        <p:sp>
          <p:nvSpPr>
            <p:cNvPr id="180" name="Rectangle 17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1" name="Rectangle 18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2" name="Rectangle 18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3" name="Rectangle 18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84" name="Rectangle 183"/>
          <p:cNvSpPr/>
          <p:nvPr/>
        </p:nvSpPr>
        <p:spPr bwMode="auto">
          <a:xfrm>
            <a:off x="8077200" y="1566329"/>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0011xx</a:t>
            </a:r>
            <a:endParaRPr lang="en-US" sz="1800" dirty="0">
              <a:latin typeface="Courier New"/>
              <a:cs typeface="Courier New"/>
            </a:endParaRPr>
          </a:p>
        </p:txBody>
      </p:sp>
      <p:grpSp>
        <p:nvGrpSpPr>
          <p:cNvPr id="185" name="Group 184"/>
          <p:cNvGrpSpPr/>
          <p:nvPr/>
        </p:nvGrpSpPr>
        <p:grpSpPr>
          <a:xfrm>
            <a:off x="5510711" y="1185329"/>
            <a:ext cx="2438400" cy="381000"/>
            <a:chOff x="5867400" y="5181600"/>
            <a:chExt cx="2438400" cy="381000"/>
          </a:xfrm>
          <a:noFill/>
        </p:grpSpPr>
        <p:sp>
          <p:nvSpPr>
            <p:cNvPr id="186" name="Rectangle 185"/>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7" name="Rectangle 186"/>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8" name="Rectangle 187"/>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9" name="Rectangle 188"/>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90" name="Rectangle 189"/>
          <p:cNvSpPr/>
          <p:nvPr/>
        </p:nvSpPr>
        <p:spPr bwMode="auto">
          <a:xfrm>
            <a:off x="8077200" y="1176862"/>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0010xx</a:t>
            </a:r>
            <a:endParaRPr lang="en-US" sz="1800" dirty="0">
              <a:latin typeface="Courier New"/>
              <a:cs typeface="Courier New"/>
            </a:endParaRPr>
          </a:p>
        </p:txBody>
      </p:sp>
      <p:grpSp>
        <p:nvGrpSpPr>
          <p:cNvPr id="191" name="Group 190"/>
          <p:cNvGrpSpPr/>
          <p:nvPr/>
        </p:nvGrpSpPr>
        <p:grpSpPr>
          <a:xfrm>
            <a:off x="5510711" y="795862"/>
            <a:ext cx="2438400" cy="381000"/>
            <a:chOff x="5867400" y="5181600"/>
            <a:chExt cx="2438400" cy="381000"/>
          </a:xfrm>
          <a:noFill/>
        </p:grpSpPr>
        <p:sp>
          <p:nvSpPr>
            <p:cNvPr id="192" name="Rectangle 191"/>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3" name="Rectangle 192"/>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4" name="Rectangle 193"/>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5" name="Rectangle 194"/>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96" name="Rectangle 195"/>
          <p:cNvSpPr/>
          <p:nvPr/>
        </p:nvSpPr>
        <p:spPr bwMode="auto">
          <a:xfrm>
            <a:off x="8077200" y="787395"/>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0001xx</a:t>
            </a:r>
            <a:endParaRPr lang="en-US" sz="1800" dirty="0">
              <a:latin typeface="Courier New"/>
              <a:cs typeface="Courier New"/>
            </a:endParaRPr>
          </a:p>
        </p:txBody>
      </p:sp>
      <p:grpSp>
        <p:nvGrpSpPr>
          <p:cNvPr id="197" name="Group 196"/>
          <p:cNvGrpSpPr/>
          <p:nvPr/>
        </p:nvGrpSpPr>
        <p:grpSpPr>
          <a:xfrm>
            <a:off x="5510711" y="406395"/>
            <a:ext cx="2438400" cy="381000"/>
            <a:chOff x="5867400" y="5181600"/>
            <a:chExt cx="2438400" cy="381000"/>
          </a:xfrm>
          <a:noFill/>
        </p:grpSpPr>
        <p:sp>
          <p:nvSpPr>
            <p:cNvPr id="198" name="Rectangle 197"/>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9" name="Rectangle 198"/>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00" name="Rectangle 199"/>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01" name="Rectangle 200"/>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202" name="Rectangle 201"/>
          <p:cNvSpPr/>
          <p:nvPr/>
        </p:nvSpPr>
        <p:spPr bwMode="auto">
          <a:xfrm>
            <a:off x="8077200" y="397928"/>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0000xx</a:t>
            </a:r>
            <a:endParaRPr lang="en-US" sz="1800" dirty="0">
              <a:latin typeface="Courier New"/>
              <a:cs typeface="Courier New"/>
            </a:endParaRPr>
          </a:p>
        </p:txBody>
      </p:sp>
    </p:spTree>
    <p:extLst>
      <p:ext uri="{BB962C8B-B14F-4D97-AF65-F5344CB8AC3E}">
        <p14:creationId xmlns:p14="http://schemas.microsoft.com/office/powerpoint/2010/main" val="201280120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019" y="435678"/>
            <a:ext cx="4976982" cy="762000"/>
          </a:xfrm>
        </p:spPr>
        <p:txBody>
          <a:bodyPr/>
          <a:lstStyle/>
          <a:p>
            <a:r>
              <a:rPr lang="en-US" sz="3200" dirty="0"/>
              <a:t>Middle Bit Indexing</a:t>
            </a:r>
          </a:p>
        </p:txBody>
      </p:sp>
      <p:sp>
        <p:nvSpPr>
          <p:cNvPr id="3" name="Content Placeholder 2"/>
          <p:cNvSpPr>
            <a:spLocks noGrp="1"/>
          </p:cNvSpPr>
          <p:nvPr>
            <p:ph idx="1"/>
          </p:nvPr>
        </p:nvSpPr>
        <p:spPr>
          <a:xfrm>
            <a:off x="396875" y="1362075"/>
            <a:ext cx="5851525" cy="1076325"/>
          </a:xfrm>
        </p:spPr>
        <p:txBody>
          <a:bodyPr/>
          <a:lstStyle/>
          <a:p>
            <a:r>
              <a:rPr lang="en-US" dirty="0"/>
              <a:t>Addresses of form </a:t>
            </a:r>
            <a:r>
              <a:rPr lang="en-US" dirty="0">
                <a:solidFill>
                  <a:srgbClr val="FF0000"/>
                </a:solidFill>
                <a:latin typeface="Courier New"/>
                <a:cs typeface="Courier New"/>
              </a:rPr>
              <a:t>TT</a:t>
            </a:r>
            <a:r>
              <a:rPr lang="en-US" dirty="0">
                <a:solidFill>
                  <a:srgbClr val="3366FF"/>
                </a:solidFill>
                <a:latin typeface="Courier New"/>
                <a:cs typeface="Courier New"/>
              </a:rPr>
              <a:t>SS</a:t>
            </a:r>
            <a:r>
              <a:rPr lang="en-US" dirty="0">
                <a:latin typeface="Courier New"/>
                <a:cs typeface="Courier New"/>
              </a:rPr>
              <a:t>BB</a:t>
            </a:r>
          </a:p>
          <a:p>
            <a:pPr lvl="1"/>
            <a:r>
              <a:rPr lang="en-US" b="1" dirty="0">
                <a:solidFill>
                  <a:srgbClr val="FF0000"/>
                </a:solidFill>
                <a:latin typeface="Courier New"/>
                <a:cs typeface="Courier New"/>
              </a:rPr>
              <a:t>TT</a:t>
            </a:r>
            <a:r>
              <a:rPr lang="en-US" dirty="0"/>
              <a:t>	Tag bits</a:t>
            </a:r>
          </a:p>
          <a:p>
            <a:pPr lvl="1"/>
            <a:r>
              <a:rPr lang="en-US" b="1" dirty="0">
                <a:solidFill>
                  <a:srgbClr val="3366FF"/>
                </a:solidFill>
                <a:latin typeface="Courier New"/>
                <a:cs typeface="Courier New"/>
              </a:rPr>
              <a:t>SS</a:t>
            </a:r>
            <a:r>
              <a:rPr lang="en-US" dirty="0"/>
              <a:t>	Set index bits</a:t>
            </a:r>
          </a:p>
          <a:p>
            <a:pPr lvl="1"/>
            <a:r>
              <a:rPr lang="en-US" b="1" dirty="0">
                <a:solidFill>
                  <a:srgbClr val="000000"/>
                </a:solidFill>
                <a:latin typeface="Courier New"/>
                <a:cs typeface="Courier New"/>
              </a:rPr>
              <a:t>BB</a:t>
            </a:r>
            <a:r>
              <a:rPr lang="en-US" dirty="0"/>
              <a:t>	Offset bits</a:t>
            </a:r>
          </a:p>
          <a:p>
            <a:pPr algn="just"/>
            <a:r>
              <a:rPr lang="en-US" dirty="0"/>
              <a:t>Makes good use of spatial locality</a:t>
            </a:r>
          </a:p>
          <a:p>
            <a:pPr lvl="1"/>
            <a:endParaRPr lang="en-US" dirty="0"/>
          </a:p>
          <a:p>
            <a:endParaRPr lang="en-US" dirty="0"/>
          </a:p>
        </p:txBody>
      </p:sp>
      <p:grpSp>
        <p:nvGrpSpPr>
          <p:cNvPr id="8" name="Group 7"/>
          <p:cNvGrpSpPr/>
          <p:nvPr/>
        </p:nvGrpSpPr>
        <p:grpSpPr>
          <a:xfrm>
            <a:off x="2362200" y="5105400"/>
            <a:ext cx="2438400" cy="381000"/>
            <a:chOff x="5867400" y="5181600"/>
            <a:chExt cx="2438400" cy="381000"/>
          </a:xfrm>
          <a:solidFill>
            <a:srgbClr val="F1C7C7"/>
          </a:solidFill>
        </p:grpSpPr>
        <p:sp>
          <p:nvSpPr>
            <p:cNvPr id="4" name="Rectangle 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5" name="Rectangle 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6" name="Rectangle 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7" name="Rectangle 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9" name="Group 8"/>
          <p:cNvGrpSpPr/>
          <p:nvPr/>
        </p:nvGrpSpPr>
        <p:grpSpPr>
          <a:xfrm>
            <a:off x="2362200" y="5562600"/>
            <a:ext cx="2438400" cy="381000"/>
            <a:chOff x="5867400" y="5181600"/>
            <a:chExt cx="2438400" cy="381000"/>
          </a:xfrm>
        </p:grpSpPr>
        <p:sp>
          <p:nvSpPr>
            <p:cNvPr id="10" name="Rectangle 9"/>
            <p:cNvSpPr/>
            <p:nvPr/>
          </p:nvSpPr>
          <p:spPr bwMode="auto">
            <a:xfrm>
              <a:off x="58674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 name="Rectangle 10"/>
            <p:cNvSpPr/>
            <p:nvPr/>
          </p:nvSpPr>
          <p:spPr bwMode="auto">
            <a:xfrm>
              <a:off x="64770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 name="Rectangle 11"/>
            <p:cNvSpPr/>
            <p:nvPr/>
          </p:nvSpPr>
          <p:spPr bwMode="auto">
            <a:xfrm>
              <a:off x="70866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 name="Rectangle 12"/>
            <p:cNvSpPr/>
            <p:nvPr/>
          </p:nvSpPr>
          <p:spPr bwMode="auto">
            <a:xfrm>
              <a:off x="76962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14" name="Group 13"/>
          <p:cNvGrpSpPr/>
          <p:nvPr/>
        </p:nvGrpSpPr>
        <p:grpSpPr>
          <a:xfrm>
            <a:off x="2362200" y="4648200"/>
            <a:ext cx="2438400" cy="381000"/>
            <a:chOff x="5867400" y="5181600"/>
            <a:chExt cx="2438400" cy="381000"/>
          </a:xfrm>
          <a:solidFill>
            <a:srgbClr val="F6F5BD"/>
          </a:solidFill>
        </p:grpSpPr>
        <p:sp>
          <p:nvSpPr>
            <p:cNvPr id="15" name="Rectangle 14"/>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 name="Rectangle 15"/>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 name="Rectangle 16"/>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 name="Rectangle 17"/>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19" name="Group 18"/>
          <p:cNvGrpSpPr/>
          <p:nvPr/>
        </p:nvGrpSpPr>
        <p:grpSpPr>
          <a:xfrm>
            <a:off x="2362200" y="4191000"/>
            <a:ext cx="2438400" cy="381000"/>
            <a:chOff x="5867400" y="5181600"/>
            <a:chExt cx="2438400" cy="381000"/>
          </a:xfrm>
          <a:solidFill>
            <a:srgbClr val="CCFFCC"/>
          </a:solidFill>
        </p:grpSpPr>
        <p:sp>
          <p:nvSpPr>
            <p:cNvPr id="20" name="Rectangle 1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1" name="Rectangle 2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2" name="Rectangle 2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3" name="Rectangle 2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25" name="Rectangle 24"/>
          <p:cNvSpPr/>
          <p:nvPr/>
        </p:nvSpPr>
        <p:spPr bwMode="auto">
          <a:xfrm>
            <a:off x="1219200" y="4199467"/>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0</a:t>
            </a:r>
          </a:p>
        </p:txBody>
      </p:sp>
      <p:sp>
        <p:nvSpPr>
          <p:cNvPr id="29" name="Rectangle 28"/>
          <p:cNvSpPr/>
          <p:nvPr/>
        </p:nvSpPr>
        <p:spPr bwMode="auto">
          <a:xfrm>
            <a:off x="1219200" y="4648200"/>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1</a:t>
            </a:r>
          </a:p>
        </p:txBody>
      </p:sp>
      <p:sp>
        <p:nvSpPr>
          <p:cNvPr id="30" name="Rectangle 29"/>
          <p:cNvSpPr/>
          <p:nvPr/>
        </p:nvSpPr>
        <p:spPr bwMode="auto">
          <a:xfrm>
            <a:off x="1219200" y="5105400"/>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2</a:t>
            </a:r>
          </a:p>
        </p:txBody>
      </p:sp>
      <p:sp>
        <p:nvSpPr>
          <p:cNvPr id="31" name="Rectangle 30"/>
          <p:cNvSpPr/>
          <p:nvPr/>
        </p:nvSpPr>
        <p:spPr bwMode="auto">
          <a:xfrm>
            <a:off x="1219200" y="5562600"/>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3</a:t>
            </a:r>
          </a:p>
        </p:txBody>
      </p:sp>
      <p:grpSp>
        <p:nvGrpSpPr>
          <p:cNvPr id="32" name="Group 31"/>
          <p:cNvGrpSpPr/>
          <p:nvPr/>
        </p:nvGrpSpPr>
        <p:grpSpPr>
          <a:xfrm>
            <a:off x="5510711" y="6248400"/>
            <a:ext cx="2438400" cy="381000"/>
            <a:chOff x="5867400" y="5181600"/>
            <a:chExt cx="2438400" cy="381000"/>
          </a:xfrm>
          <a:solidFill>
            <a:schemeClr val="accent6">
              <a:lumMod val="20000"/>
              <a:lumOff val="80000"/>
            </a:schemeClr>
          </a:solidFill>
        </p:grpSpPr>
        <p:sp>
          <p:nvSpPr>
            <p:cNvPr id="33" name="Rectangle 32"/>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4" name="Rectangle 33"/>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5" name="Rectangle 34"/>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6" name="Rectangle 35"/>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12" name="Rectangle 111"/>
          <p:cNvSpPr/>
          <p:nvPr/>
        </p:nvSpPr>
        <p:spPr bwMode="auto">
          <a:xfrm>
            <a:off x="8077200" y="6239933"/>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1111xx</a:t>
            </a:r>
            <a:endParaRPr lang="en-US" sz="1800" dirty="0">
              <a:latin typeface="Courier New"/>
              <a:cs typeface="Courier New"/>
            </a:endParaRPr>
          </a:p>
        </p:txBody>
      </p:sp>
      <p:grpSp>
        <p:nvGrpSpPr>
          <p:cNvPr id="113" name="Group 112"/>
          <p:cNvGrpSpPr/>
          <p:nvPr/>
        </p:nvGrpSpPr>
        <p:grpSpPr>
          <a:xfrm>
            <a:off x="5510711" y="5858933"/>
            <a:ext cx="2438400" cy="381000"/>
            <a:chOff x="5867400" y="5181600"/>
            <a:chExt cx="2438400" cy="381000"/>
          </a:xfrm>
          <a:solidFill>
            <a:srgbClr val="F1C7C7"/>
          </a:solidFill>
        </p:grpSpPr>
        <p:sp>
          <p:nvSpPr>
            <p:cNvPr id="114" name="Rectangle 11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5" name="Rectangle 11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6" name="Rectangle 11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7" name="Rectangle 11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18" name="Rectangle 117"/>
          <p:cNvSpPr/>
          <p:nvPr/>
        </p:nvSpPr>
        <p:spPr bwMode="auto">
          <a:xfrm>
            <a:off x="8077200" y="5850466"/>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1110xx</a:t>
            </a:r>
            <a:endParaRPr lang="en-US" sz="1800" dirty="0">
              <a:latin typeface="Courier New"/>
              <a:cs typeface="Courier New"/>
            </a:endParaRPr>
          </a:p>
        </p:txBody>
      </p:sp>
      <p:grpSp>
        <p:nvGrpSpPr>
          <p:cNvPr id="119" name="Group 118"/>
          <p:cNvGrpSpPr/>
          <p:nvPr/>
        </p:nvGrpSpPr>
        <p:grpSpPr>
          <a:xfrm>
            <a:off x="5510711" y="5469466"/>
            <a:ext cx="2438400" cy="381000"/>
            <a:chOff x="5867400" y="5181600"/>
            <a:chExt cx="2438400" cy="381000"/>
          </a:xfrm>
          <a:solidFill>
            <a:srgbClr val="F6F5BD"/>
          </a:solidFill>
        </p:grpSpPr>
        <p:sp>
          <p:nvSpPr>
            <p:cNvPr id="120" name="Rectangle 11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1" name="Rectangle 12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2" name="Rectangle 12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3" name="Rectangle 12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24" name="Rectangle 123"/>
          <p:cNvSpPr/>
          <p:nvPr/>
        </p:nvSpPr>
        <p:spPr bwMode="auto">
          <a:xfrm>
            <a:off x="8077200" y="5460999"/>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1101xx</a:t>
            </a:r>
            <a:endParaRPr lang="en-US" sz="1800" dirty="0">
              <a:latin typeface="Courier New"/>
              <a:cs typeface="Courier New"/>
            </a:endParaRPr>
          </a:p>
        </p:txBody>
      </p:sp>
      <p:grpSp>
        <p:nvGrpSpPr>
          <p:cNvPr id="125" name="Group 124"/>
          <p:cNvGrpSpPr/>
          <p:nvPr/>
        </p:nvGrpSpPr>
        <p:grpSpPr>
          <a:xfrm>
            <a:off x="5510711" y="5079999"/>
            <a:ext cx="2438400" cy="381000"/>
            <a:chOff x="5867400" y="5181600"/>
            <a:chExt cx="2438400" cy="381000"/>
          </a:xfrm>
          <a:solidFill>
            <a:srgbClr val="CCFFCC"/>
          </a:solidFill>
        </p:grpSpPr>
        <p:sp>
          <p:nvSpPr>
            <p:cNvPr id="126" name="Rectangle 125"/>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7" name="Rectangle 126"/>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8" name="Rectangle 127"/>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9" name="Rectangle 128"/>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30" name="Rectangle 129"/>
          <p:cNvSpPr/>
          <p:nvPr/>
        </p:nvSpPr>
        <p:spPr bwMode="auto">
          <a:xfrm>
            <a:off x="8077200" y="5071532"/>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1100xx</a:t>
            </a:r>
            <a:endParaRPr lang="en-US" sz="1800" dirty="0">
              <a:latin typeface="Courier New"/>
              <a:cs typeface="Courier New"/>
            </a:endParaRPr>
          </a:p>
        </p:txBody>
      </p:sp>
      <p:grpSp>
        <p:nvGrpSpPr>
          <p:cNvPr id="131" name="Group 130"/>
          <p:cNvGrpSpPr/>
          <p:nvPr/>
        </p:nvGrpSpPr>
        <p:grpSpPr>
          <a:xfrm>
            <a:off x="5510711" y="4690532"/>
            <a:ext cx="2438400" cy="381000"/>
            <a:chOff x="5867400" y="5181600"/>
            <a:chExt cx="2438400" cy="381000"/>
          </a:xfrm>
          <a:solidFill>
            <a:schemeClr val="accent6">
              <a:lumMod val="20000"/>
              <a:lumOff val="80000"/>
            </a:schemeClr>
          </a:solidFill>
        </p:grpSpPr>
        <p:sp>
          <p:nvSpPr>
            <p:cNvPr id="132" name="Rectangle 131"/>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3" name="Rectangle 132"/>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4" name="Rectangle 133"/>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5" name="Rectangle 134"/>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36" name="Rectangle 135"/>
          <p:cNvSpPr/>
          <p:nvPr/>
        </p:nvSpPr>
        <p:spPr bwMode="auto">
          <a:xfrm>
            <a:off x="8077200" y="4682065"/>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1011xx</a:t>
            </a:r>
            <a:endParaRPr lang="en-US" sz="1800" dirty="0">
              <a:latin typeface="Courier New"/>
              <a:cs typeface="Courier New"/>
            </a:endParaRPr>
          </a:p>
        </p:txBody>
      </p:sp>
      <p:grpSp>
        <p:nvGrpSpPr>
          <p:cNvPr id="137" name="Group 136"/>
          <p:cNvGrpSpPr/>
          <p:nvPr/>
        </p:nvGrpSpPr>
        <p:grpSpPr>
          <a:xfrm>
            <a:off x="5510711" y="4301065"/>
            <a:ext cx="2438400" cy="381000"/>
            <a:chOff x="5867400" y="5181600"/>
            <a:chExt cx="2438400" cy="381000"/>
          </a:xfrm>
          <a:solidFill>
            <a:srgbClr val="F1C7C7"/>
          </a:solidFill>
        </p:grpSpPr>
        <p:sp>
          <p:nvSpPr>
            <p:cNvPr id="138" name="Rectangle 137"/>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9" name="Rectangle 138"/>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0" name="Rectangle 139"/>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1" name="Rectangle 140"/>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42" name="Rectangle 141"/>
          <p:cNvSpPr/>
          <p:nvPr/>
        </p:nvSpPr>
        <p:spPr bwMode="auto">
          <a:xfrm>
            <a:off x="8077200" y="4292598"/>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1010xx</a:t>
            </a:r>
            <a:endParaRPr lang="en-US" sz="1800" dirty="0">
              <a:latin typeface="Courier New"/>
              <a:cs typeface="Courier New"/>
            </a:endParaRPr>
          </a:p>
        </p:txBody>
      </p:sp>
      <p:grpSp>
        <p:nvGrpSpPr>
          <p:cNvPr id="143" name="Group 142"/>
          <p:cNvGrpSpPr/>
          <p:nvPr/>
        </p:nvGrpSpPr>
        <p:grpSpPr>
          <a:xfrm>
            <a:off x="5510711" y="3911598"/>
            <a:ext cx="2438400" cy="381000"/>
            <a:chOff x="5867400" y="5181600"/>
            <a:chExt cx="2438400" cy="381000"/>
          </a:xfrm>
          <a:solidFill>
            <a:srgbClr val="F6F5BD"/>
          </a:solidFill>
        </p:grpSpPr>
        <p:sp>
          <p:nvSpPr>
            <p:cNvPr id="144" name="Rectangle 14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5" name="Rectangle 14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6" name="Rectangle 14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7" name="Rectangle 14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48" name="Rectangle 147"/>
          <p:cNvSpPr/>
          <p:nvPr/>
        </p:nvSpPr>
        <p:spPr bwMode="auto">
          <a:xfrm>
            <a:off x="8077200" y="3903131"/>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1001xx</a:t>
            </a:r>
            <a:endParaRPr lang="en-US" sz="1800" dirty="0">
              <a:latin typeface="Courier New"/>
              <a:cs typeface="Courier New"/>
            </a:endParaRPr>
          </a:p>
        </p:txBody>
      </p:sp>
      <p:grpSp>
        <p:nvGrpSpPr>
          <p:cNvPr id="149" name="Group 148"/>
          <p:cNvGrpSpPr/>
          <p:nvPr/>
        </p:nvGrpSpPr>
        <p:grpSpPr>
          <a:xfrm>
            <a:off x="5510711" y="3522131"/>
            <a:ext cx="2438400" cy="381000"/>
            <a:chOff x="5867400" y="5181600"/>
            <a:chExt cx="2438400" cy="381000"/>
          </a:xfrm>
          <a:solidFill>
            <a:srgbClr val="CCFFCC"/>
          </a:solidFill>
        </p:grpSpPr>
        <p:sp>
          <p:nvSpPr>
            <p:cNvPr id="150" name="Rectangle 14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1" name="Rectangle 15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2" name="Rectangle 15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3" name="Rectangle 15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54" name="Rectangle 153"/>
          <p:cNvSpPr/>
          <p:nvPr/>
        </p:nvSpPr>
        <p:spPr bwMode="auto">
          <a:xfrm>
            <a:off x="8077200" y="3513664"/>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1000xx</a:t>
            </a:r>
            <a:endParaRPr lang="en-US" sz="1800" dirty="0">
              <a:latin typeface="Courier New"/>
              <a:cs typeface="Courier New"/>
            </a:endParaRPr>
          </a:p>
        </p:txBody>
      </p:sp>
      <p:grpSp>
        <p:nvGrpSpPr>
          <p:cNvPr id="155" name="Group 154"/>
          <p:cNvGrpSpPr/>
          <p:nvPr/>
        </p:nvGrpSpPr>
        <p:grpSpPr>
          <a:xfrm>
            <a:off x="5510711" y="3132664"/>
            <a:ext cx="2438400" cy="381000"/>
            <a:chOff x="5867400" y="5181600"/>
            <a:chExt cx="2438400" cy="381000"/>
          </a:xfrm>
          <a:solidFill>
            <a:schemeClr val="accent6">
              <a:lumMod val="20000"/>
              <a:lumOff val="80000"/>
            </a:schemeClr>
          </a:solidFill>
        </p:grpSpPr>
        <p:sp>
          <p:nvSpPr>
            <p:cNvPr id="156" name="Rectangle 155"/>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7" name="Rectangle 156"/>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8" name="Rectangle 157"/>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9" name="Rectangle 158"/>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60" name="Rectangle 159"/>
          <p:cNvSpPr/>
          <p:nvPr/>
        </p:nvSpPr>
        <p:spPr bwMode="auto">
          <a:xfrm>
            <a:off x="8077200" y="3124197"/>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0111xx</a:t>
            </a:r>
            <a:endParaRPr lang="en-US" sz="1800" dirty="0">
              <a:latin typeface="Courier New"/>
              <a:cs typeface="Courier New"/>
            </a:endParaRPr>
          </a:p>
        </p:txBody>
      </p:sp>
      <p:grpSp>
        <p:nvGrpSpPr>
          <p:cNvPr id="161" name="Group 160"/>
          <p:cNvGrpSpPr/>
          <p:nvPr/>
        </p:nvGrpSpPr>
        <p:grpSpPr>
          <a:xfrm>
            <a:off x="5510711" y="2743197"/>
            <a:ext cx="2438400" cy="381000"/>
            <a:chOff x="5867400" y="5181600"/>
            <a:chExt cx="2438400" cy="381000"/>
          </a:xfrm>
          <a:solidFill>
            <a:srgbClr val="F1C7C7"/>
          </a:solidFill>
        </p:grpSpPr>
        <p:sp>
          <p:nvSpPr>
            <p:cNvPr id="162" name="Rectangle 161"/>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3" name="Rectangle 162"/>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4" name="Rectangle 163"/>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5" name="Rectangle 164"/>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66" name="Rectangle 165"/>
          <p:cNvSpPr/>
          <p:nvPr/>
        </p:nvSpPr>
        <p:spPr bwMode="auto">
          <a:xfrm>
            <a:off x="8077200" y="2734730"/>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0110xx</a:t>
            </a:r>
            <a:endParaRPr lang="en-US" sz="1800" dirty="0">
              <a:latin typeface="Courier New"/>
              <a:cs typeface="Courier New"/>
            </a:endParaRPr>
          </a:p>
        </p:txBody>
      </p:sp>
      <p:grpSp>
        <p:nvGrpSpPr>
          <p:cNvPr id="167" name="Group 166"/>
          <p:cNvGrpSpPr/>
          <p:nvPr/>
        </p:nvGrpSpPr>
        <p:grpSpPr>
          <a:xfrm>
            <a:off x="5510711" y="2353730"/>
            <a:ext cx="2438400" cy="381000"/>
            <a:chOff x="5867400" y="5181600"/>
            <a:chExt cx="2438400" cy="381000"/>
          </a:xfrm>
          <a:solidFill>
            <a:srgbClr val="F6F5BD"/>
          </a:solidFill>
        </p:grpSpPr>
        <p:sp>
          <p:nvSpPr>
            <p:cNvPr id="168" name="Rectangle 167"/>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9" name="Rectangle 168"/>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0" name="Rectangle 169"/>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1" name="Rectangle 170"/>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72" name="Rectangle 171"/>
          <p:cNvSpPr/>
          <p:nvPr/>
        </p:nvSpPr>
        <p:spPr bwMode="auto">
          <a:xfrm>
            <a:off x="8077200" y="2345263"/>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0101xx</a:t>
            </a:r>
            <a:endParaRPr lang="en-US" sz="1800" dirty="0">
              <a:latin typeface="Courier New"/>
              <a:cs typeface="Courier New"/>
            </a:endParaRPr>
          </a:p>
        </p:txBody>
      </p:sp>
      <p:grpSp>
        <p:nvGrpSpPr>
          <p:cNvPr id="173" name="Group 172"/>
          <p:cNvGrpSpPr/>
          <p:nvPr/>
        </p:nvGrpSpPr>
        <p:grpSpPr>
          <a:xfrm>
            <a:off x="5510711" y="1964263"/>
            <a:ext cx="2438400" cy="381000"/>
            <a:chOff x="5867400" y="5181600"/>
            <a:chExt cx="2438400" cy="381000"/>
          </a:xfrm>
          <a:solidFill>
            <a:srgbClr val="CCFFCC"/>
          </a:solidFill>
        </p:grpSpPr>
        <p:sp>
          <p:nvSpPr>
            <p:cNvPr id="174" name="Rectangle 17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5" name="Rectangle 17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6" name="Rectangle 17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7" name="Rectangle 17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78" name="Rectangle 177"/>
          <p:cNvSpPr/>
          <p:nvPr/>
        </p:nvSpPr>
        <p:spPr bwMode="auto">
          <a:xfrm>
            <a:off x="8077200" y="1955796"/>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0100xx</a:t>
            </a:r>
            <a:endParaRPr lang="en-US" sz="1800" dirty="0">
              <a:latin typeface="Courier New"/>
              <a:cs typeface="Courier New"/>
            </a:endParaRPr>
          </a:p>
        </p:txBody>
      </p:sp>
      <p:grpSp>
        <p:nvGrpSpPr>
          <p:cNvPr id="179" name="Group 178"/>
          <p:cNvGrpSpPr/>
          <p:nvPr/>
        </p:nvGrpSpPr>
        <p:grpSpPr>
          <a:xfrm>
            <a:off x="5510711" y="1574796"/>
            <a:ext cx="2438400" cy="381000"/>
            <a:chOff x="5867400" y="5181600"/>
            <a:chExt cx="2438400" cy="381000"/>
          </a:xfrm>
          <a:solidFill>
            <a:schemeClr val="accent6">
              <a:lumMod val="20000"/>
              <a:lumOff val="80000"/>
            </a:schemeClr>
          </a:solidFill>
        </p:grpSpPr>
        <p:sp>
          <p:nvSpPr>
            <p:cNvPr id="180" name="Rectangle 17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1" name="Rectangle 18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2" name="Rectangle 18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3" name="Rectangle 18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84" name="Rectangle 183"/>
          <p:cNvSpPr/>
          <p:nvPr/>
        </p:nvSpPr>
        <p:spPr bwMode="auto">
          <a:xfrm>
            <a:off x="8077200" y="1566329"/>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0011xx</a:t>
            </a:r>
            <a:endParaRPr lang="en-US" sz="1800" dirty="0">
              <a:latin typeface="Courier New"/>
              <a:cs typeface="Courier New"/>
            </a:endParaRPr>
          </a:p>
        </p:txBody>
      </p:sp>
      <p:grpSp>
        <p:nvGrpSpPr>
          <p:cNvPr id="185" name="Group 184"/>
          <p:cNvGrpSpPr/>
          <p:nvPr/>
        </p:nvGrpSpPr>
        <p:grpSpPr>
          <a:xfrm>
            <a:off x="5510711" y="1185329"/>
            <a:ext cx="2438400" cy="381000"/>
            <a:chOff x="5867400" y="5181600"/>
            <a:chExt cx="2438400" cy="381000"/>
          </a:xfrm>
          <a:solidFill>
            <a:srgbClr val="F1C7C7"/>
          </a:solidFill>
        </p:grpSpPr>
        <p:sp>
          <p:nvSpPr>
            <p:cNvPr id="186" name="Rectangle 185"/>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7" name="Rectangle 186"/>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8" name="Rectangle 187"/>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9" name="Rectangle 188"/>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90" name="Rectangle 189"/>
          <p:cNvSpPr/>
          <p:nvPr/>
        </p:nvSpPr>
        <p:spPr bwMode="auto">
          <a:xfrm>
            <a:off x="8077200" y="1176862"/>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0010xx</a:t>
            </a:r>
            <a:endParaRPr lang="en-US" sz="1800" dirty="0">
              <a:latin typeface="Courier New"/>
              <a:cs typeface="Courier New"/>
            </a:endParaRPr>
          </a:p>
        </p:txBody>
      </p:sp>
      <p:grpSp>
        <p:nvGrpSpPr>
          <p:cNvPr id="191" name="Group 190"/>
          <p:cNvGrpSpPr/>
          <p:nvPr/>
        </p:nvGrpSpPr>
        <p:grpSpPr>
          <a:xfrm>
            <a:off x="5510711" y="795862"/>
            <a:ext cx="2438400" cy="381000"/>
            <a:chOff x="5867400" y="5181600"/>
            <a:chExt cx="2438400" cy="381000"/>
          </a:xfrm>
          <a:solidFill>
            <a:srgbClr val="F6F5BD"/>
          </a:solidFill>
        </p:grpSpPr>
        <p:sp>
          <p:nvSpPr>
            <p:cNvPr id="192" name="Rectangle 191"/>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3" name="Rectangle 192"/>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4" name="Rectangle 193"/>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5" name="Rectangle 194"/>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96" name="Rectangle 195"/>
          <p:cNvSpPr/>
          <p:nvPr/>
        </p:nvSpPr>
        <p:spPr bwMode="auto">
          <a:xfrm>
            <a:off x="8077200" y="787395"/>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0001xx</a:t>
            </a:r>
            <a:endParaRPr lang="en-US" sz="1800" dirty="0">
              <a:latin typeface="Courier New"/>
              <a:cs typeface="Courier New"/>
            </a:endParaRPr>
          </a:p>
        </p:txBody>
      </p:sp>
      <p:grpSp>
        <p:nvGrpSpPr>
          <p:cNvPr id="197" name="Group 196"/>
          <p:cNvGrpSpPr/>
          <p:nvPr/>
        </p:nvGrpSpPr>
        <p:grpSpPr>
          <a:xfrm>
            <a:off x="5510711" y="406395"/>
            <a:ext cx="2438400" cy="381000"/>
            <a:chOff x="5867400" y="5181600"/>
            <a:chExt cx="2438400" cy="381000"/>
          </a:xfrm>
          <a:solidFill>
            <a:srgbClr val="CCFFCC"/>
          </a:solidFill>
        </p:grpSpPr>
        <p:sp>
          <p:nvSpPr>
            <p:cNvPr id="198" name="Rectangle 197"/>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9" name="Rectangle 198"/>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00" name="Rectangle 199"/>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01" name="Rectangle 200"/>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202" name="Rectangle 201"/>
          <p:cNvSpPr/>
          <p:nvPr/>
        </p:nvSpPr>
        <p:spPr bwMode="auto">
          <a:xfrm>
            <a:off x="8077200" y="397928"/>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0000xx</a:t>
            </a:r>
            <a:endParaRPr lang="en-US" sz="1800" dirty="0">
              <a:latin typeface="Courier New"/>
              <a:cs typeface="Courier New"/>
            </a:endParaRPr>
          </a:p>
        </p:txBody>
      </p:sp>
    </p:spTree>
    <p:extLst>
      <p:ext uri="{BB962C8B-B14F-4D97-AF65-F5344CB8AC3E}">
        <p14:creationId xmlns:p14="http://schemas.microsoft.com/office/powerpoint/2010/main" val="5557691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019" y="435678"/>
            <a:ext cx="4976982" cy="762000"/>
          </a:xfrm>
        </p:spPr>
        <p:txBody>
          <a:bodyPr/>
          <a:lstStyle/>
          <a:p>
            <a:r>
              <a:rPr lang="en-US" sz="3200" dirty="0"/>
              <a:t>High Bit Indexing</a:t>
            </a:r>
          </a:p>
        </p:txBody>
      </p:sp>
      <p:sp>
        <p:nvSpPr>
          <p:cNvPr id="3" name="Content Placeholder 2"/>
          <p:cNvSpPr>
            <a:spLocks noGrp="1"/>
          </p:cNvSpPr>
          <p:nvPr>
            <p:ph idx="1"/>
          </p:nvPr>
        </p:nvSpPr>
        <p:spPr>
          <a:xfrm>
            <a:off x="396875" y="1362075"/>
            <a:ext cx="5013325" cy="1076325"/>
          </a:xfrm>
        </p:spPr>
        <p:txBody>
          <a:bodyPr/>
          <a:lstStyle/>
          <a:p>
            <a:r>
              <a:rPr lang="en-US" dirty="0"/>
              <a:t>Addresses of form </a:t>
            </a:r>
            <a:r>
              <a:rPr lang="en-US" dirty="0">
                <a:solidFill>
                  <a:srgbClr val="3366FF"/>
                </a:solidFill>
                <a:latin typeface="Courier New"/>
                <a:cs typeface="Courier New"/>
              </a:rPr>
              <a:t>SS</a:t>
            </a:r>
            <a:r>
              <a:rPr lang="en-US" dirty="0">
                <a:solidFill>
                  <a:srgbClr val="FF0000"/>
                </a:solidFill>
                <a:latin typeface="Courier New"/>
                <a:cs typeface="Courier New"/>
              </a:rPr>
              <a:t>TT</a:t>
            </a:r>
            <a:r>
              <a:rPr lang="en-US" dirty="0">
                <a:latin typeface="Courier New"/>
                <a:cs typeface="Courier New"/>
              </a:rPr>
              <a:t>BB</a:t>
            </a:r>
          </a:p>
          <a:p>
            <a:pPr lvl="1"/>
            <a:r>
              <a:rPr lang="en-US" b="1" dirty="0">
                <a:solidFill>
                  <a:srgbClr val="3366FF"/>
                </a:solidFill>
                <a:latin typeface="Courier New"/>
                <a:cs typeface="Courier New"/>
              </a:rPr>
              <a:t>SS</a:t>
            </a:r>
            <a:r>
              <a:rPr lang="en-US" dirty="0"/>
              <a:t>	Set index bits</a:t>
            </a:r>
          </a:p>
          <a:p>
            <a:pPr lvl="1"/>
            <a:r>
              <a:rPr lang="en-US" b="1" dirty="0">
                <a:solidFill>
                  <a:srgbClr val="FF0000"/>
                </a:solidFill>
                <a:latin typeface="Courier New"/>
                <a:cs typeface="Courier New"/>
              </a:rPr>
              <a:t>TT</a:t>
            </a:r>
            <a:r>
              <a:rPr lang="en-US" dirty="0"/>
              <a:t>	Tag bits</a:t>
            </a:r>
          </a:p>
          <a:p>
            <a:pPr lvl="1"/>
            <a:r>
              <a:rPr lang="en-US" b="1" dirty="0">
                <a:solidFill>
                  <a:srgbClr val="000000"/>
                </a:solidFill>
                <a:latin typeface="Courier New"/>
                <a:cs typeface="Courier New"/>
              </a:rPr>
              <a:t>BB</a:t>
            </a:r>
            <a:r>
              <a:rPr lang="en-US" dirty="0"/>
              <a:t>	Offset bits</a:t>
            </a:r>
          </a:p>
          <a:p>
            <a:pPr algn="just"/>
            <a:r>
              <a:rPr lang="en-US" dirty="0"/>
              <a:t>Program with high spatial locality would generate lots of conflicts</a:t>
            </a:r>
          </a:p>
          <a:p>
            <a:pPr lvl="1"/>
            <a:endParaRPr lang="en-US" dirty="0"/>
          </a:p>
          <a:p>
            <a:endParaRPr lang="en-US" dirty="0"/>
          </a:p>
        </p:txBody>
      </p:sp>
      <p:grpSp>
        <p:nvGrpSpPr>
          <p:cNvPr id="8" name="Group 7"/>
          <p:cNvGrpSpPr/>
          <p:nvPr/>
        </p:nvGrpSpPr>
        <p:grpSpPr>
          <a:xfrm>
            <a:off x="2362200" y="5105400"/>
            <a:ext cx="2438400" cy="381000"/>
            <a:chOff x="5867400" y="5181600"/>
            <a:chExt cx="2438400" cy="381000"/>
          </a:xfrm>
          <a:solidFill>
            <a:srgbClr val="F1C7C7"/>
          </a:solidFill>
        </p:grpSpPr>
        <p:sp>
          <p:nvSpPr>
            <p:cNvPr id="4" name="Rectangle 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5" name="Rectangle 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6" name="Rectangle 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7" name="Rectangle 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9" name="Group 8"/>
          <p:cNvGrpSpPr/>
          <p:nvPr/>
        </p:nvGrpSpPr>
        <p:grpSpPr>
          <a:xfrm>
            <a:off x="2362200" y="5562600"/>
            <a:ext cx="2438400" cy="381000"/>
            <a:chOff x="5867400" y="5181600"/>
            <a:chExt cx="2438400" cy="381000"/>
          </a:xfrm>
        </p:grpSpPr>
        <p:sp>
          <p:nvSpPr>
            <p:cNvPr id="10" name="Rectangle 9"/>
            <p:cNvSpPr/>
            <p:nvPr/>
          </p:nvSpPr>
          <p:spPr bwMode="auto">
            <a:xfrm>
              <a:off x="58674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 name="Rectangle 10"/>
            <p:cNvSpPr/>
            <p:nvPr/>
          </p:nvSpPr>
          <p:spPr bwMode="auto">
            <a:xfrm>
              <a:off x="64770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 name="Rectangle 11"/>
            <p:cNvSpPr/>
            <p:nvPr/>
          </p:nvSpPr>
          <p:spPr bwMode="auto">
            <a:xfrm>
              <a:off x="70866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 name="Rectangle 12"/>
            <p:cNvSpPr/>
            <p:nvPr/>
          </p:nvSpPr>
          <p:spPr bwMode="auto">
            <a:xfrm>
              <a:off x="7696200" y="5181600"/>
              <a:ext cx="609600" cy="381000"/>
            </a:xfrm>
            <a:prstGeom prst="rect">
              <a:avLst/>
            </a:prstGeom>
            <a:solidFill>
              <a:schemeClr val="accent2">
                <a:lumMod val="20000"/>
                <a:lumOff val="80000"/>
              </a:schemeClr>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14" name="Group 13"/>
          <p:cNvGrpSpPr/>
          <p:nvPr/>
        </p:nvGrpSpPr>
        <p:grpSpPr>
          <a:xfrm>
            <a:off x="2362200" y="4648200"/>
            <a:ext cx="2438400" cy="381000"/>
            <a:chOff x="5867400" y="5181600"/>
            <a:chExt cx="2438400" cy="381000"/>
          </a:xfrm>
          <a:solidFill>
            <a:srgbClr val="F6F5BD"/>
          </a:solidFill>
        </p:grpSpPr>
        <p:sp>
          <p:nvSpPr>
            <p:cNvPr id="15" name="Rectangle 14"/>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 name="Rectangle 15"/>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 name="Rectangle 16"/>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 name="Rectangle 17"/>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grpSp>
        <p:nvGrpSpPr>
          <p:cNvPr id="19" name="Group 18"/>
          <p:cNvGrpSpPr/>
          <p:nvPr/>
        </p:nvGrpSpPr>
        <p:grpSpPr>
          <a:xfrm>
            <a:off x="2362200" y="4191000"/>
            <a:ext cx="2438400" cy="381000"/>
            <a:chOff x="5867400" y="5181600"/>
            <a:chExt cx="2438400" cy="381000"/>
          </a:xfrm>
          <a:solidFill>
            <a:srgbClr val="CCFFCC"/>
          </a:solidFill>
        </p:grpSpPr>
        <p:sp>
          <p:nvSpPr>
            <p:cNvPr id="20" name="Rectangle 1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1" name="Rectangle 2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2" name="Rectangle 2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3" name="Rectangle 2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25" name="Rectangle 24"/>
          <p:cNvSpPr/>
          <p:nvPr/>
        </p:nvSpPr>
        <p:spPr bwMode="auto">
          <a:xfrm>
            <a:off x="1219200" y="4199467"/>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0</a:t>
            </a:r>
          </a:p>
        </p:txBody>
      </p:sp>
      <p:sp>
        <p:nvSpPr>
          <p:cNvPr id="29" name="Rectangle 28"/>
          <p:cNvSpPr/>
          <p:nvPr/>
        </p:nvSpPr>
        <p:spPr bwMode="auto">
          <a:xfrm>
            <a:off x="1219200" y="4648200"/>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1</a:t>
            </a:r>
          </a:p>
        </p:txBody>
      </p:sp>
      <p:sp>
        <p:nvSpPr>
          <p:cNvPr id="30" name="Rectangle 29"/>
          <p:cNvSpPr/>
          <p:nvPr/>
        </p:nvSpPr>
        <p:spPr bwMode="auto">
          <a:xfrm>
            <a:off x="1219200" y="5105400"/>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2</a:t>
            </a:r>
          </a:p>
        </p:txBody>
      </p:sp>
      <p:sp>
        <p:nvSpPr>
          <p:cNvPr id="31" name="Rectangle 30"/>
          <p:cNvSpPr/>
          <p:nvPr/>
        </p:nvSpPr>
        <p:spPr bwMode="auto">
          <a:xfrm>
            <a:off x="1219200" y="5562600"/>
            <a:ext cx="914399"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dirty="0">
                <a:latin typeface="Calibri" pitchFamily="34" charset="0"/>
              </a:rPr>
              <a:t>Set 3</a:t>
            </a:r>
          </a:p>
        </p:txBody>
      </p:sp>
      <p:grpSp>
        <p:nvGrpSpPr>
          <p:cNvPr id="32" name="Group 31"/>
          <p:cNvGrpSpPr/>
          <p:nvPr/>
        </p:nvGrpSpPr>
        <p:grpSpPr>
          <a:xfrm>
            <a:off x="5510711" y="6248400"/>
            <a:ext cx="2438400" cy="381000"/>
            <a:chOff x="5867400" y="5181600"/>
            <a:chExt cx="2438400" cy="381000"/>
          </a:xfrm>
          <a:solidFill>
            <a:schemeClr val="accent6">
              <a:lumMod val="20000"/>
              <a:lumOff val="80000"/>
            </a:schemeClr>
          </a:solidFill>
        </p:grpSpPr>
        <p:sp>
          <p:nvSpPr>
            <p:cNvPr id="33" name="Rectangle 32"/>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4" name="Rectangle 33"/>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5" name="Rectangle 34"/>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6" name="Rectangle 35"/>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12" name="Rectangle 111"/>
          <p:cNvSpPr/>
          <p:nvPr/>
        </p:nvSpPr>
        <p:spPr bwMode="auto">
          <a:xfrm>
            <a:off x="8077200" y="6239933"/>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1111xx</a:t>
            </a:r>
            <a:endParaRPr lang="en-US" sz="1800" dirty="0">
              <a:latin typeface="Courier New"/>
              <a:cs typeface="Courier New"/>
            </a:endParaRPr>
          </a:p>
        </p:txBody>
      </p:sp>
      <p:grpSp>
        <p:nvGrpSpPr>
          <p:cNvPr id="113" name="Group 112"/>
          <p:cNvGrpSpPr/>
          <p:nvPr/>
        </p:nvGrpSpPr>
        <p:grpSpPr>
          <a:xfrm>
            <a:off x="5510711" y="5858933"/>
            <a:ext cx="2438400" cy="381000"/>
            <a:chOff x="5867400" y="5181600"/>
            <a:chExt cx="2438400" cy="381000"/>
          </a:xfrm>
          <a:solidFill>
            <a:schemeClr val="accent6">
              <a:lumMod val="20000"/>
              <a:lumOff val="80000"/>
            </a:schemeClr>
          </a:solidFill>
        </p:grpSpPr>
        <p:sp>
          <p:nvSpPr>
            <p:cNvPr id="114" name="Rectangle 11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5" name="Rectangle 11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6" name="Rectangle 11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17" name="Rectangle 11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18" name="Rectangle 117"/>
          <p:cNvSpPr/>
          <p:nvPr/>
        </p:nvSpPr>
        <p:spPr bwMode="auto">
          <a:xfrm>
            <a:off x="8077200" y="5850466"/>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1110xx</a:t>
            </a:r>
            <a:endParaRPr lang="en-US" sz="1800" dirty="0">
              <a:latin typeface="Courier New"/>
              <a:cs typeface="Courier New"/>
            </a:endParaRPr>
          </a:p>
        </p:txBody>
      </p:sp>
      <p:grpSp>
        <p:nvGrpSpPr>
          <p:cNvPr id="119" name="Group 118"/>
          <p:cNvGrpSpPr/>
          <p:nvPr/>
        </p:nvGrpSpPr>
        <p:grpSpPr>
          <a:xfrm>
            <a:off x="5510711" y="5469466"/>
            <a:ext cx="2438400" cy="381000"/>
            <a:chOff x="5867400" y="5181600"/>
            <a:chExt cx="2438400" cy="381000"/>
          </a:xfrm>
          <a:solidFill>
            <a:schemeClr val="accent6">
              <a:lumMod val="20000"/>
              <a:lumOff val="80000"/>
            </a:schemeClr>
          </a:solidFill>
        </p:grpSpPr>
        <p:sp>
          <p:nvSpPr>
            <p:cNvPr id="120" name="Rectangle 11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1" name="Rectangle 12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2" name="Rectangle 12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3" name="Rectangle 12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24" name="Rectangle 123"/>
          <p:cNvSpPr/>
          <p:nvPr/>
        </p:nvSpPr>
        <p:spPr bwMode="auto">
          <a:xfrm>
            <a:off x="8077200" y="5460999"/>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1101xx</a:t>
            </a:r>
            <a:endParaRPr lang="en-US" sz="1800" dirty="0">
              <a:latin typeface="Courier New"/>
              <a:cs typeface="Courier New"/>
            </a:endParaRPr>
          </a:p>
        </p:txBody>
      </p:sp>
      <p:grpSp>
        <p:nvGrpSpPr>
          <p:cNvPr id="125" name="Group 124"/>
          <p:cNvGrpSpPr/>
          <p:nvPr/>
        </p:nvGrpSpPr>
        <p:grpSpPr>
          <a:xfrm>
            <a:off x="5510711" y="5079999"/>
            <a:ext cx="2438400" cy="381000"/>
            <a:chOff x="5867400" y="5181600"/>
            <a:chExt cx="2438400" cy="381000"/>
          </a:xfrm>
          <a:solidFill>
            <a:schemeClr val="accent6">
              <a:lumMod val="20000"/>
              <a:lumOff val="80000"/>
            </a:schemeClr>
          </a:solidFill>
        </p:grpSpPr>
        <p:sp>
          <p:nvSpPr>
            <p:cNvPr id="126" name="Rectangle 125"/>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7" name="Rectangle 126"/>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8" name="Rectangle 127"/>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9" name="Rectangle 128"/>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30" name="Rectangle 129"/>
          <p:cNvSpPr/>
          <p:nvPr/>
        </p:nvSpPr>
        <p:spPr bwMode="auto">
          <a:xfrm>
            <a:off x="8077200" y="5071532"/>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1100xx</a:t>
            </a:r>
            <a:endParaRPr lang="en-US" sz="1800" dirty="0">
              <a:latin typeface="Courier New"/>
              <a:cs typeface="Courier New"/>
            </a:endParaRPr>
          </a:p>
        </p:txBody>
      </p:sp>
      <p:grpSp>
        <p:nvGrpSpPr>
          <p:cNvPr id="131" name="Group 130"/>
          <p:cNvGrpSpPr/>
          <p:nvPr/>
        </p:nvGrpSpPr>
        <p:grpSpPr>
          <a:xfrm>
            <a:off x="5510711" y="4690532"/>
            <a:ext cx="2438400" cy="381000"/>
            <a:chOff x="5867400" y="5181600"/>
            <a:chExt cx="2438400" cy="381000"/>
          </a:xfrm>
          <a:solidFill>
            <a:srgbClr val="F1C7C7"/>
          </a:solidFill>
        </p:grpSpPr>
        <p:sp>
          <p:nvSpPr>
            <p:cNvPr id="132" name="Rectangle 131"/>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3" name="Rectangle 132"/>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4" name="Rectangle 133"/>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5" name="Rectangle 134"/>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36" name="Rectangle 135"/>
          <p:cNvSpPr/>
          <p:nvPr/>
        </p:nvSpPr>
        <p:spPr bwMode="auto">
          <a:xfrm>
            <a:off x="8077200" y="4682065"/>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1011xx</a:t>
            </a:r>
            <a:endParaRPr lang="en-US" sz="1800" dirty="0">
              <a:latin typeface="Courier New"/>
              <a:cs typeface="Courier New"/>
            </a:endParaRPr>
          </a:p>
        </p:txBody>
      </p:sp>
      <p:grpSp>
        <p:nvGrpSpPr>
          <p:cNvPr id="137" name="Group 136"/>
          <p:cNvGrpSpPr/>
          <p:nvPr/>
        </p:nvGrpSpPr>
        <p:grpSpPr>
          <a:xfrm>
            <a:off x="5510711" y="4301065"/>
            <a:ext cx="2438400" cy="381000"/>
            <a:chOff x="5867400" y="5181600"/>
            <a:chExt cx="2438400" cy="381000"/>
          </a:xfrm>
          <a:solidFill>
            <a:srgbClr val="F1C7C7"/>
          </a:solidFill>
        </p:grpSpPr>
        <p:sp>
          <p:nvSpPr>
            <p:cNvPr id="138" name="Rectangle 137"/>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39" name="Rectangle 138"/>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0" name="Rectangle 139"/>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1" name="Rectangle 140"/>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42" name="Rectangle 141"/>
          <p:cNvSpPr/>
          <p:nvPr/>
        </p:nvSpPr>
        <p:spPr bwMode="auto">
          <a:xfrm>
            <a:off x="8077200" y="4292598"/>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1010xx</a:t>
            </a:r>
            <a:endParaRPr lang="en-US" sz="1800" dirty="0">
              <a:latin typeface="Courier New"/>
              <a:cs typeface="Courier New"/>
            </a:endParaRPr>
          </a:p>
        </p:txBody>
      </p:sp>
      <p:grpSp>
        <p:nvGrpSpPr>
          <p:cNvPr id="143" name="Group 142"/>
          <p:cNvGrpSpPr/>
          <p:nvPr/>
        </p:nvGrpSpPr>
        <p:grpSpPr>
          <a:xfrm>
            <a:off x="5510711" y="3911598"/>
            <a:ext cx="2438400" cy="381000"/>
            <a:chOff x="5867400" y="5181600"/>
            <a:chExt cx="2438400" cy="381000"/>
          </a:xfrm>
          <a:solidFill>
            <a:srgbClr val="F1C7C7"/>
          </a:solidFill>
        </p:grpSpPr>
        <p:sp>
          <p:nvSpPr>
            <p:cNvPr id="144" name="Rectangle 14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5" name="Rectangle 14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6" name="Rectangle 14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7" name="Rectangle 14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48" name="Rectangle 147"/>
          <p:cNvSpPr/>
          <p:nvPr/>
        </p:nvSpPr>
        <p:spPr bwMode="auto">
          <a:xfrm>
            <a:off x="8077200" y="3903131"/>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1001xx</a:t>
            </a:r>
            <a:endParaRPr lang="en-US" sz="1800" dirty="0">
              <a:latin typeface="Courier New"/>
              <a:cs typeface="Courier New"/>
            </a:endParaRPr>
          </a:p>
        </p:txBody>
      </p:sp>
      <p:grpSp>
        <p:nvGrpSpPr>
          <p:cNvPr id="149" name="Group 148"/>
          <p:cNvGrpSpPr/>
          <p:nvPr/>
        </p:nvGrpSpPr>
        <p:grpSpPr>
          <a:xfrm>
            <a:off x="5510711" y="3522131"/>
            <a:ext cx="2438400" cy="381000"/>
            <a:chOff x="5867400" y="5181600"/>
            <a:chExt cx="2438400" cy="381000"/>
          </a:xfrm>
          <a:solidFill>
            <a:srgbClr val="F1C7C7"/>
          </a:solidFill>
        </p:grpSpPr>
        <p:sp>
          <p:nvSpPr>
            <p:cNvPr id="150" name="Rectangle 14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1" name="Rectangle 15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2" name="Rectangle 15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3" name="Rectangle 15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54" name="Rectangle 153"/>
          <p:cNvSpPr/>
          <p:nvPr/>
        </p:nvSpPr>
        <p:spPr bwMode="auto">
          <a:xfrm>
            <a:off x="8077200" y="3513664"/>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1000xx</a:t>
            </a:r>
            <a:endParaRPr lang="en-US" sz="1800" dirty="0">
              <a:latin typeface="Courier New"/>
              <a:cs typeface="Courier New"/>
            </a:endParaRPr>
          </a:p>
        </p:txBody>
      </p:sp>
      <p:grpSp>
        <p:nvGrpSpPr>
          <p:cNvPr id="155" name="Group 154"/>
          <p:cNvGrpSpPr/>
          <p:nvPr/>
        </p:nvGrpSpPr>
        <p:grpSpPr>
          <a:xfrm>
            <a:off x="5510711" y="3132664"/>
            <a:ext cx="2438400" cy="381000"/>
            <a:chOff x="5867400" y="5181600"/>
            <a:chExt cx="2438400" cy="381000"/>
          </a:xfrm>
          <a:solidFill>
            <a:srgbClr val="F6F5BD"/>
          </a:solidFill>
        </p:grpSpPr>
        <p:sp>
          <p:nvSpPr>
            <p:cNvPr id="156" name="Rectangle 155"/>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7" name="Rectangle 156"/>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8" name="Rectangle 157"/>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9" name="Rectangle 158"/>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60" name="Rectangle 159"/>
          <p:cNvSpPr/>
          <p:nvPr/>
        </p:nvSpPr>
        <p:spPr bwMode="auto">
          <a:xfrm>
            <a:off x="8077200" y="3124197"/>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0111xx</a:t>
            </a:r>
            <a:endParaRPr lang="en-US" sz="1800" dirty="0">
              <a:latin typeface="Courier New"/>
              <a:cs typeface="Courier New"/>
            </a:endParaRPr>
          </a:p>
        </p:txBody>
      </p:sp>
      <p:grpSp>
        <p:nvGrpSpPr>
          <p:cNvPr id="161" name="Group 160"/>
          <p:cNvGrpSpPr/>
          <p:nvPr/>
        </p:nvGrpSpPr>
        <p:grpSpPr>
          <a:xfrm>
            <a:off x="5510711" y="2743197"/>
            <a:ext cx="2438400" cy="381000"/>
            <a:chOff x="5867400" y="5181600"/>
            <a:chExt cx="2438400" cy="381000"/>
          </a:xfrm>
          <a:solidFill>
            <a:srgbClr val="F6F5BD"/>
          </a:solidFill>
        </p:grpSpPr>
        <p:sp>
          <p:nvSpPr>
            <p:cNvPr id="162" name="Rectangle 161"/>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3" name="Rectangle 162"/>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4" name="Rectangle 163"/>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5" name="Rectangle 164"/>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66" name="Rectangle 165"/>
          <p:cNvSpPr/>
          <p:nvPr/>
        </p:nvSpPr>
        <p:spPr bwMode="auto">
          <a:xfrm>
            <a:off x="8077200" y="2734730"/>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0110xx</a:t>
            </a:r>
            <a:endParaRPr lang="en-US" sz="1800" dirty="0">
              <a:latin typeface="Courier New"/>
              <a:cs typeface="Courier New"/>
            </a:endParaRPr>
          </a:p>
        </p:txBody>
      </p:sp>
      <p:grpSp>
        <p:nvGrpSpPr>
          <p:cNvPr id="167" name="Group 166"/>
          <p:cNvGrpSpPr/>
          <p:nvPr/>
        </p:nvGrpSpPr>
        <p:grpSpPr>
          <a:xfrm>
            <a:off x="5510711" y="2353730"/>
            <a:ext cx="2438400" cy="381000"/>
            <a:chOff x="5867400" y="5181600"/>
            <a:chExt cx="2438400" cy="381000"/>
          </a:xfrm>
          <a:solidFill>
            <a:srgbClr val="F6F5BD"/>
          </a:solidFill>
        </p:grpSpPr>
        <p:sp>
          <p:nvSpPr>
            <p:cNvPr id="168" name="Rectangle 167"/>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69" name="Rectangle 168"/>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0" name="Rectangle 169"/>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1" name="Rectangle 170"/>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72" name="Rectangle 171"/>
          <p:cNvSpPr/>
          <p:nvPr/>
        </p:nvSpPr>
        <p:spPr bwMode="auto">
          <a:xfrm>
            <a:off x="8077200" y="2345263"/>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0101xx</a:t>
            </a:r>
            <a:endParaRPr lang="en-US" sz="1800" dirty="0">
              <a:latin typeface="Courier New"/>
              <a:cs typeface="Courier New"/>
            </a:endParaRPr>
          </a:p>
        </p:txBody>
      </p:sp>
      <p:grpSp>
        <p:nvGrpSpPr>
          <p:cNvPr id="173" name="Group 172"/>
          <p:cNvGrpSpPr/>
          <p:nvPr/>
        </p:nvGrpSpPr>
        <p:grpSpPr>
          <a:xfrm>
            <a:off x="5510711" y="1964263"/>
            <a:ext cx="2438400" cy="381000"/>
            <a:chOff x="5867400" y="5181600"/>
            <a:chExt cx="2438400" cy="381000"/>
          </a:xfrm>
          <a:solidFill>
            <a:srgbClr val="F6F5BD"/>
          </a:solidFill>
        </p:grpSpPr>
        <p:sp>
          <p:nvSpPr>
            <p:cNvPr id="174" name="Rectangle 173"/>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5" name="Rectangle 174"/>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6" name="Rectangle 175"/>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7" name="Rectangle 176"/>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78" name="Rectangle 177"/>
          <p:cNvSpPr/>
          <p:nvPr/>
        </p:nvSpPr>
        <p:spPr bwMode="auto">
          <a:xfrm>
            <a:off x="8077200" y="1955796"/>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0100xx</a:t>
            </a:r>
            <a:endParaRPr lang="en-US" sz="1800" dirty="0">
              <a:latin typeface="Courier New"/>
              <a:cs typeface="Courier New"/>
            </a:endParaRPr>
          </a:p>
        </p:txBody>
      </p:sp>
      <p:grpSp>
        <p:nvGrpSpPr>
          <p:cNvPr id="179" name="Group 178"/>
          <p:cNvGrpSpPr/>
          <p:nvPr/>
        </p:nvGrpSpPr>
        <p:grpSpPr>
          <a:xfrm>
            <a:off x="5510711" y="1574796"/>
            <a:ext cx="2438400" cy="381000"/>
            <a:chOff x="5867400" y="5181600"/>
            <a:chExt cx="2438400" cy="381000"/>
          </a:xfrm>
          <a:solidFill>
            <a:srgbClr val="CCFFCC"/>
          </a:solidFill>
        </p:grpSpPr>
        <p:sp>
          <p:nvSpPr>
            <p:cNvPr id="180" name="Rectangle 179"/>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1" name="Rectangle 180"/>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2" name="Rectangle 181"/>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3" name="Rectangle 182"/>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84" name="Rectangle 183"/>
          <p:cNvSpPr/>
          <p:nvPr/>
        </p:nvSpPr>
        <p:spPr bwMode="auto">
          <a:xfrm>
            <a:off x="8077200" y="1566329"/>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0011xx</a:t>
            </a:r>
            <a:endParaRPr lang="en-US" sz="1800" dirty="0">
              <a:latin typeface="Courier New"/>
              <a:cs typeface="Courier New"/>
            </a:endParaRPr>
          </a:p>
        </p:txBody>
      </p:sp>
      <p:grpSp>
        <p:nvGrpSpPr>
          <p:cNvPr id="185" name="Group 184"/>
          <p:cNvGrpSpPr/>
          <p:nvPr/>
        </p:nvGrpSpPr>
        <p:grpSpPr>
          <a:xfrm>
            <a:off x="5510711" y="1185329"/>
            <a:ext cx="2438400" cy="381000"/>
            <a:chOff x="5867400" y="5181600"/>
            <a:chExt cx="2438400" cy="381000"/>
          </a:xfrm>
          <a:solidFill>
            <a:srgbClr val="CCFFCC"/>
          </a:solidFill>
        </p:grpSpPr>
        <p:sp>
          <p:nvSpPr>
            <p:cNvPr id="186" name="Rectangle 185"/>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7" name="Rectangle 186"/>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8" name="Rectangle 187"/>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89" name="Rectangle 188"/>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90" name="Rectangle 189"/>
          <p:cNvSpPr/>
          <p:nvPr/>
        </p:nvSpPr>
        <p:spPr bwMode="auto">
          <a:xfrm>
            <a:off x="8077200" y="1176862"/>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0010xx</a:t>
            </a:r>
            <a:endParaRPr lang="en-US" sz="1800" dirty="0">
              <a:latin typeface="Courier New"/>
              <a:cs typeface="Courier New"/>
            </a:endParaRPr>
          </a:p>
        </p:txBody>
      </p:sp>
      <p:grpSp>
        <p:nvGrpSpPr>
          <p:cNvPr id="191" name="Group 190"/>
          <p:cNvGrpSpPr/>
          <p:nvPr/>
        </p:nvGrpSpPr>
        <p:grpSpPr>
          <a:xfrm>
            <a:off x="5510711" y="795862"/>
            <a:ext cx="2438400" cy="381000"/>
            <a:chOff x="5867400" y="5181600"/>
            <a:chExt cx="2438400" cy="381000"/>
          </a:xfrm>
          <a:solidFill>
            <a:srgbClr val="CCFFCC"/>
          </a:solidFill>
        </p:grpSpPr>
        <p:sp>
          <p:nvSpPr>
            <p:cNvPr id="192" name="Rectangle 191"/>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3" name="Rectangle 192"/>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4" name="Rectangle 193"/>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5" name="Rectangle 194"/>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196" name="Rectangle 195"/>
          <p:cNvSpPr/>
          <p:nvPr/>
        </p:nvSpPr>
        <p:spPr bwMode="auto">
          <a:xfrm>
            <a:off x="8077200" y="787395"/>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0001xx</a:t>
            </a:r>
            <a:endParaRPr lang="en-US" sz="1800" dirty="0">
              <a:latin typeface="Courier New"/>
              <a:cs typeface="Courier New"/>
            </a:endParaRPr>
          </a:p>
        </p:txBody>
      </p:sp>
      <p:grpSp>
        <p:nvGrpSpPr>
          <p:cNvPr id="197" name="Group 196"/>
          <p:cNvGrpSpPr/>
          <p:nvPr/>
        </p:nvGrpSpPr>
        <p:grpSpPr>
          <a:xfrm>
            <a:off x="5510711" y="406395"/>
            <a:ext cx="2438400" cy="381000"/>
            <a:chOff x="5867400" y="5181600"/>
            <a:chExt cx="2438400" cy="381000"/>
          </a:xfrm>
          <a:solidFill>
            <a:srgbClr val="CCFFCC"/>
          </a:solidFill>
        </p:grpSpPr>
        <p:sp>
          <p:nvSpPr>
            <p:cNvPr id="198" name="Rectangle 197"/>
            <p:cNvSpPr/>
            <p:nvPr/>
          </p:nvSpPr>
          <p:spPr bwMode="auto">
            <a:xfrm>
              <a:off x="58674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99" name="Rectangle 198"/>
            <p:cNvSpPr/>
            <p:nvPr/>
          </p:nvSpPr>
          <p:spPr bwMode="auto">
            <a:xfrm>
              <a:off x="64770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00" name="Rectangle 199"/>
            <p:cNvSpPr/>
            <p:nvPr/>
          </p:nvSpPr>
          <p:spPr bwMode="auto">
            <a:xfrm>
              <a:off x="70866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01" name="Rectangle 200"/>
            <p:cNvSpPr/>
            <p:nvPr/>
          </p:nvSpPr>
          <p:spPr bwMode="auto">
            <a:xfrm>
              <a:off x="7696200" y="5181600"/>
              <a:ext cx="609600" cy="381000"/>
            </a:xfrm>
            <a:prstGeom prst="rect">
              <a:avLst/>
            </a:prstGeom>
            <a:grp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grpSp>
      <p:sp>
        <p:nvSpPr>
          <p:cNvPr id="202" name="Rectangle 201"/>
          <p:cNvSpPr/>
          <p:nvPr/>
        </p:nvSpPr>
        <p:spPr bwMode="auto">
          <a:xfrm>
            <a:off x="8077200" y="397928"/>
            <a:ext cx="990600" cy="381000"/>
          </a:xfrm>
          <a:prstGeom prst="rect">
            <a:avLst/>
          </a:prstGeom>
          <a:no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600" dirty="0">
                <a:latin typeface="Courier New"/>
                <a:cs typeface="Courier New"/>
              </a:rPr>
              <a:t>0000xx</a:t>
            </a:r>
            <a:endParaRPr lang="en-US" sz="1800" dirty="0">
              <a:latin typeface="Courier New"/>
              <a:cs typeface="Courier New"/>
            </a:endParaRPr>
          </a:p>
        </p:txBody>
      </p:sp>
    </p:spTree>
    <p:extLst>
      <p:ext uri="{BB962C8B-B14F-4D97-AF65-F5344CB8AC3E}">
        <p14:creationId xmlns:p14="http://schemas.microsoft.com/office/powerpoint/2010/main" val="291903762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425"/>
          <p:cNvSpPr>
            <a:spLocks noChangeArrowheads="1"/>
          </p:cNvSpPr>
          <p:nvPr/>
        </p:nvSpPr>
        <p:spPr bwMode="auto">
          <a:xfrm>
            <a:off x="228600" y="1676400"/>
            <a:ext cx="6172200" cy="3886200"/>
          </a:xfrm>
          <a:prstGeom prst="rect">
            <a:avLst/>
          </a:prstGeom>
          <a:solidFill>
            <a:srgbClr val="D5F1CF"/>
          </a:solidFill>
          <a:ln w="12700">
            <a:solidFill>
              <a:schemeClr val="tx1"/>
            </a:solidFill>
            <a:prstDash val="dash"/>
            <a:miter lim="800000"/>
            <a:headEnd/>
            <a:tailEnd/>
          </a:ln>
          <a:effectLst/>
        </p:spPr>
        <p:txBody>
          <a:bodyPr wrap="none" anchor="ctr">
            <a:prstTxWarp prst="textNoShape">
              <a:avLst/>
            </a:prstTxWarp>
          </a:bodyPr>
          <a:lstStyle/>
          <a:p>
            <a:endParaRPr lang="en-US" sz="1800"/>
          </a:p>
        </p:txBody>
      </p:sp>
      <p:sp>
        <p:nvSpPr>
          <p:cNvPr id="11" name="Rectangle 404"/>
          <p:cNvSpPr>
            <a:spLocks noChangeArrowheads="1"/>
          </p:cNvSpPr>
          <p:nvPr/>
        </p:nvSpPr>
        <p:spPr bwMode="auto">
          <a:xfrm>
            <a:off x="381000" y="1981200"/>
            <a:ext cx="2122488" cy="2438400"/>
          </a:xfrm>
          <a:prstGeom prst="rect">
            <a:avLst/>
          </a:prstGeom>
          <a:solidFill>
            <a:srgbClr val="F6F5BD"/>
          </a:solidFill>
          <a:ln w="12700">
            <a:solidFill>
              <a:schemeClr val="tx1"/>
            </a:solidFill>
            <a:miter lim="800000"/>
            <a:headEnd/>
            <a:tailEnd/>
          </a:ln>
          <a:effectLst/>
        </p:spPr>
        <p:txBody>
          <a:bodyPr wrap="none" anchor="ctr">
            <a:prstTxWarp prst="textNoShape">
              <a:avLst/>
            </a:prstTxWarp>
          </a:bodyPr>
          <a:lstStyle/>
          <a:p>
            <a:endParaRPr lang="en-US" sz="1800"/>
          </a:p>
        </p:txBody>
      </p:sp>
      <p:sp>
        <p:nvSpPr>
          <p:cNvPr id="20" name="Rectangle 413"/>
          <p:cNvSpPr>
            <a:spLocks noChangeArrowheads="1"/>
          </p:cNvSpPr>
          <p:nvPr/>
        </p:nvSpPr>
        <p:spPr bwMode="auto">
          <a:xfrm>
            <a:off x="4114800" y="1981200"/>
            <a:ext cx="2122488" cy="2438400"/>
          </a:xfrm>
          <a:prstGeom prst="rect">
            <a:avLst/>
          </a:prstGeom>
          <a:solidFill>
            <a:srgbClr val="F6F5BD"/>
          </a:solidFill>
          <a:ln w="12700">
            <a:solidFill>
              <a:schemeClr val="tx1"/>
            </a:solidFill>
            <a:miter lim="800000"/>
            <a:headEnd/>
            <a:tailEnd/>
          </a:ln>
          <a:effectLst/>
        </p:spPr>
        <p:txBody>
          <a:bodyPr wrap="none" anchor="ctr">
            <a:prstTxWarp prst="textNoShape">
              <a:avLst/>
            </a:prstTxWarp>
          </a:bodyPr>
          <a:lstStyle/>
          <a:p>
            <a:endParaRPr lang="en-US" sz="1800"/>
          </a:p>
        </p:txBody>
      </p:sp>
      <p:sp>
        <p:nvSpPr>
          <p:cNvPr id="2" name="Title 1"/>
          <p:cNvSpPr>
            <a:spLocks noGrp="1"/>
          </p:cNvSpPr>
          <p:nvPr>
            <p:ph type="title"/>
          </p:nvPr>
        </p:nvSpPr>
        <p:spPr>
          <a:noFill/>
        </p:spPr>
        <p:txBody>
          <a:bodyPr/>
          <a:lstStyle/>
          <a:p>
            <a:r>
              <a:rPr lang="en-US" dirty="0"/>
              <a:t>Intel Core i7 Cache Hierarchy</a:t>
            </a:r>
          </a:p>
        </p:txBody>
      </p:sp>
      <p:sp>
        <p:nvSpPr>
          <p:cNvPr id="4" name="Rectangle 396"/>
          <p:cNvSpPr>
            <a:spLocks noChangeArrowheads="1"/>
          </p:cNvSpPr>
          <p:nvPr/>
        </p:nvSpPr>
        <p:spPr bwMode="auto">
          <a:xfrm>
            <a:off x="546100" y="2133600"/>
            <a:ext cx="977900" cy="3048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pPr algn="ctr"/>
            <a:r>
              <a:rPr lang="en-US" sz="1800" dirty="0" err="1"/>
              <a:t>Regs</a:t>
            </a:r>
            <a:endParaRPr lang="en-US" sz="1800" dirty="0"/>
          </a:p>
        </p:txBody>
      </p:sp>
      <p:sp>
        <p:nvSpPr>
          <p:cNvPr id="5" name="Rectangle 397"/>
          <p:cNvSpPr>
            <a:spLocks noChangeArrowheads="1"/>
          </p:cNvSpPr>
          <p:nvPr/>
        </p:nvSpPr>
        <p:spPr bwMode="auto">
          <a:xfrm>
            <a:off x="588963" y="2781300"/>
            <a:ext cx="782637" cy="5715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r>
              <a:rPr lang="en-US" sz="1800"/>
              <a:t>L1 </a:t>
            </a:r>
          </a:p>
          <a:p>
            <a:pPr algn="ctr"/>
            <a:r>
              <a:rPr lang="en-US" sz="1800"/>
              <a:t>d-cache</a:t>
            </a:r>
          </a:p>
        </p:txBody>
      </p:sp>
      <p:sp>
        <p:nvSpPr>
          <p:cNvPr id="6" name="Rectangle 399"/>
          <p:cNvSpPr>
            <a:spLocks noChangeArrowheads="1"/>
          </p:cNvSpPr>
          <p:nvPr/>
        </p:nvSpPr>
        <p:spPr bwMode="auto">
          <a:xfrm>
            <a:off x="1524000" y="2781300"/>
            <a:ext cx="795338" cy="5715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r>
              <a:rPr lang="en-US" sz="1800" dirty="0"/>
              <a:t>L1 </a:t>
            </a:r>
          </a:p>
          <a:p>
            <a:pPr algn="ctr"/>
            <a:r>
              <a:rPr lang="en-US" sz="1800" dirty="0" err="1"/>
              <a:t>i</a:t>
            </a:r>
            <a:r>
              <a:rPr lang="en-US" sz="1800" dirty="0"/>
              <a:t>-cache</a:t>
            </a:r>
          </a:p>
        </p:txBody>
      </p:sp>
      <p:sp>
        <p:nvSpPr>
          <p:cNvPr id="7" name="Rectangle 400"/>
          <p:cNvSpPr>
            <a:spLocks noChangeArrowheads="1"/>
          </p:cNvSpPr>
          <p:nvPr/>
        </p:nvSpPr>
        <p:spPr bwMode="auto">
          <a:xfrm>
            <a:off x="609600" y="3695700"/>
            <a:ext cx="1709738" cy="571500"/>
          </a:xfrm>
          <a:prstGeom prst="rect">
            <a:avLst/>
          </a:prstGeom>
          <a:solidFill>
            <a:srgbClr val="DEDFF5"/>
          </a:solidFill>
          <a:ln w="12700">
            <a:solidFill>
              <a:schemeClr val="tx1"/>
            </a:solidFill>
            <a:miter lim="800000"/>
            <a:headEnd/>
            <a:tailEnd/>
          </a:ln>
          <a:effectLst/>
        </p:spPr>
        <p:txBody>
          <a:bodyPr anchor="ctr">
            <a:prstTxWarp prst="textNoShape">
              <a:avLst/>
            </a:prstTxWarp>
          </a:bodyPr>
          <a:lstStyle/>
          <a:p>
            <a:pPr algn="ctr"/>
            <a:r>
              <a:rPr lang="en-US" sz="1800"/>
              <a:t>L2 unified cache</a:t>
            </a:r>
          </a:p>
        </p:txBody>
      </p:sp>
      <p:sp>
        <p:nvSpPr>
          <p:cNvPr id="8" name="Line 401"/>
          <p:cNvSpPr>
            <a:spLocks noChangeShapeType="1"/>
          </p:cNvSpPr>
          <p:nvPr/>
        </p:nvSpPr>
        <p:spPr bwMode="auto">
          <a:xfrm>
            <a:off x="1066800" y="2438400"/>
            <a:ext cx="0" cy="342900"/>
          </a:xfrm>
          <a:prstGeom prst="line">
            <a:avLst/>
          </a:prstGeom>
          <a:noFill/>
          <a:ln w="12700">
            <a:solidFill>
              <a:schemeClr val="tx1"/>
            </a:solidFill>
            <a:round/>
            <a:headEnd/>
            <a:tailEnd/>
          </a:ln>
          <a:effectLst/>
        </p:spPr>
        <p:txBody>
          <a:bodyPr wrap="none" anchor="ctr">
            <a:prstTxWarp prst="textNoShape">
              <a:avLst/>
            </a:prstTxWarp>
          </a:bodyPr>
          <a:lstStyle/>
          <a:p>
            <a:endParaRPr lang="en-US" sz="1800"/>
          </a:p>
        </p:txBody>
      </p:sp>
      <p:sp>
        <p:nvSpPr>
          <p:cNvPr id="9" name="Line 402"/>
          <p:cNvSpPr>
            <a:spLocks noChangeShapeType="1"/>
          </p:cNvSpPr>
          <p:nvPr/>
        </p:nvSpPr>
        <p:spPr bwMode="auto">
          <a:xfrm>
            <a:off x="1066800" y="3352800"/>
            <a:ext cx="0" cy="342900"/>
          </a:xfrm>
          <a:prstGeom prst="line">
            <a:avLst/>
          </a:prstGeom>
          <a:noFill/>
          <a:ln w="12700">
            <a:solidFill>
              <a:schemeClr val="tx1"/>
            </a:solidFill>
            <a:round/>
            <a:headEnd/>
            <a:tailEnd/>
          </a:ln>
          <a:effectLst/>
        </p:spPr>
        <p:txBody>
          <a:bodyPr wrap="none" anchor="ctr">
            <a:prstTxWarp prst="textNoShape">
              <a:avLst/>
            </a:prstTxWarp>
          </a:bodyPr>
          <a:lstStyle/>
          <a:p>
            <a:endParaRPr lang="en-US" sz="1800"/>
          </a:p>
        </p:txBody>
      </p:sp>
      <p:sp>
        <p:nvSpPr>
          <p:cNvPr id="10" name="Line 403"/>
          <p:cNvSpPr>
            <a:spLocks noChangeShapeType="1"/>
          </p:cNvSpPr>
          <p:nvPr/>
        </p:nvSpPr>
        <p:spPr bwMode="auto">
          <a:xfrm>
            <a:off x="1905000" y="3352800"/>
            <a:ext cx="0" cy="342900"/>
          </a:xfrm>
          <a:prstGeom prst="line">
            <a:avLst/>
          </a:prstGeom>
          <a:noFill/>
          <a:ln w="12700">
            <a:solidFill>
              <a:schemeClr val="tx1"/>
            </a:solidFill>
            <a:round/>
            <a:headEnd/>
            <a:tailEnd/>
          </a:ln>
          <a:effectLst/>
        </p:spPr>
        <p:txBody>
          <a:bodyPr wrap="none" anchor="ctr">
            <a:prstTxWarp prst="textNoShape">
              <a:avLst/>
            </a:prstTxWarp>
          </a:bodyPr>
          <a:lstStyle/>
          <a:p>
            <a:endParaRPr lang="en-US" sz="1800"/>
          </a:p>
        </p:txBody>
      </p:sp>
      <p:sp>
        <p:nvSpPr>
          <p:cNvPr id="12" name="Text Box 405"/>
          <p:cNvSpPr txBox="1">
            <a:spLocks noChangeArrowheads="1"/>
          </p:cNvSpPr>
          <p:nvPr/>
        </p:nvSpPr>
        <p:spPr bwMode="auto">
          <a:xfrm>
            <a:off x="304800" y="1676400"/>
            <a:ext cx="773694" cy="369332"/>
          </a:xfrm>
          <a:prstGeom prst="rect">
            <a:avLst/>
          </a:prstGeom>
          <a:noFill/>
          <a:ln w="12700">
            <a:noFill/>
            <a:miter lim="800000"/>
            <a:headEnd/>
            <a:tailEnd/>
          </a:ln>
          <a:effectLst/>
        </p:spPr>
        <p:txBody>
          <a:bodyPr wrap="none">
            <a:prstTxWarp prst="textNoShape">
              <a:avLst/>
            </a:prstTxWarp>
            <a:spAutoFit/>
          </a:bodyPr>
          <a:lstStyle/>
          <a:p>
            <a:r>
              <a:rPr lang="en-US" sz="1800"/>
              <a:t>Core 0</a:t>
            </a:r>
          </a:p>
        </p:txBody>
      </p:sp>
      <p:sp>
        <p:nvSpPr>
          <p:cNvPr id="13" name="Rectangle 406"/>
          <p:cNvSpPr>
            <a:spLocks noChangeArrowheads="1"/>
          </p:cNvSpPr>
          <p:nvPr/>
        </p:nvSpPr>
        <p:spPr bwMode="auto">
          <a:xfrm>
            <a:off x="4279900" y="2133600"/>
            <a:ext cx="977900" cy="3048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pPr algn="ctr"/>
            <a:r>
              <a:rPr lang="en-US" sz="1800"/>
              <a:t>Regs</a:t>
            </a:r>
          </a:p>
        </p:txBody>
      </p:sp>
      <p:sp>
        <p:nvSpPr>
          <p:cNvPr id="14" name="Rectangle 407"/>
          <p:cNvSpPr>
            <a:spLocks noChangeArrowheads="1"/>
          </p:cNvSpPr>
          <p:nvPr/>
        </p:nvSpPr>
        <p:spPr bwMode="auto">
          <a:xfrm>
            <a:off x="4322763" y="2781300"/>
            <a:ext cx="782637" cy="5715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r>
              <a:rPr lang="en-US" sz="1800" dirty="0"/>
              <a:t>L1 </a:t>
            </a:r>
          </a:p>
          <a:p>
            <a:pPr algn="ctr"/>
            <a:r>
              <a:rPr lang="en-US" sz="1800" dirty="0" err="1"/>
              <a:t>d</a:t>
            </a:r>
            <a:r>
              <a:rPr lang="en-US" sz="1800" dirty="0"/>
              <a:t>-cache</a:t>
            </a:r>
          </a:p>
        </p:txBody>
      </p:sp>
      <p:sp>
        <p:nvSpPr>
          <p:cNvPr id="15" name="Rectangle 408"/>
          <p:cNvSpPr>
            <a:spLocks noChangeArrowheads="1"/>
          </p:cNvSpPr>
          <p:nvPr/>
        </p:nvSpPr>
        <p:spPr bwMode="auto">
          <a:xfrm>
            <a:off x="5257800" y="2781300"/>
            <a:ext cx="795338" cy="571500"/>
          </a:xfrm>
          <a:prstGeom prst="rect">
            <a:avLst/>
          </a:prstGeom>
          <a:solidFill>
            <a:srgbClr val="DEDFF5"/>
          </a:solidFill>
          <a:ln w="12700">
            <a:solidFill>
              <a:schemeClr val="tx1"/>
            </a:solidFill>
            <a:miter lim="800000"/>
            <a:headEnd/>
            <a:tailEnd/>
          </a:ln>
          <a:effectLst/>
        </p:spPr>
        <p:txBody>
          <a:bodyPr wrap="none" anchor="ctr">
            <a:prstTxWarp prst="textNoShape">
              <a:avLst/>
            </a:prstTxWarp>
          </a:bodyPr>
          <a:lstStyle/>
          <a:p>
            <a:pPr algn="ctr"/>
            <a:r>
              <a:rPr lang="en-US" sz="1800"/>
              <a:t>L1 </a:t>
            </a:r>
          </a:p>
          <a:p>
            <a:pPr algn="ctr"/>
            <a:r>
              <a:rPr lang="en-US" sz="1800"/>
              <a:t>i-cache</a:t>
            </a:r>
          </a:p>
        </p:txBody>
      </p:sp>
      <p:sp>
        <p:nvSpPr>
          <p:cNvPr id="16" name="Rectangle 409"/>
          <p:cNvSpPr>
            <a:spLocks noChangeArrowheads="1"/>
          </p:cNvSpPr>
          <p:nvPr/>
        </p:nvSpPr>
        <p:spPr bwMode="auto">
          <a:xfrm>
            <a:off x="4343400" y="3695700"/>
            <a:ext cx="1709738" cy="571500"/>
          </a:xfrm>
          <a:prstGeom prst="rect">
            <a:avLst/>
          </a:prstGeom>
          <a:solidFill>
            <a:srgbClr val="DEDFF5"/>
          </a:solidFill>
          <a:ln w="12700">
            <a:solidFill>
              <a:schemeClr val="tx1"/>
            </a:solidFill>
            <a:miter lim="800000"/>
            <a:headEnd/>
            <a:tailEnd/>
          </a:ln>
          <a:effectLst/>
        </p:spPr>
        <p:txBody>
          <a:bodyPr anchor="ctr">
            <a:prstTxWarp prst="textNoShape">
              <a:avLst/>
            </a:prstTxWarp>
          </a:bodyPr>
          <a:lstStyle/>
          <a:p>
            <a:pPr algn="ctr"/>
            <a:r>
              <a:rPr lang="en-US" sz="1800"/>
              <a:t>L2 unified cache</a:t>
            </a:r>
          </a:p>
        </p:txBody>
      </p:sp>
      <p:sp>
        <p:nvSpPr>
          <p:cNvPr id="17" name="Line 410"/>
          <p:cNvSpPr>
            <a:spLocks noChangeShapeType="1"/>
          </p:cNvSpPr>
          <p:nvPr/>
        </p:nvSpPr>
        <p:spPr bwMode="auto">
          <a:xfrm>
            <a:off x="4800600" y="2438400"/>
            <a:ext cx="0" cy="342900"/>
          </a:xfrm>
          <a:prstGeom prst="line">
            <a:avLst/>
          </a:prstGeom>
          <a:noFill/>
          <a:ln w="12700">
            <a:solidFill>
              <a:schemeClr val="tx1"/>
            </a:solidFill>
            <a:round/>
            <a:headEnd/>
            <a:tailEnd/>
          </a:ln>
          <a:effectLst/>
        </p:spPr>
        <p:txBody>
          <a:bodyPr wrap="none" anchor="ctr">
            <a:prstTxWarp prst="textNoShape">
              <a:avLst/>
            </a:prstTxWarp>
          </a:bodyPr>
          <a:lstStyle/>
          <a:p>
            <a:endParaRPr lang="en-US" sz="1800"/>
          </a:p>
        </p:txBody>
      </p:sp>
      <p:sp>
        <p:nvSpPr>
          <p:cNvPr id="18" name="Line 411"/>
          <p:cNvSpPr>
            <a:spLocks noChangeShapeType="1"/>
          </p:cNvSpPr>
          <p:nvPr/>
        </p:nvSpPr>
        <p:spPr bwMode="auto">
          <a:xfrm>
            <a:off x="4800600" y="3352800"/>
            <a:ext cx="0" cy="342900"/>
          </a:xfrm>
          <a:prstGeom prst="line">
            <a:avLst/>
          </a:prstGeom>
          <a:noFill/>
          <a:ln w="12700">
            <a:solidFill>
              <a:schemeClr val="tx1"/>
            </a:solidFill>
            <a:round/>
            <a:headEnd/>
            <a:tailEnd/>
          </a:ln>
          <a:effectLst/>
        </p:spPr>
        <p:txBody>
          <a:bodyPr wrap="none" anchor="ctr">
            <a:prstTxWarp prst="textNoShape">
              <a:avLst/>
            </a:prstTxWarp>
          </a:bodyPr>
          <a:lstStyle/>
          <a:p>
            <a:endParaRPr lang="en-US" sz="1800"/>
          </a:p>
        </p:txBody>
      </p:sp>
      <p:sp>
        <p:nvSpPr>
          <p:cNvPr id="19" name="Line 412"/>
          <p:cNvSpPr>
            <a:spLocks noChangeShapeType="1"/>
          </p:cNvSpPr>
          <p:nvPr/>
        </p:nvSpPr>
        <p:spPr bwMode="auto">
          <a:xfrm>
            <a:off x="5638800" y="3352800"/>
            <a:ext cx="0" cy="342900"/>
          </a:xfrm>
          <a:prstGeom prst="line">
            <a:avLst/>
          </a:prstGeom>
          <a:noFill/>
          <a:ln w="12700">
            <a:solidFill>
              <a:schemeClr val="tx1"/>
            </a:solidFill>
            <a:round/>
            <a:headEnd/>
            <a:tailEnd/>
          </a:ln>
          <a:effectLst/>
        </p:spPr>
        <p:txBody>
          <a:bodyPr wrap="none" anchor="ctr">
            <a:prstTxWarp prst="textNoShape">
              <a:avLst/>
            </a:prstTxWarp>
          </a:bodyPr>
          <a:lstStyle/>
          <a:p>
            <a:endParaRPr lang="en-US" sz="1800"/>
          </a:p>
        </p:txBody>
      </p:sp>
      <p:sp>
        <p:nvSpPr>
          <p:cNvPr id="21" name="Text Box 414"/>
          <p:cNvSpPr txBox="1">
            <a:spLocks noChangeArrowheads="1"/>
          </p:cNvSpPr>
          <p:nvPr/>
        </p:nvSpPr>
        <p:spPr bwMode="auto">
          <a:xfrm>
            <a:off x="4038600" y="1676400"/>
            <a:ext cx="773694" cy="369332"/>
          </a:xfrm>
          <a:prstGeom prst="rect">
            <a:avLst/>
          </a:prstGeom>
          <a:noFill/>
          <a:ln w="12700">
            <a:noFill/>
            <a:miter lim="800000"/>
            <a:headEnd/>
            <a:tailEnd/>
          </a:ln>
          <a:effectLst/>
        </p:spPr>
        <p:txBody>
          <a:bodyPr wrap="none">
            <a:prstTxWarp prst="textNoShape">
              <a:avLst/>
            </a:prstTxWarp>
            <a:spAutoFit/>
          </a:bodyPr>
          <a:lstStyle/>
          <a:p>
            <a:r>
              <a:rPr lang="en-US" sz="1800"/>
              <a:t>Core 3</a:t>
            </a:r>
          </a:p>
        </p:txBody>
      </p:sp>
      <p:sp>
        <p:nvSpPr>
          <p:cNvPr id="22" name="Text Box 415"/>
          <p:cNvSpPr txBox="1">
            <a:spLocks noChangeArrowheads="1"/>
          </p:cNvSpPr>
          <p:nvPr/>
        </p:nvSpPr>
        <p:spPr bwMode="auto">
          <a:xfrm>
            <a:off x="2971800" y="2983468"/>
            <a:ext cx="723900" cy="646331"/>
          </a:xfrm>
          <a:prstGeom prst="rect">
            <a:avLst/>
          </a:prstGeom>
          <a:noFill/>
          <a:ln w="12700">
            <a:noFill/>
            <a:miter lim="800000"/>
            <a:headEnd/>
            <a:tailEnd/>
          </a:ln>
          <a:effectLst/>
        </p:spPr>
        <p:txBody>
          <a:bodyPr wrap="square">
            <a:prstTxWarp prst="textNoShape">
              <a:avLst/>
            </a:prstTxWarp>
            <a:spAutoFit/>
          </a:bodyPr>
          <a:lstStyle/>
          <a:p>
            <a:pPr algn="ctr"/>
            <a:r>
              <a:rPr lang="en-US" sz="3600" dirty="0"/>
              <a:t>…</a:t>
            </a:r>
          </a:p>
        </p:txBody>
      </p:sp>
      <p:sp>
        <p:nvSpPr>
          <p:cNvPr id="23" name="Line 417"/>
          <p:cNvSpPr>
            <a:spLocks noChangeShapeType="1"/>
          </p:cNvSpPr>
          <p:nvPr/>
        </p:nvSpPr>
        <p:spPr bwMode="auto">
          <a:xfrm>
            <a:off x="1447800" y="4267200"/>
            <a:ext cx="0" cy="533400"/>
          </a:xfrm>
          <a:prstGeom prst="line">
            <a:avLst/>
          </a:prstGeom>
          <a:noFill/>
          <a:ln w="12700">
            <a:solidFill>
              <a:schemeClr val="tx1"/>
            </a:solidFill>
            <a:round/>
            <a:headEnd/>
            <a:tailEnd/>
          </a:ln>
          <a:effectLst/>
        </p:spPr>
        <p:txBody>
          <a:bodyPr wrap="none" anchor="ctr">
            <a:prstTxWarp prst="textNoShape">
              <a:avLst/>
            </a:prstTxWarp>
          </a:bodyPr>
          <a:lstStyle/>
          <a:p>
            <a:endParaRPr lang="en-US" sz="1800"/>
          </a:p>
        </p:txBody>
      </p:sp>
      <p:sp>
        <p:nvSpPr>
          <p:cNvPr id="24" name="Line 418"/>
          <p:cNvSpPr>
            <a:spLocks noChangeShapeType="1"/>
          </p:cNvSpPr>
          <p:nvPr/>
        </p:nvSpPr>
        <p:spPr bwMode="auto">
          <a:xfrm>
            <a:off x="5181600" y="4267200"/>
            <a:ext cx="0" cy="533400"/>
          </a:xfrm>
          <a:prstGeom prst="line">
            <a:avLst/>
          </a:prstGeom>
          <a:noFill/>
          <a:ln w="12700">
            <a:solidFill>
              <a:schemeClr val="tx1"/>
            </a:solidFill>
            <a:round/>
            <a:headEnd/>
            <a:tailEnd/>
          </a:ln>
          <a:effectLst/>
        </p:spPr>
        <p:txBody>
          <a:bodyPr wrap="none" anchor="ctr">
            <a:prstTxWarp prst="textNoShape">
              <a:avLst/>
            </a:prstTxWarp>
          </a:bodyPr>
          <a:lstStyle/>
          <a:p>
            <a:endParaRPr lang="en-US" sz="1800"/>
          </a:p>
        </p:txBody>
      </p:sp>
      <p:sp>
        <p:nvSpPr>
          <p:cNvPr id="25" name="Rectangle 419"/>
          <p:cNvSpPr>
            <a:spLocks noChangeArrowheads="1"/>
          </p:cNvSpPr>
          <p:nvPr/>
        </p:nvSpPr>
        <p:spPr bwMode="auto">
          <a:xfrm>
            <a:off x="1098550" y="4800600"/>
            <a:ext cx="4387850" cy="571500"/>
          </a:xfrm>
          <a:prstGeom prst="rect">
            <a:avLst/>
          </a:prstGeom>
          <a:solidFill>
            <a:srgbClr val="DEDFF5"/>
          </a:solidFill>
          <a:ln w="12700">
            <a:solidFill>
              <a:schemeClr val="tx1"/>
            </a:solidFill>
            <a:miter lim="800000"/>
            <a:headEnd/>
            <a:tailEnd/>
          </a:ln>
          <a:effectLst/>
        </p:spPr>
        <p:txBody>
          <a:bodyPr anchor="ctr">
            <a:prstTxWarp prst="textNoShape">
              <a:avLst/>
            </a:prstTxWarp>
          </a:bodyPr>
          <a:lstStyle/>
          <a:p>
            <a:pPr algn="ctr"/>
            <a:r>
              <a:rPr lang="en-US" sz="1800"/>
              <a:t>L3 unified cache</a:t>
            </a:r>
          </a:p>
          <a:p>
            <a:pPr algn="ctr"/>
            <a:r>
              <a:rPr lang="en-US" sz="1800"/>
              <a:t>(shared by all cores)</a:t>
            </a:r>
          </a:p>
        </p:txBody>
      </p:sp>
      <p:sp>
        <p:nvSpPr>
          <p:cNvPr id="26" name="Rectangle 420"/>
          <p:cNvSpPr>
            <a:spLocks noChangeArrowheads="1"/>
          </p:cNvSpPr>
          <p:nvPr/>
        </p:nvSpPr>
        <p:spPr bwMode="auto">
          <a:xfrm>
            <a:off x="228600" y="6057900"/>
            <a:ext cx="6172200" cy="571500"/>
          </a:xfrm>
          <a:prstGeom prst="rect">
            <a:avLst/>
          </a:prstGeom>
          <a:solidFill>
            <a:srgbClr val="D5F1CF"/>
          </a:solidFill>
          <a:ln w="12700">
            <a:solidFill>
              <a:schemeClr val="tx1"/>
            </a:solidFill>
            <a:miter lim="800000"/>
            <a:headEnd/>
            <a:tailEnd/>
          </a:ln>
          <a:effectLst/>
        </p:spPr>
        <p:txBody>
          <a:bodyPr anchor="ctr">
            <a:prstTxWarp prst="textNoShape">
              <a:avLst/>
            </a:prstTxWarp>
          </a:bodyPr>
          <a:lstStyle/>
          <a:p>
            <a:pPr algn="ctr"/>
            <a:r>
              <a:rPr lang="en-US" sz="1800"/>
              <a:t>Main memory</a:t>
            </a:r>
          </a:p>
        </p:txBody>
      </p:sp>
      <p:sp>
        <p:nvSpPr>
          <p:cNvPr id="27" name="Line 421"/>
          <p:cNvSpPr>
            <a:spLocks noChangeShapeType="1"/>
          </p:cNvSpPr>
          <p:nvPr/>
        </p:nvSpPr>
        <p:spPr bwMode="auto">
          <a:xfrm>
            <a:off x="3371850" y="5372100"/>
            <a:ext cx="0" cy="685800"/>
          </a:xfrm>
          <a:prstGeom prst="line">
            <a:avLst/>
          </a:prstGeom>
          <a:noFill/>
          <a:ln w="12700">
            <a:solidFill>
              <a:schemeClr val="tx1"/>
            </a:solidFill>
            <a:round/>
            <a:headEnd/>
            <a:tailEnd/>
          </a:ln>
          <a:effectLst/>
        </p:spPr>
        <p:txBody>
          <a:bodyPr wrap="none" anchor="ctr">
            <a:prstTxWarp prst="textNoShape">
              <a:avLst/>
            </a:prstTxWarp>
          </a:bodyPr>
          <a:lstStyle/>
          <a:p>
            <a:endParaRPr lang="en-US" sz="1800"/>
          </a:p>
        </p:txBody>
      </p:sp>
      <p:sp>
        <p:nvSpPr>
          <p:cNvPr id="29" name="Text Box 426"/>
          <p:cNvSpPr txBox="1">
            <a:spLocks noChangeArrowheads="1"/>
          </p:cNvSpPr>
          <p:nvPr/>
        </p:nvSpPr>
        <p:spPr bwMode="auto">
          <a:xfrm>
            <a:off x="152400" y="1295400"/>
            <a:ext cx="1920756" cy="369332"/>
          </a:xfrm>
          <a:prstGeom prst="rect">
            <a:avLst/>
          </a:prstGeom>
          <a:noFill/>
          <a:ln w="12700">
            <a:noFill/>
            <a:miter lim="800000"/>
            <a:headEnd/>
            <a:tailEnd/>
          </a:ln>
          <a:effectLst/>
        </p:spPr>
        <p:txBody>
          <a:bodyPr wrap="none">
            <a:prstTxWarp prst="textNoShape">
              <a:avLst/>
            </a:prstTxWarp>
            <a:spAutoFit/>
          </a:bodyPr>
          <a:lstStyle/>
          <a:p>
            <a:r>
              <a:rPr lang="en-US" sz="1800" dirty="0"/>
              <a:t>Processor package</a:t>
            </a:r>
          </a:p>
        </p:txBody>
      </p:sp>
      <p:sp>
        <p:nvSpPr>
          <p:cNvPr id="30" name="TextBox 29"/>
          <p:cNvSpPr txBox="1"/>
          <p:nvPr/>
        </p:nvSpPr>
        <p:spPr>
          <a:xfrm>
            <a:off x="6553200" y="1676400"/>
            <a:ext cx="2514600" cy="3970318"/>
          </a:xfrm>
          <a:prstGeom prst="rect">
            <a:avLst/>
          </a:prstGeom>
          <a:noFill/>
        </p:spPr>
        <p:txBody>
          <a:bodyPr wrap="square" rtlCol="0">
            <a:spAutoFit/>
          </a:bodyPr>
          <a:lstStyle/>
          <a:p>
            <a:r>
              <a:rPr lang="en-US" sz="1800" dirty="0">
                <a:latin typeface="Calibri" pitchFamily="34" charset="0"/>
              </a:rPr>
              <a:t>L1 </a:t>
            </a:r>
            <a:r>
              <a:rPr lang="en-US" sz="1800" dirty="0" err="1">
                <a:latin typeface="Calibri" pitchFamily="34" charset="0"/>
              </a:rPr>
              <a:t>i</a:t>
            </a:r>
            <a:r>
              <a:rPr lang="en-US" sz="1800" dirty="0">
                <a:latin typeface="Calibri" pitchFamily="34" charset="0"/>
              </a:rPr>
              <a:t>-cache and </a:t>
            </a:r>
            <a:r>
              <a:rPr lang="en-US" sz="1800" dirty="0" err="1">
                <a:latin typeface="Calibri" pitchFamily="34" charset="0"/>
              </a:rPr>
              <a:t>d</a:t>
            </a:r>
            <a:r>
              <a:rPr lang="en-US" sz="1800" dirty="0">
                <a:latin typeface="Calibri" pitchFamily="34" charset="0"/>
              </a:rPr>
              <a:t>-cache:</a:t>
            </a:r>
          </a:p>
          <a:p>
            <a:pPr lvl="1"/>
            <a:r>
              <a:rPr lang="en-US" sz="1800" b="0" dirty="0">
                <a:latin typeface="Calibri" pitchFamily="34" charset="0"/>
              </a:rPr>
              <a:t>32 kB,  8-way, </a:t>
            </a:r>
          </a:p>
          <a:p>
            <a:pPr lvl="1"/>
            <a:r>
              <a:rPr lang="en-US" sz="1800" b="0" dirty="0">
                <a:latin typeface="Calibri" pitchFamily="34" charset="0"/>
              </a:rPr>
              <a:t>Access: 4 cycles</a:t>
            </a:r>
          </a:p>
          <a:p>
            <a:endParaRPr lang="en-US" sz="1800" b="0" dirty="0">
              <a:latin typeface="Calibri" pitchFamily="34" charset="0"/>
            </a:endParaRPr>
          </a:p>
          <a:p>
            <a:r>
              <a:rPr lang="en-US" sz="1800" dirty="0">
                <a:latin typeface="Calibri" pitchFamily="34" charset="0"/>
              </a:rPr>
              <a:t>L2 unified cache:</a:t>
            </a:r>
          </a:p>
          <a:p>
            <a:pPr lvl="1"/>
            <a:r>
              <a:rPr lang="en-US" sz="1800" b="0" dirty="0">
                <a:latin typeface="Calibri" pitchFamily="34" charset="0"/>
              </a:rPr>
              <a:t> 256 kB, 8-way, </a:t>
            </a:r>
          </a:p>
          <a:p>
            <a:pPr lvl="1"/>
            <a:r>
              <a:rPr lang="en-US" sz="1800" b="0" dirty="0">
                <a:latin typeface="Calibri" pitchFamily="34" charset="0"/>
              </a:rPr>
              <a:t>Access: 10 cycles</a:t>
            </a:r>
          </a:p>
          <a:p>
            <a:pPr lvl="1"/>
            <a:endParaRPr lang="en-US" sz="1800" b="0" dirty="0">
              <a:latin typeface="Calibri" pitchFamily="34" charset="0"/>
            </a:endParaRPr>
          </a:p>
          <a:p>
            <a:r>
              <a:rPr lang="en-US" sz="1800" dirty="0">
                <a:latin typeface="Calibri" pitchFamily="34" charset="0"/>
              </a:rPr>
              <a:t>L3 unified cache:</a:t>
            </a:r>
          </a:p>
          <a:p>
            <a:pPr lvl="1"/>
            <a:r>
              <a:rPr lang="en-US" sz="1800" b="0" dirty="0">
                <a:latin typeface="Calibri" pitchFamily="34" charset="0"/>
              </a:rPr>
              <a:t>8 MB, 16-way,</a:t>
            </a:r>
          </a:p>
          <a:p>
            <a:pPr lvl="1"/>
            <a:r>
              <a:rPr lang="en-US" sz="1800" b="0" dirty="0">
                <a:latin typeface="Calibri" pitchFamily="34" charset="0"/>
              </a:rPr>
              <a:t>Access: 40-75 cycles</a:t>
            </a:r>
          </a:p>
          <a:p>
            <a:pPr lvl="1"/>
            <a:endParaRPr lang="en-US" sz="1800" b="0" dirty="0">
              <a:latin typeface="Calibri" pitchFamily="34" charset="0"/>
            </a:endParaRPr>
          </a:p>
          <a:p>
            <a:r>
              <a:rPr lang="en-US" sz="1800" dirty="0">
                <a:latin typeface="Calibri" pitchFamily="34" charset="0"/>
              </a:rPr>
              <a:t>Block size</a:t>
            </a:r>
            <a:r>
              <a:rPr lang="en-US" sz="1800" b="0" dirty="0">
                <a:latin typeface="Calibri" pitchFamily="34" charset="0"/>
              </a:rPr>
              <a:t>: 64 bytes for all caches. </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357762" y="4112063"/>
            <a:ext cx="2690238" cy="2441137"/>
          </a:xfrm>
          <a:prstGeom prst="rect">
            <a:avLst/>
          </a:prstGeom>
          <a:solidFill>
            <a:schemeClr val="bg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4" name="Rectangle 3"/>
          <p:cNvSpPr/>
          <p:nvPr/>
        </p:nvSpPr>
        <p:spPr bwMode="auto">
          <a:xfrm>
            <a:off x="3200103" y="4800600"/>
            <a:ext cx="5791497" cy="1752600"/>
          </a:xfrm>
          <a:prstGeom prst="rect">
            <a:avLst/>
          </a:prstGeom>
          <a:solidFill>
            <a:schemeClr val="bg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 name="Title 1"/>
          <p:cNvSpPr>
            <a:spLocks noGrp="1"/>
          </p:cNvSpPr>
          <p:nvPr>
            <p:ph type="title"/>
          </p:nvPr>
        </p:nvSpPr>
        <p:spPr>
          <a:xfrm>
            <a:off x="357762" y="445070"/>
            <a:ext cx="8245269" cy="762000"/>
          </a:xfrm>
        </p:spPr>
        <p:txBody>
          <a:bodyPr/>
          <a:lstStyle/>
          <a:p>
            <a:r>
              <a:rPr lang="en-US" dirty="0"/>
              <a:t>Example: Core i7 L1 Data Cache</a:t>
            </a:r>
          </a:p>
        </p:txBody>
      </p:sp>
      <p:grpSp>
        <p:nvGrpSpPr>
          <p:cNvPr id="7" name="Group 6"/>
          <p:cNvGrpSpPr/>
          <p:nvPr/>
        </p:nvGrpSpPr>
        <p:grpSpPr>
          <a:xfrm>
            <a:off x="357762" y="1188162"/>
            <a:ext cx="7338438" cy="2871436"/>
            <a:chOff x="357762" y="1188162"/>
            <a:chExt cx="7338438" cy="2871436"/>
          </a:xfrm>
        </p:grpSpPr>
        <p:sp>
          <p:nvSpPr>
            <p:cNvPr id="6" name="Rectangle 5"/>
            <p:cNvSpPr/>
            <p:nvPr/>
          </p:nvSpPr>
          <p:spPr bwMode="auto">
            <a:xfrm>
              <a:off x="357762" y="1188162"/>
              <a:ext cx="7337528" cy="2871436"/>
            </a:xfrm>
            <a:prstGeom prst="rect">
              <a:avLst/>
            </a:prstGeom>
            <a:solidFill>
              <a:schemeClr val="bg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7" name="TextBox 126"/>
            <p:cNvSpPr txBox="1"/>
            <p:nvPr/>
          </p:nvSpPr>
          <p:spPr>
            <a:xfrm>
              <a:off x="494548" y="1473875"/>
              <a:ext cx="1151277" cy="2031325"/>
            </a:xfrm>
            <a:prstGeom prst="rect">
              <a:avLst/>
            </a:prstGeom>
            <a:noFill/>
          </p:spPr>
          <p:txBody>
            <a:bodyPr wrap="none" rtlCol="0">
              <a:spAutoFit/>
            </a:bodyPr>
            <a:lstStyle/>
            <a:p>
              <a:endParaRPr lang="en-US" sz="1800" dirty="0">
                <a:latin typeface="Calibri" pitchFamily="34" charset="0"/>
              </a:endParaRPr>
            </a:p>
            <a:p>
              <a:endParaRPr lang="en-US" sz="1800" dirty="0">
                <a:latin typeface="Calibri" pitchFamily="34" charset="0"/>
              </a:endParaRPr>
            </a:p>
            <a:p>
              <a:endParaRPr lang="en-US" sz="1800" dirty="0">
                <a:latin typeface="Calibri" pitchFamily="34" charset="0"/>
              </a:endParaRPr>
            </a:p>
            <a:p>
              <a:r>
                <a:rPr lang="en-US" sz="1800" dirty="0">
                  <a:latin typeface="Calibri" pitchFamily="34" charset="0"/>
                </a:rPr>
                <a:t>B =    </a:t>
              </a:r>
              <a:r>
                <a:rPr lang="en-US" altLang="zh-CN" sz="1800" dirty="0">
                  <a:latin typeface="Calibri" pitchFamily="34" charset="0"/>
                </a:rPr>
                <a:t>, b =</a:t>
              </a:r>
              <a:endParaRPr lang="en-US" sz="1800" dirty="0">
                <a:latin typeface="Calibri" pitchFamily="34" charset="0"/>
              </a:endParaRPr>
            </a:p>
            <a:p>
              <a:r>
                <a:rPr lang="en-US" sz="1800" dirty="0">
                  <a:latin typeface="Calibri" pitchFamily="34" charset="0"/>
                </a:rPr>
                <a:t>S =    , s = </a:t>
              </a:r>
            </a:p>
            <a:p>
              <a:r>
                <a:rPr lang="en-US" sz="1800" dirty="0">
                  <a:latin typeface="Calibri" pitchFamily="34" charset="0"/>
                </a:rPr>
                <a:t>E =    , e = </a:t>
              </a:r>
            </a:p>
            <a:p>
              <a:r>
                <a:rPr lang="en-US" sz="1800" dirty="0">
                  <a:latin typeface="Calibri" pitchFamily="34" charset="0"/>
                </a:rPr>
                <a:t>C = </a:t>
              </a:r>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48000" y="1188162"/>
              <a:ext cx="4648200" cy="2871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89" name="TextBox 88"/>
          <p:cNvSpPr txBox="1"/>
          <p:nvPr/>
        </p:nvSpPr>
        <p:spPr>
          <a:xfrm>
            <a:off x="494548" y="5477470"/>
            <a:ext cx="1995418" cy="923330"/>
          </a:xfrm>
          <a:prstGeom prst="rect">
            <a:avLst/>
          </a:prstGeom>
          <a:noFill/>
        </p:spPr>
        <p:txBody>
          <a:bodyPr wrap="none" rtlCol="0">
            <a:spAutoFit/>
          </a:bodyPr>
          <a:lstStyle/>
          <a:p>
            <a:r>
              <a:rPr lang="en-US" sz="1800" dirty="0">
                <a:latin typeface="Calibri" pitchFamily="34" charset="0"/>
              </a:rPr>
              <a:t>Block offset:  . bits</a:t>
            </a:r>
          </a:p>
          <a:p>
            <a:r>
              <a:rPr lang="en-US" sz="1800" dirty="0">
                <a:latin typeface="Calibri" pitchFamily="34" charset="0"/>
              </a:rPr>
              <a:t>Set index: . bits</a:t>
            </a:r>
          </a:p>
          <a:p>
            <a:r>
              <a:rPr lang="en-US" sz="1800" dirty="0">
                <a:latin typeface="Calibri" pitchFamily="34" charset="0"/>
              </a:rPr>
              <a:t>Tag: . bits</a:t>
            </a: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4548" y="4179869"/>
            <a:ext cx="2044522" cy="12655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6" name="TextBox 125"/>
          <p:cNvSpPr txBox="1"/>
          <p:nvPr/>
        </p:nvSpPr>
        <p:spPr>
          <a:xfrm>
            <a:off x="3200103" y="4953000"/>
            <a:ext cx="2666114" cy="646331"/>
          </a:xfrm>
          <a:prstGeom prst="rect">
            <a:avLst/>
          </a:prstGeom>
          <a:noFill/>
        </p:spPr>
        <p:txBody>
          <a:bodyPr wrap="none" rtlCol="0">
            <a:spAutoFit/>
          </a:bodyPr>
          <a:lstStyle/>
          <a:p>
            <a:r>
              <a:rPr lang="en-US" sz="1800" dirty="0">
                <a:latin typeface="Calibri" pitchFamily="34" charset="0"/>
              </a:rPr>
              <a:t>Stack Address:</a:t>
            </a:r>
            <a:br>
              <a:rPr lang="en-US" sz="1800" dirty="0">
                <a:latin typeface="Calibri" pitchFamily="34" charset="0"/>
              </a:rPr>
            </a:br>
            <a:r>
              <a:rPr lang="en-US" sz="1800" dirty="0">
                <a:solidFill>
                  <a:srgbClr val="C00000"/>
                </a:solidFill>
                <a:latin typeface="Courier New" pitchFamily="49" charset="0"/>
              </a:rPr>
              <a:t>0x00007f7262a1e010</a:t>
            </a:r>
          </a:p>
        </p:txBody>
      </p:sp>
      <p:sp>
        <p:nvSpPr>
          <p:cNvPr id="133" name="TextBox 132"/>
          <p:cNvSpPr txBox="1"/>
          <p:nvPr/>
        </p:nvSpPr>
        <p:spPr>
          <a:xfrm>
            <a:off x="6286955" y="4953000"/>
            <a:ext cx="2624436" cy="923330"/>
          </a:xfrm>
          <a:prstGeom prst="rect">
            <a:avLst/>
          </a:prstGeom>
          <a:noFill/>
        </p:spPr>
        <p:txBody>
          <a:bodyPr wrap="none" rtlCol="0">
            <a:spAutoFit/>
          </a:bodyPr>
          <a:lstStyle/>
          <a:p>
            <a:pPr>
              <a:tabLst>
                <a:tab pos="2344738" algn="r"/>
                <a:tab pos="2398713" algn="r"/>
              </a:tabLst>
            </a:pPr>
            <a:r>
              <a:rPr lang="en-US" sz="1800" dirty="0">
                <a:solidFill>
                  <a:srgbClr val="C00000"/>
                </a:solidFill>
                <a:latin typeface="Calibri" pitchFamily="34" charset="0"/>
              </a:rPr>
              <a:t>Block offset:	</a:t>
            </a:r>
            <a:r>
              <a:rPr lang="en-US" sz="1800" dirty="0">
                <a:solidFill>
                  <a:srgbClr val="C00000"/>
                </a:solidFill>
                <a:latin typeface="Courier New" pitchFamily="49" charset="0"/>
              </a:rPr>
              <a:t>0x??</a:t>
            </a:r>
          </a:p>
          <a:p>
            <a:pPr>
              <a:tabLst>
                <a:tab pos="2344738" algn="r"/>
                <a:tab pos="2398713" algn="r"/>
              </a:tabLst>
            </a:pPr>
            <a:r>
              <a:rPr lang="en-US" sz="1800" dirty="0">
                <a:solidFill>
                  <a:srgbClr val="C00000"/>
                </a:solidFill>
                <a:latin typeface="Calibri" pitchFamily="34" charset="0"/>
              </a:rPr>
              <a:t>Set index: 	</a:t>
            </a:r>
            <a:r>
              <a:rPr lang="en-US" sz="1800" dirty="0">
                <a:solidFill>
                  <a:srgbClr val="C00000"/>
                </a:solidFill>
                <a:latin typeface="Courier New" panose="02070309020205020404" pitchFamily="49" charset="0"/>
                <a:cs typeface="Courier New" panose="02070309020205020404" pitchFamily="49" charset="0"/>
              </a:rPr>
              <a:t> </a:t>
            </a:r>
            <a:r>
              <a:rPr lang="en-US" sz="1800" dirty="0">
                <a:solidFill>
                  <a:srgbClr val="C00000"/>
                </a:solidFill>
                <a:latin typeface="Courier New" pitchFamily="49" charset="0"/>
              </a:rPr>
              <a:t>0x??</a:t>
            </a:r>
          </a:p>
          <a:p>
            <a:pPr>
              <a:tabLst>
                <a:tab pos="2344738" algn="r"/>
                <a:tab pos="2398713" algn="r"/>
              </a:tabLst>
            </a:pPr>
            <a:r>
              <a:rPr lang="en-US" sz="1800" dirty="0">
                <a:solidFill>
                  <a:srgbClr val="C00000"/>
                </a:solidFill>
                <a:latin typeface="Calibri" pitchFamily="34" charset="0"/>
              </a:rPr>
              <a:t>Tag: 	</a:t>
            </a:r>
            <a:r>
              <a:rPr lang="en-US" sz="1800" dirty="0">
                <a:solidFill>
                  <a:srgbClr val="C00000"/>
                </a:solidFill>
                <a:latin typeface="Courier New" pitchFamily="49" charset="0"/>
              </a:rPr>
              <a:t>0x??</a:t>
            </a:r>
            <a:endParaRPr lang="en-US" sz="1800" dirty="0">
              <a:solidFill>
                <a:srgbClr val="C00000"/>
              </a:solidFill>
              <a:latin typeface="Calibri" pitchFamily="34" charset="0"/>
            </a:endParaRPr>
          </a:p>
        </p:txBody>
      </p:sp>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71490" y="750888"/>
            <a:ext cx="1448710" cy="3440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2" name="TextBox 291"/>
          <p:cNvSpPr txBox="1"/>
          <p:nvPr/>
        </p:nvSpPr>
        <p:spPr>
          <a:xfrm>
            <a:off x="494548" y="1258669"/>
            <a:ext cx="2833148" cy="923330"/>
          </a:xfrm>
          <a:prstGeom prst="rect">
            <a:avLst/>
          </a:prstGeom>
          <a:noFill/>
        </p:spPr>
        <p:txBody>
          <a:bodyPr wrap="none" rtlCol="0">
            <a:spAutoFit/>
          </a:bodyPr>
          <a:lstStyle/>
          <a:p>
            <a:r>
              <a:rPr lang="en-US" sz="1800" dirty="0">
                <a:solidFill>
                  <a:srgbClr val="C00000"/>
                </a:solidFill>
                <a:latin typeface="Calibri" pitchFamily="34" charset="0"/>
              </a:rPr>
              <a:t>32 kB 8-way set associative</a:t>
            </a:r>
          </a:p>
          <a:p>
            <a:r>
              <a:rPr lang="en-US" sz="1800" dirty="0">
                <a:solidFill>
                  <a:srgbClr val="C00000"/>
                </a:solidFill>
                <a:latin typeface="Calibri" pitchFamily="34" charset="0"/>
              </a:rPr>
              <a:t>64 bytes/block</a:t>
            </a:r>
          </a:p>
          <a:p>
            <a:r>
              <a:rPr lang="en-US" sz="1800" dirty="0">
                <a:solidFill>
                  <a:srgbClr val="C00000"/>
                </a:solidFill>
                <a:latin typeface="Calibri" pitchFamily="34" charset="0"/>
              </a:rPr>
              <a:t>47 bit address range</a:t>
            </a:r>
          </a:p>
        </p:txBody>
      </p:sp>
    </p:spTree>
    <p:extLst>
      <p:ext uri="{BB962C8B-B14F-4D97-AF65-F5344CB8AC3E}">
        <p14:creationId xmlns:p14="http://schemas.microsoft.com/office/powerpoint/2010/main" val="823640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2">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92">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5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0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P spid="89" grpId="0"/>
      <p:bldP spid="126" grpId="0"/>
      <p:bldP spid="133"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357762" y="4112063"/>
            <a:ext cx="2690238" cy="2441137"/>
          </a:xfrm>
          <a:prstGeom prst="rect">
            <a:avLst/>
          </a:prstGeom>
          <a:solidFill>
            <a:schemeClr val="bg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4" name="Rectangle 3"/>
          <p:cNvSpPr/>
          <p:nvPr/>
        </p:nvSpPr>
        <p:spPr bwMode="auto">
          <a:xfrm>
            <a:off x="3200103" y="4800600"/>
            <a:ext cx="5791497" cy="1752600"/>
          </a:xfrm>
          <a:prstGeom prst="rect">
            <a:avLst/>
          </a:prstGeom>
          <a:solidFill>
            <a:schemeClr val="bg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 name="Title 1"/>
          <p:cNvSpPr>
            <a:spLocks noGrp="1"/>
          </p:cNvSpPr>
          <p:nvPr>
            <p:ph type="title"/>
          </p:nvPr>
        </p:nvSpPr>
        <p:spPr>
          <a:xfrm>
            <a:off x="357762" y="445070"/>
            <a:ext cx="8245269" cy="762000"/>
          </a:xfrm>
        </p:spPr>
        <p:txBody>
          <a:bodyPr/>
          <a:lstStyle/>
          <a:p>
            <a:r>
              <a:rPr lang="en-US" dirty="0"/>
              <a:t>Example: Core i7 L1 Data Cache</a:t>
            </a:r>
          </a:p>
        </p:txBody>
      </p:sp>
      <p:grpSp>
        <p:nvGrpSpPr>
          <p:cNvPr id="7" name="Group 6"/>
          <p:cNvGrpSpPr/>
          <p:nvPr/>
        </p:nvGrpSpPr>
        <p:grpSpPr>
          <a:xfrm>
            <a:off x="357762" y="1188162"/>
            <a:ext cx="7338438" cy="2871436"/>
            <a:chOff x="357762" y="1188162"/>
            <a:chExt cx="7338438" cy="2871436"/>
          </a:xfrm>
        </p:grpSpPr>
        <p:sp>
          <p:nvSpPr>
            <p:cNvPr id="6" name="Rectangle 5"/>
            <p:cNvSpPr/>
            <p:nvPr/>
          </p:nvSpPr>
          <p:spPr bwMode="auto">
            <a:xfrm>
              <a:off x="357762" y="1188162"/>
              <a:ext cx="7337528" cy="2871436"/>
            </a:xfrm>
            <a:prstGeom prst="rect">
              <a:avLst/>
            </a:prstGeom>
            <a:solidFill>
              <a:schemeClr val="bg2">
                <a:lumMod val="20000"/>
                <a:lumOff val="80000"/>
              </a:scheme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27" name="TextBox 126"/>
            <p:cNvSpPr txBox="1"/>
            <p:nvPr/>
          </p:nvSpPr>
          <p:spPr>
            <a:xfrm>
              <a:off x="494548" y="1397675"/>
              <a:ext cx="2401619" cy="2031325"/>
            </a:xfrm>
            <a:prstGeom prst="rect">
              <a:avLst/>
            </a:prstGeom>
            <a:noFill/>
          </p:spPr>
          <p:txBody>
            <a:bodyPr wrap="none" rtlCol="0">
              <a:spAutoFit/>
            </a:bodyPr>
            <a:lstStyle/>
            <a:p>
              <a:endParaRPr lang="en-US" sz="1800" dirty="0">
                <a:latin typeface="Calibri" pitchFamily="34" charset="0"/>
              </a:endParaRPr>
            </a:p>
            <a:p>
              <a:endParaRPr lang="en-US" sz="1800" dirty="0">
                <a:latin typeface="Calibri" pitchFamily="34" charset="0"/>
              </a:endParaRPr>
            </a:p>
            <a:p>
              <a:endParaRPr lang="en-US" sz="1800" dirty="0">
                <a:latin typeface="Calibri" pitchFamily="34" charset="0"/>
              </a:endParaRPr>
            </a:p>
            <a:p>
              <a:r>
                <a:rPr lang="en-US" sz="1800" dirty="0">
                  <a:latin typeface="Calibri" pitchFamily="34" charset="0"/>
                </a:rPr>
                <a:t>B = 64, b=6</a:t>
              </a:r>
            </a:p>
            <a:p>
              <a:r>
                <a:rPr lang="en-US" sz="1800" dirty="0">
                  <a:latin typeface="Calibri" pitchFamily="34" charset="0"/>
                </a:rPr>
                <a:t>S = 64, s = 6</a:t>
              </a:r>
            </a:p>
            <a:p>
              <a:r>
                <a:rPr lang="en-US" sz="1800" dirty="0">
                  <a:latin typeface="Calibri" pitchFamily="34" charset="0"/>
                </a:rPr>
                <a:t>E = 8, e = 3</a:t>
              </a:r>
            </a:p>
            <a:p>
              <a:r>
                <a:rPr lang="en-US" sz="1800" dirty="0">
                  <a:latin typeface="Calibri" pitchFamily="34" charset="0"/>
                </a:rPr>
                <a:t>C = 64 x 64 x 8 = 32,768</a:t>
              </a:r>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48000" y="1188162"/>
              <a:ext cx="4648200" cy="2871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89" name="TextBox 88"/>
          <p:cNvSpPr txBox="1"/>
          <p:nvPr/>
        </p:nvSpPr>
        <p:spPr>
          <a:xfrm>
            <a:off x="494548" y="5477470"/>
            <a:ext cx="1998624" cy="923330"/>
          </a:xfrm>
          <a:prstGeom prst="rect">
            <a:avLst/>
          </a:prstGeom>
          <a:noFill/>
        </p:spPr>
        <p:txBody>
          <a:bodyPr wrap="none" rtlCol="0">
            <a:spAutoFit/>
          </a:bodyPr>
          <a:lstStyle/>
          <a:p>
            <a:r>
              <a:rPr lang="en-US" sz="1800" dirty="0">
                <a:latin typeface="Calibri" pitchFamily="34" charset="0"/>
              </a:rPr>
              <a:t>Block offset:  6 bits</a:t>
            </a:r>
          </a:p>
          <a:p>
            <a:r>
              <a:rPr lang="en-US" sz="1800" dirty="0">
                <a:latin typeface="Calibri" pitchFamily="34" charset="0"/>
              </a:rPr>
              <a:t>Set index: 6 bits</a:t>
            </a:r>
          </a:p>
          <a:p>
            <a:r>
              <a:rPr lang="en-US" sz="1800" dirty="0">
                <a:latin typeface="Calibri" pitchFamily="34" charset="0"/>
              </a:rPr>
              <a:t>Tag: 35 bits</a:t>
            </a: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4548" y="4179869"/>
            <a:ext cx="2044522" cy="12655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6" name="TextBox 125"/>
          <p:cNvSpPr txBox="1"/>
          <p:nvPr/>
        </p:nvSpPr>
        <p:spPr>
          <a:xfrm>
            <a:off x="3200103" y="4953000"/>
            <a:ext cx="2666114" cy="646331"/>
          </a:xfrm>
          <a:prstGeom prst="rect">
            <a:avLst/>
          </a:prstGeom>
          <a:noFill/>
        </p:spPr>
        <p:txBody>
          <a:bodyPr wrap="none" rtlCol="0">
            <a:spAutoFit/>
          </a:bodyPr>
          <a:lstStyle/>
          <a:p>
            <a:r>
              <a:rPr lang="en-US" sz="1800" dirty="0">
                <a:latin typeface="Calibri" pitchFamily="34" charset="0"/>
              </a:rPr>
              <a:t>Stack Address:</a:t>
            </a:r>
            <a:br>
              <a:rPr lang="en-US" sz="1800" dirty="0">
                <a:latin typeface="Calibri" pitchFamily="34" charset="0"/>
              </a:rPr>
            </a:br>
            <a:r>
              <a:rPr lang="en-US" sz="1800" dirty="0">
                <a:solidFill>
                  <a:srgbClr val="C00000"/>
                </a:solidFill>
                <a:latin typeface="Courier New" pitchFamily="49" charset="0"/>
              </a:rPr>
              <a:t>0x00007f7262a1e</a:t>
            </a:r>
            <a:r>
              <a:rPr lang="en-US" sz="1800" u="sng" dirty="0">
                <a:solidFill>
                  <a:srgbClr val="C00000"/>
                </a:solidFill>
                <a:latin typeface="Courier New" pitchFamily="49" charset="0"/>
              </a:rPr>
              <a:t>010</a:t>
            </a:r>
          </a:p>
        </p:txBody>
      </p:sp>
      <p:sp>
        <p:nvSpPr>
          <p:cNvPr id="133" name="TextBox 132"/>
          <p:cNvSpPr txBox="1"/>
          <p:nvPr/>
        </p:nvSpPr>
        <p:spPr>
          <a:xfrm>
            <a:off x="6286955" y="4953000"/>
            <a:ext cx="2624436" cy="923330"/>
          </a:xfrm>
          <a:prstGeom prst="rect">
            <a:avLst/>
          </a:prstGeom>
          <a:noFill/>
        </p:spPr>
        <p:txBody>
          <a:bodyPr wrap="none" rtlCol="0">
            <a:spAutoFit/>
          </a:bodyPr>
          <a:lstStyle/>
          <a:p>
            <a:pPr>
              <a:tabLst>
                <a:tab pos="2344738" algn="r"/>
                <a:tab pos="2398713" algn="r"/>
              </a:tabLst>
            </a:pPr>
            <a:r>
              <a:rPr lang="en-US" sz="1800" dirty="0">
                <a:solidFill>
                  <a:srgbClr val="C00000"/>
                </a:solidFill>
                <a:latin typeface="Calibri" pitchFamily="34" charset="0"/>
              </a:rPr>
              <a:t>Block offset:	</a:t>
            </a:r>
            <a:r>
              <a:rPr lang="en-US" sz="1800" dirty="0">
                <a:solidFill>
                  <a:srgbClr val="0070C0"/>
                </a:solidFill>
                <a:latin typeface="Courier New" pitchFamily="49" charset="0"/>
              </a:rPr>
              <a:t>0x10</a:t>
            </a:r>
          </a:p>
          <a:p>
            <a:pPr>
              <a:tabLst>
                <a:tab pos="2344738" algn="r"/>
                <a:tab pos="2398713" algn="r"/>
              </a:tabLst>
            </a:pPr>
            <a:r>
              <a:rPr lang="en-US" sz="1800" dirty="0">
                <a:solidFill>
                  <a:srgbClr val="C00000"/>
                </a:solidFill>
                <a:latin typeface="Calibri" pitchFamily="34" charset="0"/>
              </a:rPr>
              <a:t>Set index: 	</a:t>
            </a:r>
            <a:r>
              <a:rPr lang="en-US" sz="1800" dirty="0">
                <a:solidFill>
                  <a:srgbClr val="C00000"/>
                </a:solidFill>
                <a:latin typeface="Courier New" panose="02070309020205020404" pitchFamily="49" charset="0"/>
                <a:cs typeface="Courier New" panose="02070309020205020404" pitchFamily="49" charset="0"/>
              </a:rPr>
              <a:t> </a:t>
            </a:r>
            <a:r>
              <a:rPr lang="en-US" sz="1800" dirty="0">
                <a:solidFill>
                  <a:srgbClr val="00B050"/>
                </a:solidFill>
                <a:latin typeface="Courier New" pitchFamily="49" charset="0"/>
              </a:rPr>
              <a:t>0x0</a:t>
            </a:r>
          </a:p>
          <a:p>
            <a:pPr>
              <a:tabLst>
                <a:tab pos="2344738" algn="r"/>
                <a:tab pos="2398713" algn="r"/>
              </a:tabLst>
            </a:pPr>
            <a:r>
              <a:rPr lang="en-US" sz="1800" dirty="0">
                <a:solidFill>
                  <a:srgbClr val="C00000"/>
                </a:solidFill>
                <a:latin typeface="Calibri" pitchFamily="34" charset="0"/>
              </a:rPr>
              <a:t>Tag: </a:t>
            </a:r>
            <a:r>
              <a:rPr lang="en-US" sz="1800">
                <a:solidFill>
                  <a:srgbClr val="C00000"/>
                </a:solidFill>
                <a:latin typeface="Calibri" pitchFamily="34" charset="0"/>
              </a:rPr>
              <a:t>	</a:t>
            </a:r>
            <a:r>
              <a:rPr lang="en-US" sz="1800">
                <a:solidFill>
                  <a:srgbClr val="C00000"/>
                </a:solidFill>
                <a:latin typeface="Courier New" pitchFamily="49" charset="0"/>
              </a:rPr>
              <a:t>0x7f7262a1e</a:t>
            </a:r>
            <a:endParaRPr lang="en-US" sz="1800" dirty="0">
              <a:solidFill>
                <a:srgbClr val="C00000"/>
              </a:solidFill>
              <a:latin typeface="Calibri" pitchFamily="34" charset="0"/>
            </a:endParaRPr>
          </a:p>
        </p:txBody>
      </p:sp>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71490" y="750888"/>
            <a:ext cx="1448710" cy="3440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2" name="TextBox 291"/>
          <p:cNvSpPr txBox="1"/>
          <p:nvPr/>
        </p:nvSpPr>
        <p:spPr>
          <a:xfrm>
            <a:off x="494548" y="1258669"/>
            <a:ext cx="2773836" cy="923330"/>
          </a:xfrm>
          <a:prstGeom prst="rect">
            <a:avLst/>
          </a:prstGeom>
          <a:noFill/>
        </p:spPr>
        <p:txBody>
          <a:bodyPr wrap="none" rtlCol="0">
            <a:spAutoFit/>
          </a:bodyPr>
          <a:lstStyle/>
          <a:p>
            <a:r>
              <a:rPr lang="en-US" sz="1800" dirty="0">
                <a:solidFill>
                  <a:srgbClr val="C00000"/>
                </a:solidFill>
                <a:latin typeface="Calibri" pitchFamily="34" charset="0"/>
              </a:rPr>
              <a:t>32 kB 8-way set associative</a:t>
            </a:r>
            <a:br>
              <a:rPr lang="en-US" sz="1800" dirty="0">
                <a:solidFill>
                  <a:srgbClr val="C00000"/>
                </a:solidFill>
                <a:latin typeface="Calibri" pitchFamily="34" charset="0"/>
              </a:rPr>
            </a:br>
            <a:r>
              <a:rPr lang="en-US" sz="1800" dirty="0">
                <a:solidFill>
                  <a:srgbClr val="C00000"/>
                </a:solidFill>
                <a:latin typeface="Calibri" pitchFamily="34" charset="0"/>
              </a:rPr>
              <a:t>64 bytes/block</a:t>
            </a:r>
          </a:p>
          <a:p>
            <a:r>
              <a:rPr lang="en-US" sz="1800" dirty="0">
                <a:solidFill>
                  <a:srgbClr val="C00000"/>
                </a:solidFill>
                <a:latin typeface="Calibri" pitchFamily="34" charset="0"/>
              </a:rPr>
              <a:t>47 bit address range</a:t>
            </a:r>
          </a:p>
        </p:txBody>
      </p:sp>
      <p:sp>
        <p:nvSpPr>
          <p:cNvPr id="15" name="TextBox 14"/>
          <p:cNvSpPr txBox="1"/>
          <p:nvPr/>
        </p:nvSpPr>
        <p:spPr>
          <a:xfrm>
            <a:off x="3992972" y="6031468"/>
            <a:ext cx="2114681" cy="369332"/>
          </a:xfrm>
          <a:prstGeom prst="rect">
            <a:avLst/>
          </a:prstGeom>
          <a:noFill/>
        </p:spPr>
        <p:txBody>
          <a:bodyPr wrap="none" rtlCol="0">
            <a:spAutoFit/>
          </a:bodyPr>
          <a:lstStyle/>
          <a:p>
            <a:r>
              <a:rPr lang="en-US" sz="1800" dirty="0">
                <a:solidFill>
                  <a:srgbClr val="00B050"/>
                </a:solidFill>
                <a:latin typeface="Courier New" pitchFamily="49" charset="0"/>
              </a:rPr>
              <a:t>0000 00</a:t>
            </a:r>
            <a:r>
              <a:rPr lang="en-US" sz="1800" dirty="0">
                <a:solidFill>
                  <a:srgbClr val="0070C0"/>
                </a:solidFill>
                <a:latin typeface="Courier New" pitchFamily="49" charset="0"/>
              </a:rPr>
              <a:t>01 0000</a:t>
            </a:r>
            <a:endParaRPr lang="en-US" sz="1800" u="sng" dirty="0">
              <a:solidFill>
                <a:srgbClr val="0070C0"/>
              </a:solidFill>
              <a:latin typeface="Courier New" pitchFamily="49" charset="0"/>
            </a:endParaRPr>
          </a:p>
        </p:txBody>
      </p:sp>
      <p:cxnSp>
        <p:nvCxnSpPr>
          <p:cNvPr id="8" name="Straight Connector 7"/>
          <p:cNvCxnSpPr/>
          <p:nvPr/>
        </p:nvCxnSpPr>
        <p:spPr bwMode="auto">
          <a:xfrm flipV="1">
            <a:off x="4114800" y="5557314"/>
            <a:ext cx="1219200" cy="533400"/>
          </a:xfrm>
          <a:prstGeom prst="line">
            <a:avLst/>
          </a:prstGeom>
          <a:noFill/>
          <a:ln w="25400" cap="flat" cmpd="sng" algn="ctr">
            <a:solidFill>
              <a:srgbClr val="C00000"/>
            </a:solidFill>
            <a:prstDash val="solid"/>
            <a:round/>
            <a:headEnd type="none" w="med" len="med"/>
            <a:tailEnd type="none" w="med" len="med"/>
          </a:ln>
          <a:effectLst/>
        </p:spPr>
      </p:cxnSp>
      <p:cxnSp>
        <p:nvCxnSpPr>
          <p:cNvPr id="19" name="Straight Connector 18"/>
          <p:cNvCxnSpPr/>
          <p:nvPr/>
        </p:nvCxnSpPr>
        <p:spPr bwMode="auto">
          <a:xfrm flipH="1" flipV="1">
            <a:off x="5770056" y="5562600"/>
            <a:ext cx="152400" cy="533400"/>
          </a:xfrm>
          <a:prstGeom prst="line">
            <a:avLst/>
          </a:prstGeom>
          <a:noFill/>
          <a:ln w="25400" cap="flat" cmpd="sng" algn="ctr">
            <a:solidFill>
              <a:srgbClr val="C00000"/>
            </a:solidFill>
            <a:prstDash val="solid"/>
            <a:round/>
            <a:headEnd type="none" w="med" len="med"/>
            <a:tailEnd type="none" w="med" len="med"/>
          </a:ln>
          <a:effectLst/>
        </p:spPr>
      </p:cxnSp>
    </p:spTree>
    <p:extLst>
      <p:ext uri="{BB962C8B-B14F-4D97-AF65-F5344CB8AC3E}">
        <p14:creationId xmlns:p14="http://schemas.microsoft.com/office/powerpoint/2010/main" val="243219446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GB" dirty="0"/>
              <a:t>Cache Performance Metrics</a:t>
            </a:r>
          </a:p>
        </p:txBody>
      </p:sp>
      <p:sp>
        <p:nvSpPr>
          <p:cNvPr id="114691" name="Rectangle 3"/>
          <p:cNvSpPr>
            <a:spLocks noGrp="1" noChangeArrowheads="1"/>
          </p:cNvSpPr>
          <p:nvPr>
            <p:ph idx="1"/>
          </p:nvPr>
        </p:nvSpPr>
        <p:spPr>
          <a:xfrm>
            <a:off x="396875" y="1362075"/>
            <a:ext cx="8594725" cy="4972050"/>
          </a:xfrm>
        </p:spPr>
        <p:txBody>
          <a:bodyPr>
            <a:normAutofit fontScale="92500" lnSpcReduction="10000"/>
          </a:bodyPr>
          <a:lstStyle/>
          <a:p>
            <a:r>
              <a:rPr lang="en-GB" dirty="0"/>
              <a:t>Miss Rate</a:t>
            </a:r>
          </a:p>
          <a:p>
            <a:pPr lvl="1"/>
            <a:r>
              <a:rPr lang="en-GB" dirty="0"/>
              <a:t>Fraction of memory references not found in cache (misses / accesses)</a:t>
            </a:r>
            <a:br>
              <a:rPr lang="en-GB" dirty="0"/>
            </a:br>
            <a:r>
              <a:rPr lang="en-GB" dirty="0"/>
              <a:t>= 1 – hit rate</a:t>
            </a:r>
          </a:p>
          <a:p>
            <a:pPr lvl="1"/>
            <a:r>
              <a:rPr lang="en-GB" dirty="0"/>
              <a:t>Typical numbers (in percentages):</a:t>
            </a:r>
          </a:p>
          <a:p>
            <a:pPr lvl="2"/>
            <a:r>
              <a:rPr lang="en-GB" dirty="0"/>
              <a:t>3-10% for L1</a:t>
            </a:r>
          </a:p>
          <a:p>
            <a:pPr lvl="2"/>
            <a:r>
              <a:rPr lang="en-GB" dirty="0"/>
              <a:t>can be quite small (e.g., &lt; 1%) for L2, depending on size, etc.</a:t>
            </a:r>
          </a:p>
          <a:p>
            <a:r>
              <a:rPr lang="en-GB" dirty="0"/>
              <a:t>Hit Time</a:t>
            </a:r>
          </a:p>
          <a:p>
            <a:pPr lvl="1"/>
            <a:r>
              <a:rPr lang="en-GB" dirty="0"/>
              <a:t>Time to deliver a line in the cache to the processor</a:t>
            </a:r>
          </a:p>
          <a:p>
            <a:pPr lvl="2"/>
            <a:r>
              <a:rPr lang="en-GB" dirty="0"/>
              <a:t>includes time to determine whether the line is in the cache</a:t>
            </a:r>
          </a:p>
          <a:p>
            <a:pPr lvl="1"/>
            <a:r>
              <a:rPr lang="en-GB" dirty="0"/>
              <a:t>Typical numbers:</a:t>
            </a:r>
          </a:p>
          <a:p>
            <a:pPr lvl="2"/>
            <a:r>
              <a:rPr lang="en-GB" dirty="0"/>
              <a:t>4 clock cycle for L1</a:t>
            </a:r>
          </a:p>
          <a:p>
            <a:pPr lvl="2"/>
            <a:r>
              <a:rPr lang="en-GB" dirty="0"/>
              <a:t>10 clock cycles for L2</a:t>
            </a:r>
          </a:p>
          <a:p>
            <a:r>
              <a:rPr lang="en-GB" dirty="0"/>
              <a:t>Miss Penalty</a:t>
            </a:r>
          </a:p>
          <a:p>
            <a:pPr lvl="1"/>
            <a:r>
              <a:rPr lang="en-GB" dirty="0"/>
              <a:t>Additional time required because of a miss</a:t>
            </a:r>
          </a:p>
          <a:p>
            <a:pPr lvl="2"/>
            <a:r>
              <a:rPr lang="en-GB" dirty="0"/>
              <a:t>typically 50-200 cycles for main memory (Trend: increasing!)</a:t>
            </a:r>
          </a:p>
        </p:txBody>
      </p:sp>
    </p:spTree>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lIns="90488" tIns="44450" rIns="90488" bIns="44450" anchor="b"/>
          <a:lstStyle/>
          <a:p>
            <a:pPr eaLnBrk="1" hangingPunct="1"/>
            <a:r>
              <a:rPr lang="en-US" dirty="0"/>
              <a:t>Let’s think about those numbers</a:t>
            </a:r>
          </a:p>
        </p:txBody>
      </p:sp>
      <p:sp>
        <p:nvSpPr>
          <p:cNvPr id="112643" name="Rectangle 3"/>
          <p:cNvSpPr>
            <a:spLocks noGrp="1" noChangeArrowheads="1"/>
          </p:cNvSpPr>
          <p:nvPr>
            <p:ph idx="1"/>
          </p:nvPr>
        </p:nvSpPr>
        <p:spPr/>
        <p:txBody>
          <a:bodyPr lIns="90488" tIns="44450" rIns="90488" bIns="44450"/>
          <a:lstStyle/>
          <a:p>
            <a:pPr>
              <a:defRPr/>
            </a:pPr>
            <a:r>
              <a:rPr lang="en-US" dirty="0"/>
              <a:t>Huge difference between a hit and a miss</a:t>
            </a:r>
          </a:p>
          <a:p>
            <a:pPr lvl="1" eaLnBrk="1" hangingPunct="1">
              <a:lnSpc>
                <a:spcPct val="100000"/>
              </a:lnSpc>
              <a:defRPr/>
            </a:pPr>
            <a:r>
              <a:rPr lang="en-US" sz="1800" dirty="0"/>
              <a:t>Could be 100x, if just L1 and main memory</a:t>
            </a:r>
          </a:p>
          <a:p>
            <a:pPr>
              <a:defRPr/>
            </a:pPr>
            <a:endParaRPr lang="en-US" dirty="0"/>
          </a:p>
          <a:p>
            <a:pPr>
              <a:defRPr/>
            </a:pPr>
            <a:r>
              <a:rPr lang="en-US" dirty="0"/>
              <a:t>Would you believe 99% hits is twice as good as 97%?</a:t>
            </a:r>
          </a:p>
          <a:p>
            <a:pPr lvl="1" eaLnBrk="1" hangingPunct="1">
              <a:lnSpc>
                <a:spcPct val="100000"/>
              </a:lnSpc>
              <a:defRPr/>
            </a:pPr>
            <a:r>
              <a:rPr lang="en-US" sz="1800" dirty="0"/>
              <a:t>Consider: </a:t>
            </a:r>
            <a:br>
              <a:rPr lang="en-US" sz="1800" dirty="0"/>
            </a:br>
            <a:r>
              <a:rPr lang="en-US" sz="1800" dirty="0"/>
              <a:t>cache hit time of 1 cycle</a:t>
            </a:r>
            <a:br>
              <a:rPr lang="en-US" sz="1800" dirty="0"/>
            </a:br>
            <a:r>
              <a:rPr lang="en-US" sz="1800" dirty="0"/>
              <a:t>miss penalty of 100 cycles</a:t>
            </a:r>
          </a:p>
          <a:p>
            <a:pPr lvl="1">
              <a:defRPr/>
            </a:pPr>
            <a:endParaRPr lang="en-US" sz="1800" dirty="0"/>
          </a:p>
          <a:p>
            <a:pPr lvl="1">
              <a:defRPr/>
            </a:pPr>
            <a:r>
              <a:rPr lang="en-US" sz="1800" dirty="0"/>
              <a:t>Average access time:</a:t>
            </a:r>
          </a:p>
          <a:p>
            <a:pPr lvl="1" eaLnBrk="1" hangingPunct="1">
              <a:lnSpc>
                <a:spcPct val="100000"/>
              </a:lnSpc>
              <a:buFont typeface="Wingdings" pitchFamily="2" charset="2"/>
              <a:buNone/>
              <a:defRPr/>
            </a:pPr>
            <a:r>
              <a:rPr lang="en-US" sz="1800" dirty="0"/>
              <a:t>	 97% hits:  1 cycle + 0.03 * 100 cycles =</a:t>
            </a:r>
            <a:r>
              <a:rPr lang="en-US" sz="1800" dirty="0">
                <a:solidFill>
                  <a:srgbClr val="FF0000"/>
                </a:solidFill>
              </a:rPr>
              <a:t> </a:t>
            </a:r>
            <a:r>
              <a:rPr lang="en-US" sz="1800" b="1" dirty="0">
                <a:solidFill>
                  <a:srgbClr val="C00000"/>
                </a:solidFill>
              </a:rPr>
              <a:t>4 cycles</a:t>
            </a:r>
          </a:p>
          <a:p>
            <a:pPr lvl="1" eaLnBrk="1" hangingPunct="1">
              <a:lnSpc>
                <a:spcPct val="100000"/>
              </a:lnSpc>
              <a:buFont typeface="Wingdings" pitchFamily="2" charset="2"/>
              <a:buNone/>
              <a:defRPr/>
            </a:pPr>
            <a:r>
              <a:rPr lang="en-US" sz="1800" dirty="0"/>
              <a:t>	 99% hits:  1 cycle + 0.01 * 100 cycles = </a:t>
            </a:r>
            <a:r>
              <a:rPr lang="en-US" sz="1800" b="1" dirty="0">
                <a:solidFill>
                  <a:srgbClr val="C00000"/>
                </a:solidFill>
              </a:rPr>
              <a:t>2 cycles</a:t>
            </a:r>
          </a:p>
          <a:p>
            <a:pPr lvl="1" eaLnBrk="1" hangingPunct="1">
              <a:lnSpc>
                <a:spcPct val="100000"/>
              </a:lnSpc>
              <a:buFont typeface="Wingdings" pitchFamily="2" charset="2"/>
              <a:buNone/>
              <a:defRPr/>
            </a:pPr>
            <a:endParaRPr lang="en-US" sz="1600" dirty="0">
              <a:solidFill>
                <a:srgbClr val="C00000"/>
              </a:solidFill>
            </a:endParaRPr>
          </a:p>
          <a:p>
            <a:pPr>
              <a:defRPr/>
            </a:pPr>
            <a:r>
              <a:rPr lang="en-US" dirty="0">
                <a:solidFill>
                  <a:srgbClr val="C00000"/>
                </a:solidFill>
              </a:rPr>
              <a:t>This is why “miss rate” is used instead of “hit rate”</a:t>
            </a:r>
            <a:endParaRPr lang="en-US" sz="1800" dirty="0">
              <a:solidFill>
                <a:srgbClr val="C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4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264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2643">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64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6" name="Rectangle 8"/>
          <p:cNvSpPr>
            <a:spLocks noGrp="1" noChangeArrowheads="1"/>
          </p:cNvSpPr>
          <p:nvPr>
            <p:ph type="title"/>
          </p:nvPr>
        </p:nvSpPr>
        <p:spPr/>
        <p:txBody>
          <a:bodyPr/>
          <a:lstStyle/>
          <a:p>
            <a:r>
              <a:rPr lang="en-US"/>
              <a:t>Writing Cache Friendly Code</a:t>
            </a:r>
          </a:p>
        </p:txBody>
      </p:sp>
      <p:sp>
        <p:nvSpPr>
          <p:cNvPr id="160777" name="Rectangle 9"/>
          <p:cNvSpPr>
            <a:spLocks noGrp="1" noChangeArrowheads="1"/>
          </p:cNvSpPr>
          <p:nvPr>
            <p:ph idx="1"/>
          </p:nvPr>
        </p:nvSpPr>
        <p:spPr>
          <a:xfrm>
            <a:off x="396875" y="1362075"/>
            <a:ext cx="8289925" cy="4972050"/>
          </a:xfrm>
        </p:spPr>
        <p:txBody>
          <a:bodyPr/>
          <a:lstStyle/>
          <a:p>
            <a:r>
              <a:rPr lang="en-US" dirty="0"/>
              <a:t>Make the common case go fast</a:t>
            </a:r>
          </a:p>
          <a:p>
            <a:pPr lvl="1"/>
            <a:r>
              <a:rPr lang="en-US" dirty="0"/>
              <a:t>Focus on the inner loops of the core functions</a:t>
            </a:r>
          </a:p>
          <a:p>
            <a:r>
              <a:rPr lang="en-US" dirty="0"/>
              <a:t>Minimize the misses in the inner loops</a:t>
            </a:r>
          </a:p>
          <a:p>
            <a:pPr lvl="1"/>
            <a:r>
              <a:rPr lang="en-US" dirty="0"/>
              <a:t>Repeated references to variables are good (</a:t>
            </a:r>
            <a:r>
              <a:rPr lang="en-US" dirty="0">
                <a:solidFill>
                  <a:srgbClr val="FF0000"/>
                </a:solidFill>
              </a:rPr>
              <a:t>temporal locality</a:t>
            </a:r>
            <a:r>
              <a:rPr lang="en-US" dirty="0"/>
              <a:t>)</a:t>
            </a:r>
            <a:r>
              <a:rPr lang="zh-CN" altLang="en-US" dirty="0"/>
              <a:t>重复引用相同变量的程序有良好的时间局部性</a:t>
            </a:r>
            <a:endParaRPr lang="en-US" altLang="zh-CN" dirty="0"/>
          </a:p>
          <a:p>
            <a:pPr lvl="1"/>
            <a:r>
              <a:rPr lang="zh-CN" altLang="en-US" dirty="0"/>
              <a:t>频繁访问数据集的缓存级别：寄存器</a:t>
            </a:r>
            <a:r>
              <a:rPr lang="en-US" altLang="zh-CN" dirty="0"/>
              <a:t>&gt;L1 cache&gt;L2 cache-L3 cache&gt;</a:t>
            </a:r>
            <a:r>
              <a:rPr lang="zh-CN" altLang="en-US" dirty="0"/>
              <a:t>内存</a:t>
            </a:r>
            <a:endParaRPr lang="en-US" dirty="0"/>
          </a:p>
          <a:p>
            <a:pPr lvl="1"/>
            <a:r>
              <a:rPr lang="en-US" dirty="0"/>
              <a:t>Stride-1 reference patterns are good (</a:t>
            </a:r>
            <a:r>
              <a:rPr lang="en-US" dirty="0">
                <a:solidFill>
                  <a:srgbClr val="FF0000"/>
                </a:solidFill>
              </a:rPr>
              <a:t>spatial locality</a:t>
            </a:r>
            <a:r>
              <a:rPr lang="en-US" dirty="0"/>
              <a:t>)</a:t>
            </a:r>
            <a:r>
              <a:rPr lang="zh-CN" altLang="en-US" dirty="0"/>
              <a:t>步长为</a:t>
            </a:r>
            <a:r>
              <a:rPr lang="en-US" altLang="zh-CN" dirty="0"/>
              <a:t>k</a:t>
            </a:r>
            <a:r>
              <a:rPr lang="zh-CN" altLang="en-US" dirty="0"/>
              <a:t>的引用模式程序，步长越小，空间局部性越好</a:t>
            </a:r>
            <a:endParaRPr lang="en-US" dirty="0"/>
          </a:p>
          <a:p>
            <a:pPr lvl="1">
              <a:spcAft>
                <a:spcPts val="1200"/>
              </a:spcAft>
            </a:pPr>
            <a:r>
              <a:rPr lang="en-US" altLang="zh-CN" dirty="0"/>
              <a:t>CPU</a:t>
            </a:r>
            <a:r>
              <a:rPr lang="zh-CN" altLang="en-US" dirty="0"/>
              <a:t>内存访问单位</a:t>
            </a:r>
            <a:r>
              <a:rPr lang="en-US" altLang="zh-CN" dirty="0"/>
              <a:t>cache line(64</a:t>
            </a:r>
            <a:r>
              <a:rPr lang="zh-CN" altLang="en-US" dirty="0"/>
              <a:t>字节</a:t>
            </a:r>
            <a:r>
              <a:rPr lang="en-US" altLang="zh-CN" dirty="0"/>
              <a:t>)</a:t>
            </a:r>
            <a:r>
              <a:rPr lang="zh-CN" altLang="en-US" dirty="0"/>
              <a:t>，步长越小，效率越高</a:t>
            </a:r>
            <a:endParaRPr lang="en-US" altLang="zh-CN" dirty="0"/>
          </a:p>
          <a:p>
            <a:pPr lvl="1">
              <a:spcAft>
                <a:spcPts val="1200"/>
              </a:spcAft>
            </a:pPr>
            <a:r>
              <a:rPr lang="zh-CN" altLang="en-US" dirty="0"/>
              <a:t>对于取指令而言，循环有好的时间和空间局部性，循环越小，循环迭代次数越多，局部性越好</a:t>
            </a:r>
            <a:r>
              <a:rPr lang="en-US" altLang="zh-CN" dirty="0"/>
              <a:t>,</a:t>
            </a:r>
            <a:r>
              <a:rPr lang="zh-CN" altLang="en-US" dirty="0">
                <a:solidFill>
                  <a:srgbClr val="FF0000"/>
                </a:solidFill>
              </a:rPr>
              <a:t>简化循环体内代码结构</a:t>
            </a:r>
          </a:p>
          <a:p>
            <a:pPr lvl="1"/>
            <a:endParaRPr lang="en-US" dirty="0"/>
          </a:p>
        </p:txBody>
      </p:sp>
      <p:sp>
        <p:nvSpPr>
          <p:cNvPr id="12" name="TextBox 11"/>
          <p:cNvSpPr txBox="1"/>
          <p:nvPr/>
        </p:nvSpPr>
        <p:spPr>
          <a:xfrm>
            <a:off x="282575" y="5857071"/>
            <a:ext cx="8518524" cy="954107"/>
          </a:xfrm>
          <a:prstGeom prst="rect">
            <a:avLst/>
          </a:prstGeom>
          <a:noFill/>
        </p:spPr>
        <p:txBody>
          <a:bodyPr wrap="square" rtlCol="0">
            <a:spAutoFit/>
          </a:bodyPr>
          <a:lstStyle/>
          <a:p>
            <a:r>
              <a:rPr lang="en-US" sz="2800" dirty="0">
                <a:latin typeface="Calibri" pitchFamily="34" charset="0"/>
              </a:rPr>
              <a:t>Key idea: Our qualitative notion of locality is quantified through our understanding of cache memories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ChangeArrowheads="1"/>
          </p:cNvSpPr>
          <p:nvPr>
            <p:ph type="title"/>
          </p:nvPr>
        </p:nvSpPr>
        <p:spPr/>
        <p:txBody>
          <a:bodyPr/>
          <a:lstStyle/>
          <a:p>
            <a:r>
              <a:rPr lang="en-US"/>
              <a:t>Summary</a:t>
            </a:r>
          </a:p>
        </p:txBody>
      </p:sp>
      <p:sp>
        <p:nvSpPr>
          <p:cNvPr id="146435" name="Rectangle 3"/>
          <p:cNvSpPr>
            <a:spLocks noGrp="1" noChangeArrowheads="1"/>
          </p:cNvSpPr>
          <p:nvPr>
            <p:ph idx="1"/>
          </p:nvPr>
        </p:nvSpPr>
        <p:spPr/>
        <p:txBody>
          <a:bodyPr/>
          <a:lstStyle/>
          <a:p>
            <a:pPr>
              <a:spcBef>
                <a:spcPts val="0"/>
              </a:spcBef>
            </a:pPr>
            <a:r>
              <a:rPr lang="en-US" dirty="0"/>
              <a:t>The speed gap between CPU, memory and mass storage continues to widen.</a:t>
            </a:r>
          </a:p>
          <a:p>
            <a:pPr>
              <a:spcBef>
                <a:spcPts val="0"/>
              </a:spcBef>
            </a:pPr>
            <a:r>
              <a:rPr lang="en-US" dirty="0"/>
              <a:t>Well-written programs exhibit a property called </a:t>
            </a:r>
            <a:r>
              <a:rPr lang="en-US" i="1" dirty="0"/>
              <a:t>locality</a:t>
            </a:r>
            <a:r>
              <a:rPr lang="en-US" dirty="0"/>
              <a:t>.</a:t>
            </a:r>
          </a:p>
          <a:p>
            <a:pPr>
              <a:spcBef>
                <a:spcPts val="0"/>
              </a:spcBef>
            </a:pPr>
            <a:r>
              <a:rPr lang="en-US" dirty="0"/>
              <a:t>Memory hierarchies based on </a:t>
            </a:r>
            <a:r>
              <a:rPr lang="en-US" i="1" dirty="0"/>
              <a:t>caching</a:t>
            </a:r>
            <a:r>
              <a:rPr lang="en-US" dirty="0"/>
              <a:t> close the gap by exploiting locality.</a:t>
            </a:r>
          </a:p>
          <a:p>
            <a:pPr>
              <a:spcBef>
                <a:spcPts val="0"/>
              </a:spcBef>
            </a:pPr>
            <a:endParaRPr lang="en-US" dirty="0"/>
          </a:p>
          <a:p>
            <a:pPr>
              <a:spcBef>
                <a:spcPts val="0"/>
              </a:spcBef>
            </a:pPr>
            <a:endParaRPr lang="en-US" dirty="0"/>
          </a:p>
        </p:txBody>
      </p:sp>
      <p:pic>
        <p:nvPicPr>
          <p:cNvPr id="2" name="内容占位符 30">
            <a:extLst>
              <a:ext uri="{FF2B5EF4-FFF2-40B4-BE49-F238E27FC236}">
                <a16:creationId xmlns:a16="http://schemas.microsoft.com/office/drawing/2014/main" id="{9C4BC37C-FA5C-82CB-F5DC-2D55022BBFFB}"/>
              </a:ext>
            </a:extLst>
          </p:cNvPr>
          <p:cNvPicPr>
            <a:picLocks noChangeAspect="1"/>
          </p:cNvPicPr>
          <p:nvPr/>
        </p:nvPicPr>
        <p:blipFill rotWithShape="1">
          <a:blip r:embed="rId3">
            <a:extLst>
              <a:ext uri="{28A0092B-C50C-407E-A947-70E740481C1C}">
                <a14:useLocalDpi xmlns:a14="http://schemas.microsoft.com/office/drawing/2010/main" val="0"/>
              </a:ext>
            </a:extLst>
          </a:blip>
          <a:srcRect l="5766" t="16906" r="5409" b="8647"/>
          <a:stretch/>
        </p:blipFill>
        <p:spPr bwMode="auto">
          <a:xfrm>
            <a:off x="2524076" y="3530438"/>
            <a:ext cx="5197930" cy="3267365"/>
          </a:xfrm>
          <a:prstGeom prst="rect">
            <a:avLst/>
          </a:prstGeom>
          <a:noFill/>
          <a:ln w="9525">
            <a:noFill/>
            <a:miter lim="800000"/>
            <a:headEnd/>
            <a:tailEnd/>
          </a:ln>
        </p:spPr>
      </p:pic>
    </p:spTree>
    <p:extLst>
      <p:ext uri="{BB962C8B-B14F-4D97-AF65-F5344CB8AC3E}">
        <p14:creationId xmlns:p14="http://schemas.microsoft.com/office/powerpoint/2010/main" val="3182202689"/>
      </p:ext>
    </p:extLst>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82DC188-1CA4-06C1-C9F3-31AF0AF00CB6}"/>
              </a:ext>
            </a:extLst>
          </p:cNvPr>
          <p:cNvSpPr txBox="1"/>
          <p:nvPr>
            <p:custDataLst>
              <p:tags r:id="rId2"/>
            </p:custDataLst>
          </p:nvPr>
        </p:nvSpPr>
        <p:spPr>
          <a:xfrm>
            <a:off x="914400" y="5816946"/>
            <a:ext cx="4433687" cy="824966"/>
          </a:xfrm>
          <a:prstGeom prst="rect">
            <a:avLst/>
          </a:prstGeom>
          <a:noFill/>
        </p:spPr>
        <p:txBody>
          <a:bodyPr vert="horz" wrap="square" rtlCol="0" anchor="ctr" anchorCtr="0">
            <a:noAutofit/>
          </a:bodyPr>
          <a:lstStyle/>
          <a:p>
            <a:r>
              <a:rPr lang="zh-CN" altLang="en-US" sz="26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 </a:t>
            </a:r>
            <a:r>
              <a:rPr lang="en-US" altLang="zh-CN" sz="26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a:t>
            </a:r>
            <a:r>
              <a:rPr lang="zh-CN" altLang="en-US" sz="26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填空</a:t>
            </a:r>
            <a:r>
              <a:rPr lang="en-US" altLang="zh-CN" sz="2600" dirty="0">
                <a:solidFill>
                  <a:srgbClr val="639EF4"/>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矩形: 圆角 4">
            <a:extLst>
              <a:ext uri="{FF2B5EF4-FFF2-40B4-BE49-F238E27FC236}">
                <a16:creationId xmlns:a16="http://schemas.microsoft.com/office/drawing/2014/main" id="{E95F78E5-D026-62D5-DD8F-F17963BD6298}"/>
              </a:ext>
            </a:extLst>
          </p:cNvPr>
          <p:cNvSpPr/>
          <p:nvPr>
            <p:custDataLst>
              <p:tags r:id="rId3"/>
            </p:custDataLst>
          </p:nvPr>
        </p:nvSpPr>
        <p:spPr bwMode="auto">
          <a:xfrm>
            <a:off x="6172200" y="6215063"/>
            <a:ext cx="1543050" cy="411480"/>
          </a:xfrm>
          <a:prstGeom prst="roundRect">
            <a:avLst/>
          </a:prstGeom>
          <a:solidFill>
            <a:srgbClr val="808080"/>
          </a:solidFill>
          <a:ln w="38100"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zh-CN" altLang="en-US" sz="1600" b="1" i="0" u="none" strike="noStrike" cap="none" normalizeH="0" baseline="0">
                <a:ln>
                  <a:noFill/>
                </a:ln>
                <a:solidFill>
                  <a:srgbClr val="FFFFFF"/>
                </a:solidFill>
                <a:effectLst/>
                <a:latin typeface="Microsoft Yahei" panose="020B0503020204020204" pitchFamily="34" charset="-122"/>
                <a:ea typeface="Microsoft Yahei" panose="020B0503020204020204" pitchFamily="34" charset="-122"/>
                <a:sym typeface="Microsoft Yahei" panose="020B0503020204020204" pitchFamily="34" charset="-122"/>
              </a:rPr>
              <a:t>作答</a:t>
            </a:r>
          </a:p>
        </p:txBody>
      </p:sp>
      <p:sp>
        <p:nvSpPr>
          <p:cNvPr id="12" name="矩形 11">
            <a:extLst>
              <a:ext uri="{FF2B5EF4-FFF2-40B4-BE49-F238E27FC236}">
                <a16:creationId xmlns:a16="http://schemas.microsoft.com/office/drawing/2014/main" id="{227BCE17-9920-FDF2-2ED6-72FCEA9A7D1B}"/>
              </a:ext>
            </a:extLst>
          </p:cNvPr>
          <p:cNvSpPr/>
          <p:nvPr/>
        </p:nvSpPr>
        <p:spPr>
          <a:xfrm>
            <a:off x="4401896" y="920617"/>
            <a:ext cx="4682692" cy="2308324"/>
          </a:xfrm>
          <a:prstGeom prst="rect">
            <a:avLst/>
          </a:prstGeom>
          <a:solidFill>
            <a:srgbClr val="F6F5BD"/>
          </a:solidFill>
          <a:ln w="25400">
            <a:solidFill>
              <a:schemeClr val="tx1"/>
            </a:solidFill>
            <a:miter lim="800000"/>
            <a:headEnd/>
            <a:tailEnd/>
          </a:ln>
          <a:effectLst/>
        </p:spPr>
        <p:txBody>
          <a:bodyPr wrap="none">
            <a:prstTxWarp prst="textNoShape">
              <a:avLst/>
            </a:prstTxWarp>
            <a:spAutoFit/>
          </a:bodyPr>
          <a:lstStyle/>
          <a:p>
            <a:r>
              <a:rPr lang="en-US" altLang="zh-CN" sz="1600" dirty="0">
                <a:solidFill>
                  <a:schemeClr val="tx1"/>
                </a:solidFill>
                <a:latin typeface="Courier New" charset="0"/>
              </a:rPr>
              <a:t>void clear1(point *p, int n){</a:t>
            </a:r>
          </a:p>
          <a:p>
            <a:r>
              <a:rPr lang="en-US" altLang="zh-CN" sz="1600" dirty="0">
                <a:solidFill>
                  <a:schemeClr val="tx1"/>
                </a:solidFill>
                <a:latin typeface="Courier New" charset="0"/>
              </a:rPr>
              <a:t>	int </a:t>
            </a:r>
            <a:r>
              <a:rPr lang="en-US" altLang="zh-CN" sz="1600" dirty="0" err="1">
                <a:solidFill>
                  <a:schemeClr val="tx1"/>
                </a:solidFill>
                <a:latin typeface="Courier New" charset="0"/>
              </a:rPr>
              <a:t>i,j</a:t>
            </a:r>
            <a:r>
              <a:rPr lang="en-US" altLang="zh-CN" sz="1600" dirty="0">
                <a:solidFill>
                  <a:schemeClr val="tx1"/>
                </a:solidFill>
                <a:latin typeface="Courier New" charset="0"/>
              </a:rPr>
              <a:t>;</a:t>
            </a:r>
          </a:p>
          <a:p>
            <a:r>
              <a:rPr lang="en-US" altLang="zh-CN" sz="1600" dirty="0">
                <a:solidFill>
                  <a:schemeClr val="tx1"/>
                </a:solidFill>
                <a:latin typeface="Courier New" charset="0"/>
              </a:rPr>
              <a:t>	for (</a:t>
            </a:r>
            <a:r>
              <a:rPr lang="en-US" altLang="zh-CN" sz="1600" dirty="0" err="1">
                <a:solidFill>
                  <a:schemeClr val="tx1"/>
                </a:solidFill>
                <a:latin typeface="Courier New" charset="0"/>
              </a:rPr>
              <a:t>i</a:t>
            </a:r>
            <a:r>
              <a:rPr lang="en-US" altLang="zh-CN" sz="1600" dirty="0">
                <a:solidFill>
                  <a:schemeClr val="tx1"/>
                </a:solidFill>
                <a:latin typeface="Courier New" charset="0"/>
              </a:rPr>
              <a:t>=0;i&lt;</a:t>
            </a:r>
            <a:r>
              <a:rPr lang="en-US" altLang="zh-CN" sz="1600" dirty="0" err="1">
                <a:solidFill>
                  <a:schemeClr val="tx1"/>
                </a:solidFill>
                <a:latin typeface="Courier New" charset="0"/>
              </a:rPr>
              <a:t>n;i</a:t>
            </a:r>
            <a:r>
              <a:rPr lang="en-US" altLang="zh-CN" sz="1600" dirty="0">
                <a:solidFill>
                  <a:schemeClr val="tx1"/>
                </a:solidFill>
                <a:latin typeface="Courier New" charset="0"/>
              </a:rPr>
              <a:t>++){</a:t>
            </a:r>
          </a:p>
          <a:p>
            <a:r>
              <a:rPr lang="en-US" altLang="zh-CN" sz="1600" dirty="0">
                <a:solidFill>
                  <a:schemeClr val="tx1"/>
                </a:solidFill>
                <a:latin typeface="Courier New" charset="0"/>
              </a:rPr>
              <a:t>		for (j=0;j&lt;</a:t>
            </a:r>
            <a:r>
              <a:rPr lang="en-US" altLang="zh-CN" sz="1600" dirty="0" err="1">
                <a:solidFill>
                  <a:schemeClr val="tx1"/>
                </a:solidFill>
                <a:latin typeface="Courier New" charset="0"/>
              </a:rPr>
              <a:t>M;j</a:t>
            </a:r>
            <a:r>
              <a:rPr lang="en-US" altLang="zh-CN" sz="1600" dirty="0">
                <a:solidFill>
                  <a:schemeClr val="tx1"/>
                </a:solidFill>
                <a:latin typeface="Courier New" charset="0"/>
              </a:rPr>
              <a:t>++)</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].vel[j]=0;</a:t>
            </a:r>
          </a:p>
          <a:p>
            <a:r>
              <a:rPr lang="en-US" altLang="zh-CN" sz="1600" dirty="0">
                <a:solidFill>
                  <a:schemeClr val="tx1"/>
                </a:solidFill>
                <a:latin typeface="Courier New" charset="0"/>
              </a:rPr>
              <a:t>		for (j=0;j&lt;</a:t>
            </a:r>
            <a:r>
              <a:rPr lang="en-US" altLang="zh-CN" sz="1600" dirty="0" err="1">
                <a:solidFill>
                  <a:schemeClr val="tx1"/>
                </a:solidFill>
                <a:latin typeface="Courier New" charset="0"/>
              </a:rPr>
              <a:t>M;j</a:t>
            </a:r>
            <a:r>
              <a:rPr lang="en-US" altLang="zh-CN" sz="1600" dirty="0">
                <a:solidFill>
                  <a:schemeClr val="tx1"/>
                </a:solidFill>
                <a:latin typeface="Courier New" charset="0"/>
              </a:rPr>
              <a:t>++)</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].acc[j]=0;</a:t>
            </a:r>
          </a:p>
          <a:p>
            <a:r>
              <a:rPr lang="en-US" altLang="zh-CN" sz="1600" dirty="0">
                <a:solidFill>
                  <a:schemeClr val="tx1"/>
                </a:solidFill>
                <a:latin typeface="Courier New" charset="0"/>
              </a:rPr>
              <a:t>	}</a:t>
            </a:r>
          </a:p>
          <a:p>
            <a:r>
              <a:rPr lang="en-US" altLang="zh-CN" sz="1600" dirty="0">
                <a:solidFill>
                  <a:schemeClr val="tx1"/>
                </a:solidFill>
                <a:latin typeface="Courier New" charset="0"/>
              </a:rPr>
              <a:t>	return;}</a:t>
            </a:r>
          </a:p>
        </p:txBody>
      </p:sp>
      <p:sp>
        <p:nvSpPr>
          <p:cNvPr id="13" name="矩形 12">
            <a:extLst>
              <a:ext uri="{FF2B5EF4-FFF2-40B4-BE49-F238E27FC236}">
                <a16:creationId xmlns:a16="http://schemas.microsoft.com/office/drawing/2014/main" id="{1C274556-679E-0C11-5C22-1ACEBD17E1D7}"/>
              </a:ext>
            </a:extLst>
          </p:cNvPr>
          <p:cNvSpPr/>
          <p:nvPr/>
        </p:nvSpPr>
        <p:spPr>
          <a:xfrm>
            <a:off x="95250" y="3323351"/>
            <a:ext cx="4874446" cy="2062103"/>
          </a:xfrm>
          <a:prstGeom prst="rect">
            <a:avLst/>
          </a:prstGeom>
          <a:solidFill>
            <a:srgbClr val="F6F5BD"/>
          </a:solidFill>
          <a:ln w="25400">
            <a:solidFill>
              <a:schemeClr val="tx1"/>
            </a:solidFill>
            <a:miter lim="800000"/>
            <a:headEnd/>
            <a:tailEnd/>
          </a:ln>
          <a:effectLst/>
        </p:spPr>
        <p:txBody>
          <a:bodyPr wrap="square">
            <a:prstTxWarp prst="textNoShape">
              <a:avLst/>
            </a:prstTxWarp>
            <a:spAutoFit/>
          </a:bodyPr>
          <a:lstStyle/>
          <a:p>
            <a:r>
              <a:rPr lang="en-US" altLang="zh-CN" sz="1600" dirty="0">
                <a:solidFill>
                  <a:schemeClr val="tx1"/>
                </a:solidFill>
                <a:latin typeface="Courier New" charset="0"/>
              </a:rPr>
              <a:t>void clear2(point *p, int n){</a:t>
            </a:r>
          </a:p>
          <a:p>
            <a:r>
              <a:rPr lang="en-US" altLang="zh-CN" sz="1600" dirty="0">
                <a:solidFill>
                  <a:schemeClr val="tx1"/>
                </a:solidFill>
                <a:latin typeface="Courier New" charset="0"/>
              </a:rPr>
              <a:t>	int </a:t>
            </a:r>
            <a:r>
              <a:rPr lang="en-US" altLang="zh-CN" sz="1600" dirty="0" err="1">
                <a:solidFill>
                  <a:schemeClr val="tx1"/>
                </a:solidFill>
                <a:latin typeface="Courier New" charset="0"/>
              </a:rPr>
              <a:t>i,j</a:t>
            </a:r>
            <a:r>
              <a:rPr lang="en-US" altLang="zh-CN" sz="1600" dirty="0">
                <a:solidFill>
                  <a:schemeClr val="tx1"/>
                </a:solidFill>
                <a:latin typeface="Courier New" charset="0"/>
              </a:rPr>
              <a:t>;</a:t>
            </a:r>
          </a:p>
          <a:p>
            <a:r>
              <a:rPr lang="en-US" altLang="zh-CN" sz="1600" dirty="0">
                <a:solidFill>
                  <a:schemeClr val="tx1"/>
                </a:solidFill>
                <a:latin typeface="Courier New" charset="0"/>
              </a:rPr>
              <a:t>	for (</a:t>
            </a:r>
            <a:r>
              <a:rPr lang="en-US" altLang="zh-CN" sz="1600" dirty="0" err="1">
                <a:solidFill>
                  <a:schemeClr val="tx1"/>
                </a:solidFill>
                <a:latin typeface="Courier New" charset="0"/>
              </a:rPr>
              <a:t>i</a:t>
            </a:r>
            <a:r>
              <a:rPr lang="en-US" altLang="zh-CN" sz="1600" dirty="0">
                <a:solidFill>
                  <a:schemeClr val="tx1"/>
                </a:solidFill>
                <a:latin typeface="Courier New" charset="0"/>
              </a:rPr>
              <a:t>=0;i&lt;</a:t>
            </a:r>
            <a:r>
              <a:rPr lang="en-US" altLang="zh-CN" sz="1600" dirty="0" err="1">
                <a:solidFill>
                  <a:schemeClr val="tx1"/>
                </a:solidFill>
                <a:latin typeface="Courier New" charset="0"/>
              </a:rPr>
              <a:t>n;i</a:t>
            </a:r>
            <a:r>
              <a:rPr lang="en-US" altLang="zh-CN" sz="1600" dirty="0">
                <a:solidFill>
                  <a:schemeClr val="tx1"/>
                </a:solidFill>
                <a:latin typeface="Courier New" charset="0"/>
              </a:rPr>
              <a:t>++){</a:t>
            </a:r>
          </a:p>
          <a:p>
            <a:r>
              <a:rPr lang="en-US" altLang="zh-CN" sz="1600" dirty="0">
                <a:solidFill>
                  <a:schemeClr val="tx1"/>
                </a:solidFill>
                <a:latin typeface="Courier New" charset="0"/>
              </a:rPr>
              <a:t>		for (j=0;j&lt;</a:t>
            </a:r>
            <a:r>
              <a:rPr lang="en-US" altLang="zh-CN" sz="1600" dirty="0" err="1">
                <a:solidFill>
                  <a:schemeClr val="tx1"/>
                </a:solidFill>
                <a:latin typeface="Courier New" charset="0"/>
              </a:rPr>
              <a:t>M;j</a:t>
            </a:r>
            <a:r>
              <a:rPr lang="en-US" altLang="zh-CN" sz="1600" dirty="0">
                <a:solidFill>
                  <a:schemeClr val="tx1"/>
                </a:solidFill>
                <a:latin typeface="Courier New" charset="0"/>
              </a:rPr>
              <a:t>++){</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].vel[j]=0;</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].acc[j]=0;</a:t>
            </a:r>
          </a:p>
          <a:p>
            <a:r>
              <a:rPr lang="en-US" altLang="zh-CN" sz="1600" dirty="0">
                <a:solidFill>
                  <a:schemeClr val="tx1"/>
                </a:solidFill>
                <a:latin typeface="Courier New" charset="0"/>
              </a:rPr>
              <a:t>		}	}</a:t>
            </a:r>
          </a:p>
          <a:p>
            <a:r>
              <a:rPr lang="en-US" altLang="zh-CN" sz="1600" dirty="0">
                <a:solidFill>
                  <a:schemeClr val="tx1"/>
                </a:solidFill>
                <a:latin typeface="Courier New" charset="0"/>
              </a:rPr>
              <a:t>	return;}</a:t>
            </a:r>
          </a:p>
        </p:txBody>
      </p:sp>
      <p:sp>
        <p:nvSpPr>
          <p:cNvPr id="14" name="矩形 13">
            <a:extLst>
              <a:ext uri="{FF2B5EF4-FFF2-40B4-BE49-F238E27FC236}">
                <a16:creationId xmlns:a16="http://schemas.microsoft.com/office/drawing/2014/main" id="{1B17002C-4BAB-35BE-47B4-813A15D5EF10}"/>
              </a:ext>
            </a:extLst>
          </p:cNvPr>
          <p:cNvSpPr/>
          <p:nvPr/>
        </p:nvSpPr>
        <p:spPr>
          <a:xfrm>
            <a:off x="4269553" y="4787485"/>
            <a:ext cx="4874447" cy="2062103"/>
          </a:xfrm>
          <a:prstGeom prst="rect">
            <a:avLst/>
          </a:prstGeom>
          <a:solidFill>
            <a:srgbClr val="F6F5BD"/>
          </a:solidFill>
          <a:ln w="25400">
            <a:solidFill>
              <a:schemeClr val="tx1"/>
            </a:solidFill>
            <a:miter lim="800000"/>
            <a:headEnd/>
            <a:tailEnd/>
          </a:ln>
          <a:effectLst/>
        </p:spPr>
        <p:txBody>
          <a:bodyPr wrap="square">
            <a:prstTxWarp prst="textNoShape">
              <a:avLst/>
            </a:prstTxWarp>
            <a:spAutoFit/>
          </a:bodyPr>
          <a:lstStyle/>
          <a:p>
            <a:r>
              <a:rPr lang="en-US" altLang="zh-CN" sz="1600" dirty="0">
                <a:solidFill>
                  <a:schemeClr val="tx1"/>
                </a:solidFill>
                <a:latin typeface="Courier New" charset="0"/>
              </a:rPr>
              <a:t>void clear3(point *p, int n){</a:t>
            </a:r>
          </a:p>
          <a:p>
            <a:r>
              <a:rPr lang="en-US" altLang="zh-CN" sz="1600" dirty="0">
                <a:solidFill>
                  <a:schemeClr val="tx1"/>
                </a:solidFill>
                <a:latin typeface="Courier New" charset="0"/>
              </a:rPr>
              <a:t>	int </a:t>
            </a:r>
            <a:r>
              <a:rPr lang="en-US" altLang="zh-CN" sz="1600" dirty="0" err="1">
                <a:solidFill>
                  <a:schemeClr val="tx1"/>
                </a:solidFill>
                <a:latin typeface="Courier New" charset="0"/>
              </a:rPr>
              <a:t>i,j</a:t>
            </a:r>
            <a:r>
              <a:rPr lang="en-US" altLang="zh-CN" sz="1600" dirty="0">
                <a:solidFill>
                  <a:schemeClr val="tx1"/>
                </a:solidFill>
                <a:latin typeface="Courier New" charset="0"/>
              </a:rPr>
              <a:t>;</a:t>
            </a:r>
          </a:p>
          <a:p>
            <a:r>
              <a:rPr lang="en-US" altLang="zh-CN" sz="1600" dirty="0">
                <a:solidFill>
                  <a:schemeClr val="tx1"/>
                </a:solidFill>
                <a:latin typeface="Courier New" charset="0"/>
              </a:rPr>
              <a:t>	for (j=0;j&lt;</a:t>
            </a:r>
            <a:r>
              <a:rPr lang="en-US" altLang="zh-CN" sz="1600" dirty="0" err="1">
                <a:solidFill>
                  <a:schemeClr val="tx1"/>
                </a:solidFill>
                <a:latin typeface="Courier New" charset="0"/>
              </a:rPr>
              <a:t>M;j</a:t>
            </a:r>
            <a:r>
              <a:rPr lang="en-US" altLang="zh-CN" sz="1600" dirty="0">
                <a:solidFill>
                  <a:schemeClr val="tx1"/>
                </a:solidFill>
                <a:latin typeface="Courier New" charset="0"/>
              </a:rPr>
              <a:t>++){</a:t>
            </a:r>
          </a:p>
          <a:p>
            <a:r>
              <a:rPr lang="en-US" altLang="zh-CN" sz="1600" dirty="0">
                <a:solidFill>
                  <a:schemeClr val="tx1"/>
                </a:solidFill>
                <a:latin typeface="Courier New" charset="0"/>
              </a:rPr>
              <a:t>		for (</a:t>
            </a:r>
            <a:r>
              <a:rPr lang="en-US" altLang="zh-CN" sz="1600" dirty="0" err="1">
                <a:solidFill>
                  <a:schemeClr val="tx1"/>
                </a:solidFill>
                <a:latin typeface="Courier New" charset="0"/>
              </a:rPr>
              <a:t>i</a:t>
            </a:r>
            <a:r>
              <a:rPr lang="en-US" altLang="zh-CN" sz="1600" dirty="0">
                <a:solidFill>
                  <a:schemeClr val="tx1"/>
                </a:solidFill>
                <a:latin typeface="Courier New" charset="0"/>
              </a:rPr>
              <a:t>=0;i&lt;</a:t>
            </a:r>
            <a:r>
              <a:rPr lang="en-US" altLang="zh-CN" sz="1600" dirty="0" err="1">
                <a:solidFill>
                  <a:schemeClr val="tx1"/>
                </a:solidFill>
                <a:latin typeface="Courier New" charset="0"/>
              </a:rPr>
              <a:t>n;i</a:t>
            </a:r>
            <a:r>
              <a:rPr lang="en-US" altLang="zh-CN" sz="1600" dirty="0">
                <a:solidFill>
                  <a:schemeClr val="tx1"/>
                </a:solidFill>
                <a:latin typeface="Courier New" charset="0"/>
              </a:rPr>
              <a:t>++)</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].vel[j]=0;</a:t>
            </a:r>
          </a:p>
          <a:p>
            <a:r>
              <a:rPr lang="en-US" altLang="zh-CN" sz="1600" dirty="0">
                <a:solidFill>
                  <a:schemeClr val="tx1"/>
                </a:solidFill>
                <a:latin typeface="Courier New" charset="0"/>
              </a:rPr>
              <a:t>		for (</a:t>
            </a:r>
            <a:r>
              <a:rPr lang="en-US" altLang="zh-CN" sz="1600" dirty="0" err="1">
                <a:solidFill>
                  <a:schemeClr val="tx1"/>
                </a:solidFill>
                <a:latin typeface="Courier New" charset="0"/>
              </a:rPr>
              <a:t>i</a:t>
            </a:r>
            <a:r>
              <a:rPr lang="en-US" altLang="zh-CN" sz="1600" dirty="0">
                <a:solidFill>
                  <a:schemeClr val="tx1"/>
                </a:solidFill>
                <a:latin typeface="Courier New" charset="0"/>
              </a:rPr>
              <a:t>=0;i&lt;</a:t>
            </a:r>
            <a:r>
              <a:rPr lang="en-US" altLang="zh-CN" sz="1600" dirty="0" err="1">
                <a:solidFill>
                  <a:schemeClr val="tx1"/>
                </a:solidFill>
                <a:latin typeface="Courier New" charset="0"/>
              </a:rPr>
              <a:t>n;i</a:t>
            </a:r>
            <a:r>
              <a:rPr lang="en-US" altLang="zh-CN" sz="1600" dirty="0">
                <a:solidFill>
                  <a:schemeClr val="tx1"/>
                </a:solidFill>
                <a:latin typeface="Courier New" charset="0"/>
              </a:rPr>
              <a:t>++)</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].acc[j]=0;</a:t>
            </a:r>
          </a:p>
          <a:p>
            <a:r>
              <a:rPr lang="en-US" altLang="zh-CN" sz="1600" dirty="0">
                <a:solidFill>
                  <a:schemeClr val="tx1"/>
                </a:solidFill>
                <a:latin typeface="Courier New" charset="0"/>
              </a:rPr>
              <a:t>	}return;}</a:t>
            </a:r>
          </a:p>
        </p:txBody>
      </p:sp>
      <p:sp>
        <p:nvSpPr>
          <p:cNvPr id="15" name="矩形 14">
            <a:extLst>
              <a:ext uri="{FF2B5EF4-FFF2-40B4-BE49-F238E27FC236}">
                <a16:creationId xmlns:a16="http://schemas.microsoft.com/office/drawing/2014/main" id="{31A865AA-9876-13D0-74CC-CBCF9BD7E6D8}"/>
              </a:ext>
            </a:extLst>
          </p:cNvPr>
          <p:cNvSpPr/>
          <p:nvPr/>
        </p:nvSpPr>
        <p:spPr>
          <a:xfrm>
            <a:off x="105516" y="1243468"/>
            <a:ext cx="2971637" cy="2062103"/>
          </a:xfrm>
          <a:prstGeom prst="rect">
            <a:avLst/>
          </a:prstGeom>
          <a:solidFill>
            <a:srgbClr val="F6F5BD"/>
          </a:solidFill>
          <a:ln w="25400">
            <a:solidFill>
              <a:schemeClr val="tx1"/>
            </a:solidFill>
            <a:miter lim="800000"/>
            <a:headEnd/>
            <a:tailEnd/>
          </a:ln>
          <a:effectLst/>
        </p:spPr>
        <p:txBody>
          <a:bodyPr wrap="square">
            <a:prstTxWarp prst="textNoShape">
              <a:avLst/>
            </a:prstTxWarp>
            <a:spAutoFit/>
          </a:bodyPr>
          <a:lstStyle/>
          <a:p>
            <a:r>
              <a:rPr lang="en-US" altLang="zh-CN" sz="1800" dirty="0">
                <a:solidFill>
                  <a:schemeClr val="tx1"/>
                </a:solidFill>
                <a:latin typeface="Courier New" charset="0"/>
              </a:rPr>
              <a:t>#define N 1024</a:t>
            </a:r>
          </a:p>
          <a:p>
            <a:r>
              <a:rPr lang="en-US" altLang="zh-CN" sz="1800" dirty="0">
                <a:solidFill>
                  <a:schemeClr val="tx1"/>
                </a:solidFill>
                <a:latin typeface="Courier New" charset="0"/>
              </a:rPr>
              <a:t>#define M 256</a:t>
            </a:r>
          </a:p>
          <a:p>
            <a:r>
              <a:rPr lang="en-US" altLang="zh-CN" sz="1800" dirty="0">
                <a:solidFill>
                  <a:schemeClr val="tx1"/>
                </a:solidFill>
                <a:latin typeface="Courier New" charset="0"/>
              </a:rPr>
              <a:t>typedef struct{</a:t>
            </a:r>
          </a:p>
          <a:p>
            <a:r>
              <a:rPr lang="en-US" altLang="zh-CN" sz="1800" dirty="0">
                <a:solidFill>
                  <a:schemeClr val="tx1"/>
                </a:solidFill>
                <a:latin typeface="Courier New" charset="0"/>
              </a:rPr>
              <a:t>	int vel[M];</a:t>
            </a:r>
          </a:p>
          <a:p>
            <a:r>
              <a:rPr lang="en-US" altLang="zh-CN" sz="1800" dirty="0">
                <a:solidFill>
                  <a:schemeClr val="tx1"/>
                </a:solidFill>
                <a:latin typeface="Courier New" charset="0"/>
              </a:rPr>
              <a:t>	int acc[M];</a:t>
            </a:r>
          </a:p>
          <a:p>
            <a:r>
              <a:rPr lang="en-US" altLang="zh-CN" sz="1800" dirty="0">
                <a:solidFill>
                  <a:schemeClr val="tx1"/>
                </a:solidFill>
                <a:latin typeface="Courier New" charset="0"/>
              </a:rPr>
              <a:t>}point;</a:t>
            </a:r>
          </a:p>
          <a:p>
            <a:r>
              <a:rPr lang="en-US" altLang="zh-CN" sz="1800" dirty="0">
                <a:solidFill>
                  <a:schemeClr val="tx1"/>
                </a:solidFill>
                <a:latin typeface="Courier New" charset="0"/>
              </a:rPr>
              <a:t>point p[N];</a:t>
            </a:r>
          </a:p>
        </p:txBody>
      </p:sp>
      <p:sp>
        <p:nvSpPr>
          <p:cNvPr id="17" name="文本框 16">
            <a:extLst>
              <a:ext uri="{FF2B5EF4-FFF2-40B4-BE49-F238E27FC236}">
                <a16:creationId xmlns:a16="http://schemas.microsoft.com/office/drawing/2014/main" id="{20262DDD-6A8F-21A1-5FDB-B8AC81C2826A}"/>
              </a:ext>
            </a:extLst>
          </p:cNvPr>
          <p:cNvSpPr txBox="1"/>
          <p:nvPr/>
        </p:nvSpPr>
        <p:spPr>
          <a:xfrm>
            <a:off x="254000" y="764023"/>
            <a:ext cx="4606578" cy="461665"/>
          </a:xfrm>
          <a:prstGeom prst="rect">
            <a:avLst/>
          </a:prstGeom>
          <a:noFill/>
        </p:spPr>
        <p:txBody>
          <a:bodyPr wrap="square">
            <a:spAutoFit/>
          </a:bodyPr>
          <a:lstStyle/>
          <a:p>
            <a:r>
              <a:rPr lang="zh-CN" altLang="en-US" dirty="0"/>
              <a:t>空间局部性排序</a:t>
            </a:r>
          </a:p>
        </p:txBody>
      </p:sp>
      <p:grpSp>
        <p:nvGrpSpPr>
          <p:cNvPr id="10" name="组合 9">
            <a:extLst>
              <a:ext uri="{FF2B5EF4-FFF2-40B4-BE49-F238E27FC236}">
                <a16:creationId xmlns:a16="http://schemas.microsoft.com/office/drawing/2014/main" id="{78F2285F-B7EB-9847-F20A-F9B4C8EB986A}"/>
              </a:ext>
            </a:extLst>
          </p:cNvPr>
          <p:cNvGrpSpPr/>
          <p:nvPr>
            <p:custDataLst>
              <p:tags r:id="rId4"/>
            </p:custDataLst>
          </p:nvPr>
        </p:nvGrpSpPr>
        <p:grpSpPr>
          <a:xfrm>
            <a:off x="0" y="0"/>
            <a:ext cx="9144000" cy="635000"/>
            <a:chOff x="0" y="0"/>
            <a:chExt cx="9144000" cy="635000"/>
          </a:xfrm>
        </p:grpSpPr>
        <p:sp>
          <p:nvSpPr>
            <p:cNvPr id="6" name="TitleBackground">
              <a:extLst>
                <a:ext uri="{FF2B5EF4-FFF2-40B4-BE49-F238E27FC236}">
                  <a16:creationId xmlns:a16="http://schemas.microsoft.com/office/drawing/2014/main" id="{851A14FE-A71E-5272-B108-83188656B512}"/>
                </a:ext>
              </a:extLst>
            </p:cNvPr>
            <p:cNvSpPr/>
            <p:nvPr>
              <p:custDataLst>
                <p:tags r:id="rId6"/>
              </p:custDataLst>
            </p:nvPr>
          </p:nvSpPr>
          <p:spPr bwMode="auto">
            <a:xfrm>
              <a:off x="0" y="0"/>
              <a:ext cx="9144000" cy="635000"/>
            </a:xfrm>
            <a:prstGeom prst="rect">
              <a:avLst/>
            </a:prstGeom>
            <a:solidFill>
              <a:srgbClr val="F6F7F8"/>
            </a:solidFill>
            <a:ln w="25400" cap="flat" cmpd="sng" algn="ctr">
              <a:noFill/>
              <a:prstDash val="solid"/>
              <a:round/>
              <a:headEnd type="none" w="med" len="med"/>
              <a:tailEnd type="triangle" w="med" len="med"/>
            </a:ln>
            <a:effectLst/>
            <a:extLst>
              <a:ext uri="{91240B29-F687-4F45-9708-019B960494DF}">
                <a14:hiddenLine xmlns:a14="http://schemas.microsoft.com/office/drawing/2010/main" w="25400" cap="flat" cmpd="sng" algn="ctr">
                  <a:solidFill>
                    <a:srgbClr val="CC0000"/>
                  </a:solidFill>
                  <a:prstDash val="solid"/>
                  <a:round/>
                  <a:headEnd type="none" w="med" len="med"/>
                  <a:tailEnd type="triangle" w="med" len="med"/>
                </a14:hiddenLine>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Arial Narrow" pitchFamily="34" charset="0"/>
              </a:endParaRPr>
            </a:p>
          </p:txBody>
        </p:sp>
        <p:sp>
          <p:nvSpPr>
            <p:cNvPr id="7" name="ColorBlock">
              <a:extLst>
                <a:ext uri="{FF2B5EF4-FFF2-40B4-BE49-F238E27FC236}">
                  <a16:creationId xmlns:a16="http://schemas.microsoft.com/office/drawing/2014/main" id="{18C64753-1197-DD0A-5966-B98D36E9E810}"/>
                </a:ext>
              </a:extLst>
            </p:cNvPr>
            <p:cNvSpPr/>
            <p:nvPr>
              <p:custDataLst>
                <p:tags r:id="rId7"/>
              </p:custDataLst>
            </p:nvPr>
          </p:nvSpPr>
          <p:spPr bwMode="auto">
            <a:xfrm>
              <a:off x="0" y="0"/>
              <a:ext cx="190500" cy="635000"/>
            </a:xfrm>
            <a:prstGeom prst="rect">
              <a:avLst/>
            </a:prstGeom>
            <a:solidFill>
              <a:srgbClr val="639EF4"/>
            </a:solidFill>
            <a:ln w="25400" cap="flat" cmpd="sng" algn="ctr">
              <a:noFill/>
              <a:prstDash val="solid"/>
              <a:round/>
              <a:headEnd type="none" w="med" len="med"/>
              <a:tailEnd type="triangle" w="med" len="med"/>
            </a:ln>
            <a:effectLst/>
            <a:extLst>
              <a:ext uri="{91240B29-F687-4F45-9708-019B960494DF}">
                <a14:hiddenLine xmlns:a14="http://schemas.microsoft.com/office/drawing/2010/main" w="25400" cap="flat" cmpd="sng" algn="ctr">
                  <a:solidFill>
                    <a:srgbClr val="CC0000"/>
                  </a:solidFill>
                  <a:prstDash val="solid"/>
                  <a:round/>
                  <a:headEnd type="none" w="med" len="med"/>
                  <a:tailEnd type="triangle" w="med" len="med"/>
                </a14:hiddenLine>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Arial Narrow" pitchFamily="34" charset="0"/>
              </a:endParaRPr>
            </a:p>
          </p:txBody>
        </p:sp>
        <p:sp>
          <p:nvSpPr>
            <p:cNvPr id="8" name="TypeText">
              <a:extLst>
                <a:ext uri="{FF2B5EF4-FFF2-40B4-BE49-F238E27FC236}">
                  <a16:creationId xmlns:a16="http://schemas.microsoft.com/office/drawing/2014/main" id="{B3B6B54A-F54C-C484-D2E7-38697393D864}"/>
                </a:ext>
              </a:extLst>
            </p:cNvPr>
            <p:cNvSpPr txBox="1"/>
            <p:nvPr>
              <p:custDataLst>
                <p:tags r:id="rId8"/>
              </p:custDataLst>
            </p:nvPr>
          </p:nvSpPr>
          <p:spPr>
            <a:xfrm>
              <a:off x="254000" y="0"/>
              <a:ext cx="1905000" cy="635000"/>
            </a:xfrm>
            <a:prstGeom prst="rect">
              <a:avLst/>
            </a:prstGeom>
            <a:noFill/>
          </p:spPr>
          <p:txBody>
            <a:bodyPr vert="horz" wrap="non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填空题</a:t>
              </a:r>
            </a:p>
          </p:txBody>
        </p:sp>
        <p:sp>
          <p:nvSpPr>
            <p:cNvPr id="9" name="TipText">
              <a:extLst>
                <a:ext uri="{FF2B5EF4-FFF2-40B4-BE49-F238E27FC236}">
                  <a16:creationId xmlns:a16="http://schemas.microsoft.com/office/drawing/2014/main" id="{79BF5DCC-3681-7B65-E498-7CB2AE529D3F}"/>
                </a:ext>
              </a:extLst>
            </p:cNvPr>
            <p:cNvSpPr txBox="1"/>
            <p:nvPr>
              <p:custDataLst>
                <p:tags r:id="rId9"/>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endParaRPr lang="zh-CN" altLang="en-US" sz="2000" dirty="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pic>
        <p:nvPicPr>
          <p:cNvPr id="3" name="图片 2">
            <a:extLst>
              <a:ext uri="{FF2B5EF4-FFF2-40B4-BE49-F238E27FC236}">
                <a16:creationId xmlns:a16="http://schemas.microsoft.com/office/drawing/2014/main" id="{4B3F2BE2-602E-8AB8-2B0C-B654FD9C3DB8}"/>
              </a:ext>
            </a:extLst>
          </p:cNvPr>
          <p:cNvPicPr>
            <a:picLocks/>
          </p:cNvPicPr>
          <p:nvPr>
            <p:custDataLst>
              <p:tags r:id="rId5"/>
            </p:custDataLst>
          </p:nvPr>
        </p:nvPicPr>
        <p:blipFill>
          <a:blip r:embed="rId12">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02341736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924A23-D5B0-4E4B-A9CE-374A12D82E5B}"/>
              </a:ext>
            </a:extLst>
          </p:cNvPr>
          <p:cNvSpPr>
            <a:spLocks noGrp="1"/>
          </p:cNvSpPr>
          <p:nvPr>
            <p:ph type="title"/>
          </p:nvPr>
        </p:nvSpPr>
        <p:spPr>
          <a:xfrm>
            <a:off x="59412" y="210978"/>
            <a:ext cx="7592093" cy="762000"/>
          </a:xfrm>
        </p:spPr>
        <p:txBody>
          <a:bodyPr>
            <a:normAutofit/>
          </a:bodyPr>
          <a:lstStyle/>
          <a:p>
            <a:r>
              <a:rPr lang="zh-CN" altLang="en-US" dirty="0"/>
              <a:t>练习题</a:t>
            </a:r>
            <a:r>
              <a:rPr lang="en-US" altLang="zh-CN" dirty="0"/>
              <a:t> </a:t>
            </a:r>
            <a:r>
              <a:rPr lang="zh-CN" altLang="en-US" dirty="0"/>
              <a:t> 分析三个函数的空间局部性</a:t>
            </a:r>
          </a:p>
        </p:txBody>
      </p:sp>
      <p:sp>
        <p:nvSpPr>
          <p:cNvPr id="7" name="矩形 6">
            <a:extLst>
              <a:ext uri="{FF2B5EF4-FFF2-40B4-BE49-F238E27FC236}">
                <a16:creationId xmlns:a16="http://schemas.microsoft.com/office/drawing/2014/main" id="{52588F9E-9A21-47A5-AF8F-14DCD68C690C}"/>
              </a:ext>
            </a:extLst>
          </p:cNvPr>
          <p:cNvSpPr/>
          <p:nvPr/>
        </p:nvSpPr>
        <p:spPr>
          <a:xfrm>
            <a:off x="4401896" y="920617"/>
            <a:ext cx="4682692" cy="2308324"/>
          </a:xfrm>
          <a:prstGeom prst="rect">
            <a:avLst/>
          </a:prstGeom>
          <a:solidFill>
            <a:srgbClr val="F6F5BD"/>
          </a:solidFill>
          <a:ln w="25400">
            <a:solidFill>
              <a:schemeClr val="tx1"/>
            </a:solidFill>
            <a:miter lim="800000"/>
            <a:headEnd/>
            <a:tailEnd/>
          </a:ln>
          <a:effectLst/>
        </p:spPr>
        <p:txBody>
          <a:bodyPr wrap="none">
            <a:prstTxWarp prst="textNoShape">
              <a:avLst/>
            </a:prstTxWarp>
            <a:spAutoFit/>
          </a:bodyPr>
          <a:lstStyle/>
          <a:p>
            <a:r>
              <a:rPr lang="en-US" altLang="zh-CN" sz="1600" dirty="0">
                <a:solidFill>
                  <a:schemeClr val="tx1"/>
                </a:solidFill>
                <a:latin typeface="Courier New" charset="0"/>
              </a:rPr>
              <a:t>void clear1(point *p, int n){</a:t>
            </a:r>
          </a:p>
          <a:p>
            <a:r>
              <a:rPr lang="en-US" altLang="zh-CN" sz="1600" dirty="0">
                <a:solidFill>
                  <a:schemeClr val="tx1"/>
                </a:solidFill>
                <a:latin typeface="Courier New" charset="0"/>
              </a:rPr>
              <a:t>	int </a:t>
            </a:r>
            <a:r>
              <a:rPr lang="en-US" altLang="zh-CN" sz="1600" dirty="0" err="1">
                <a:solidFill>
                  <a:schemeClr val="tx1"/>
                </a:solidFill>
                <a:latin typeface="Courier New" charset="0"/>
              </a:rPr>
              <a:t>i,j</a:t>
            </a:r>
            <a:r>
              <a:rPr lang="en-US" altLang="zh-CN" sz="1600" dirty="0">
                <a:solidFill>
                  <a:schemeClr val="tx1"/>
                </a:solidFill>
                <a:latin typeface="Courier New" charset="0"/>
              </a:rPr>
              <a:t>;</a:t>
            </a:r>
          </a:p>
          <a:p>
            <a:r>
              <a:rPr lang="en-US" altLang="zh-CN" sz="1600" dirty="0">
                <a:solidFill>
                  <a:schemeClr val="tx1"/>
                </a:solidFill>
                <a:latin typeface="Courier New" charset="0"/>
              </a:rPr>
              <a:t>	for (</a:t>
            </a:r>
            <a:r>
              <a:rPr lang="en-US" altLang="zh-CN" sz="1600" dirty="0" err="1">
                <a:solidFill>
                  <a:schemeClr val="tx1"/>
                </a:solidFill>
                <a:latin typeface="Courier New" charset="0"/>
              </a:rPr>
              <a:t>i</a:t>
            </a:r>
            <a:r>
              <a:rPr lang="en-US" altLang="zh-CN" sz="1600" dirty="0">
                <a:solidFill>
                  <a:schemeClr val="tx1"/>
                </a:solidFill>
                <a:latin typeface="Courier New" charset="0"/>
              </a:rPr>
              <a:t>=0;i&lt;</a:t>
            </a:r>
            <a:r>
              <a:rPr lang="en-US" altLang="zh-CN" sz="1600" dirty="0" err="1">
                <a:solidFill>
                  <a:schemeClr val="tx1"/>
                </a:solidFill>
                <a:latin typeface="Courier New" charset="0"/>
              </a:rPr>
              <a:t>n;i</a:t>
            </a:r>
            <a:r>
              <a:rPr lang="en-US" altLang="zh-CN" sz="1600" dirty="0">
                <a:solidFill>
                  <a:schemeClr val="tx1"/>
                </a:solidFill>
                <a:latin typeface="Courier New" charset="0"/>
              </a:rPr>
              <a:t>++){</a:t>
            </a:r>
          </a:p>
          <a:p>
            <a:r>
              <a:rPr lang="en-US" altLang="zh-CN" sz="1600" dirty="0">
                <a:solidFill>
                  <a:schemeClr val="tx1"/>
                </a:solidFill>
                <a:latin typeface="Courier New" charset="0"/>
              </a:rPr>
              <a:t>		for (j=0;j&lt;</a:t>
            </a:r>
            <a:r>
              <a:rPr lang="en-US" altLang="zh-CN" sz="1600" dirty="0" err="1">
                <a:solidFill>
                  <a:schemeClr val="tx1"/>
                </a:solidFill>
                <a:latin typeface="Courier New" charset="0"/>
              </a:rPr>
              <a:t>M;j</a:t>
            </a:r>
            <a:r>
              <a:rPr lang="en-US" altLang="zh-CN" sz="1600" dirty="0">
                <a:solidFill>
                  <a:schemeClr val="tx1"/>
                </a:solidFill>
                <a:latin typeface="Courier New" charset="0"/>
              </a:rPr>
              <a:t>++)</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].vel[j]=0;</a:t>
            </a:r>
          </a:p>
          <a:p>
            <a:r>
              <a:rPr lang="en-US" altLang="zh-CN" sz="1600" dirty="0">
                <a:solidFill>
                  <a:schemeClr val="tx1"/>
                </a:solidFill>
                <a:latin typeface="Courier New" charset="0"/>
              </a:rPr>
              <a:t>		for (j=0;j&lt;</a:t>
            </a:r>
            <a:r>
              <a:rPr lang="en-US" altLang="zh-CN" sz="1600" dirty="0" err="1">
                <a:solidFill>
                  <a:schemeClr val="tx1"/>
                </a:solidFill>
                <a:latin typeface="Courier New" charset="0"/>
              </a:rPr>
              <a:t>M;j</a:t>
            </a:r>
            <a:r>
              <a:rPr lang="en-US" altLang="zh-CN" sz="1600" dirty="0">
                <a:solidFill>
                  <a:schemeClr val="tx1"/>
                </a:solidFill>
                <a:latin typeface="Courier New" charset="0"/>
              </a:rPr>
              <a:t>++)</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].acc[j]=0;</a:t>
            </a:r>
          </a:p>
          <a:p>
            <a:r>
              <a:rPr lang="en-US" altLang="zh-CN" sz="1600" dirty="0">
                <a:solidFill>
                  <a:schemeClr val="tx1"/>
                </a:solidFill>
                <a:latin typeface="Courier New" charset="0"/>
              </a:rPr>
              <a:t>	}</a:t>
            </a:r>
          </a:p>
          <a:p>
            <a:r>
              <a:rPr lang="en-US" altLang="zh-CN" sz="1600" dirty="0">
                <a:solidFill>
                  <a:schemeClr val="tx1"/>
                </a:solidFill>
                <a:latin typeface="Courier New" charset="0"/>
              </a:rPr>
              <a:t>	return;}</a:t>
            </a:r>
          </a:p>
        </p:txBody>
      </p:sp>
      <p:sp>
        <p:nvSpPr>
          <p:cNvPr id="8" name="矩形 7">
            <a:extLst>
              <a:ext uri="{FF2B5EF4-FFF2-40B4-BE49-F238E27FC236}">
                <a16:creationId xmlns:a16="http://schemas.microsoft.com/office/drawing/2014/main" id="{BEBE6904-5A37-4816-B415-383781B563A0}"/>
              </a:ext>
            </a:extLst>
          </p:cNvPr>
          <p:cNvSpPr/>
          <p:nvPr/>
        </p:nvSpPr>
        <p:spPr>
          <a:xfrm>
            <a:off x="109660" y="3258407"/>
            <a:ext cx="4874446" cy="2062103"/>
          </a:xfrm>
          <a:prstGeom prst="rect">
            <a:avLst/>
          </a:prstGeom>
          <a:solidFill>
            <a:srgbClr val="F6F5BD"/>
          </a:solidFill>
          <a:ln w="25400">
            <a:solidFill>
              <a:schemeClr val="tx1"/>
            </a:solidFill>
            <a:miter lim="800000"/>
            <a:headEnd/>
            <a:tailEnd/>
          </a:ln>
          <a:effectLst/>
        </p:spPr>
        <p:txBody>
          <a:bodyPr wrap="square">
            <a:prstTxWarp prst="textNoShape">
              <a:avLst/>
            </a:prstTxWarp>
            <a:spAutoFit/>
          </a:bodyPr>
          <a:lstStyle/>
          <a:p>
            <a:r>
              <a:rPr lang="en-US" altLang="zh-CN" sz="1600" dirty="0">
                <a:solidFill>
                  <a:schemeClr val="tx1"/>
                </a:solidFill>
                <a:latin typeface="Courier New" charset="0"/>
              </a:rPr>
              <a:t>void clear2(point *p, int n){</a:t>
            </a:r>
          </a:p>
          <a:p>
            <a:r>
              <a:rPr lang="en-US" altLang="zh-CN" sz="1600" dirty="0">
                <a:solidFill>
                  <a:schemeClr val="tx1"/>
                </a:solidFill>
                <a:latin typeface="Courier New" charset="0"/>
              </a:rPr>
              <a:t>	int </a:t>
            </a:r>
            <a:r>
              <a:rPr lang="en-US" altLang="zh-CN" sz="1600" dirty="0" err="1">
                <a:solidFill>
                  <a:schemeClr val="tx1"/>
                </a:solidFill>
                <a:latin typeface="Courier New" charset="0"/>
              </a:rPr>
              <a:t>i,j</a:t>
            </a:r>
            <a:r>
              <a:rPr lang="en-US" altLang="zh-CN" sz="1600" dirty="0">
                <a:solidFill>
                  <a:schemeClr val="tx1"/>
                </a:solidFill>
                <a:latin typeface="Courier New" charset="0"/>
              </a:rPr>
              <a:t>;</a:t>
            </a:r>
          </a:p>
          <a:p>
            <a:r>
              <a:rPr lang="en-US" altLang="zh-CN" sz="1600" dirty="0">
                <a:solidFill>
                  <a:schemeClr val="tx1"/>
                </a:solidFill>
                <a:latin typeface="Courier New" charset="0"/>
              </a:rPr>
              <a:t>	for (</a:t>
            </a:r>
            <a:r>
              <a:rPr lang="en-US" altLang="zh-CN" sz="1600" dirty="0" err="1">
                <a:solidFill>
                  <a:schemeClr val="tx1"/>
                </a:solidFill>
                <a:latin typeface="Courier New" charset="0"/>
              </a:rPr>
              <a:t>i</a:t>
            </a:r>
            <a:r>
              <a:rPr lang="en-US" altLang="zh-CN" sz="1600" dirty="0">
                <a:solidFill>
                  <a:schemeClr val="tx1"/>
                </a:solidFill>
                <a:latin typeface="Courier New" charset="0"/>
              </a:rPr>
              <a:t>=0;i&lt;</a:t>
            </a:r>
            <a:r>
              <a:rPr lang="en-US" altLang="zh-CN" sz="1600" dirty="0" err="1">
                <a:solidFill>
                  <a:schemeClr val="tx1"/>
                </a:solidFill>
                <a:latin typeface="Courier New" charset="0"/>
              </a:rPr>
              <a:t>n;i</a:t>
            </a:r>
            <a:r>
              <a:rPr lang="en-US" altLang="zh-CN" sz="1600" dirty="0">
                <a:solidFill>
                  <a:schemeClr val="tx1"/>
                </a:solidFill>
                <a:latin typeface="Courier New" charset="0"/>
              </a:rPr>
              <a:t>++){</a:t>
            </a:r>
          </a:p>
          <a:p>
            <a:r>
              <a:rPr lang="en-US" altLang="zh-CN" sz="1600" dirty="0">
                <a:solidFill>
                  <a:schemeClr val="tx1"/>
                </a:solidFill>
                <a:latin typeface="Courier New" charset="0"/>
              </a:rPr>
              <a:t>		for (j=0;j&lt;</a:t>
            </a:r>
            <a:r>
              <a:rPr lang="en-US" altLang="zh-CN" sz="1600" dirty="0" err="1">
                <a:solidFill>
                  <a:schemeClr val="tx1"/>
                </a:solidFill>
                <a:latin typeface="Courier New" charset="0"/>
              </a:rPr>
              <a:t>M;j</a:t>
            </a:r>
            <a:r>
              <a:rPr lang="en-US" altLang="zh-CN" sz="1600" dirty="0">
                <a:solidFill>
                  <a:schemeClr val="tx1"/>
                </a:solidFill>
                <a:latin typeface="Courier New" charset="0"/>
              </a:rPr>
              <a:t>++){</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].vel[j]=0;</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].acc[j]=0;</a:t>
            </a:r>
          </a:p>
          <a:p>
            <a:r>
              <a:rPr lang="en-US" altLang="zh-CN" sz="1600" dirty="0">
                <a:solidFill>
                  <a:schemeClr val="tx1"/>
                </a:solidFill>
                <a:latin typeface="Courier New" charset="0"/>
              </a:rPr>
              <a:t>		}	}</a:t>
            </a:r>
          </a:p>
          <a:p>
            <a:r>
              <a:rPr lang="en-US" altLang="zh-CN" sz="1600" dirty="0">
                <a:solidFill>
                  <a:schemeClr val="tx1"/>
                </a:solidFill>
                <a:latin typeface="Courier New" charset="0"/>
              </a:rPr>
              <a:t>	return;}</a:t>
            </a:r>
          </a:p>
        </p:txBody>
      </p:sp>
      <p:sp>
        <p:nvSpPr>
          <p:cNvPr id="9" name="矩形 8">
            <a:extLst>
              <a:ext uri="{FF2B5EF4-FFF2-40B4-BE49-F238E27FC236}">
                <a16:creationId xmlns:a16="http://schemas.microsoft.com/office/drawing/2014/main" id="{6C1A6A01-FF6C-4C96-B4F8-58CA8EE05AA5}"/>
              </a:ext>
            </a:extLst>
          </p:cNvPr>
          <p:cNvSpPr/>
          <p:nvPr/>
        </p:nvSpPr>
        <p:spPr>
          <a:xfrm>
            <a:off x="4269553" y="4787485"/>
            <a:ext cx="4874447" cy="2062103"/>
          </a:xfrm>
          <a:prstGeom prst="rect">
            <a:avLst/>
          </a:prstGeom>
          <a:solidFill>
            <a:srgbClr val="F6F5BD"/>
          </a:solidFill>
          <a:ln w="25400">
            <a:solidFill>
              <a:schemeClr val="tx1"/>
            </a:solidFill>
            <a:miter lim="800000"/>
            <a:headEnd/>
            <a:tailEnd/>
          </a:ln>
          <a:effectLst/>
        </p:spPr>
        <p:txBody>
          <a:bodyPr wrap="square">
            <a:prstTxWarp prst="textNoShape">
              <a:avLst/>
            </a:prstTxWarp>
            <a:spAutoFit/>
          </a:bodyPr>
          <a:lstStyle/>
          <a:p>
            <a:r>
              <a:rPr lang="en-US" altLang="zh-CN" sz="1600" dirty="0">
                <a:solidFill>
                  <a:schemeClr val="tx1"/>
                </a:solidFill>
                <a:latin typeface="Courier New" charset="0"/>
              </a:rPr>
              <a:t>void clear3(point *p, int n){</a:t>
            </a:r>
          </a:p>
          <a:p>
            <a:r>
              <a:rPr lang="en-US" altLang="zh-CN" sz="1600" dirty="0">
                <a:solidFill>
                  <a:schemeClr val="tx1"/>
                </a:solidFill>
                <a:latin typeface="Courier New" charset="0"/>
              </a:rPr>
              <a:t>	int </a:t>
            </a:r>
            <a:r>
              <a:rPr lang="en-US" altLang="zh-CN" sz="1600" dirty="0" err="1">
                <a:solidFill>
                  <a:schemeClr val="tx1"/>
                </a:solidFill>
                <a:latin typeface="Courier New" charset="0"/>
              </a:rPr>
              <a:t>i,j</a:t>
            </a:r>
            <a:r>
              <a:rPr lang="en-US" altLang="zh-CN" sz="1600" dirty="0">
                <a:solidFill>
                  <a:schemeClr val="tx1"/>
                </a:solidFill>
                <a:latin typeface="Courier New" charset="0"/>
              </a:rPr>
              <a:t>;</a:t>
            </a:r>
          </a:p>
          <a:p>
            <a:r>
              <a:rPr lang="en-US" altLang="zh-CN" sz="1600" dirty="0">
                <a:solidFill>
                  <a:schemeClr val="tx1"/>
                </a:solidFill>
                <a:latin typeface="Courier New" charset="0"/>
              </a:rPr>
              <a:t>	for (j=0;j&lt;</a:t>
            </a:r>
            <a:r>
              <a:rPr lang="en-US" altLang="zh-CN" sz="1600" dirty="0" err="1">
                <a:solidFill>
                  <a:schemeClr val="tx1"/>
                </a:solidFill>
                <a:latin typeface="Courier New" charset="0"/>
              </a:rPr>
              <a:t>M;j</a:t>
            </a:r>
            <a:r>
              <a:rPr lang="en-US" altLang="zh-CN" sz="1600" dirty="0">
                <a:solidFill>
                  <a:schemeClr val="tx1"/>
                </a:solidFill>
                <a:latin typeface="Courier New" charset="0"/>
              </a:rPr>
              <a:t>++){</a:t>
            </a:r>
          </a:p>
          <a:p>
            <a:r>
              <a:rPr lang="en-US" altLang="zh-CN" sz="1600" dirty="0">
                <a:solidFill>
                  <a:schemeClr val="tx1"/>
                </a:solidFill>
                <a:latin typeface="Courier New" charset="0"/>
              </a:rPr>
              <a:t>		for (</a:t>
            </a:r>
            <a:r>
              <a:rPr lang="en-US" altLang="zh-CN" sz="1600" dirty="0" err="1">
                <a:solidFill>
                  <a:schemeClr val="tx1"/>
                </a:solidFill>
                <a:latin typeface="Courier New" charset="0"/>
              </a:rPr>
              <a:t>i</a:t>
            </a:r>
            <a:r>
              <a:rPr lang="en-US" altLang="zh-CN" sz="1600" dirty="0">
                <a:solidFill>
                  <a:schemeClr val="tx1"/>
                </a:solidFill>
                <a:latin typeface="Courier New" charset="0"/>
              </a:rPr>
              <a:t>=0;i&lt;</a:t>
            </a:r>
            <a:r>
              <a:rPr lang="en-US" altLang="zh-CN" sz="1600" dirty="0" err="1">
                <a:solidFill>
                  <a:schemeClr val="tx1"/>
                </a:solidFill>
                <a:latin typeface="Courier New" charset="0"/>
              </a:rPr>
              <a:t>n;i</a:t>
            </a:r>
            <a:r>
              <a:rPr lang="en-US" altLang="zh-CN" sz="1600" dirty="0">
                <a:solidFill>
                  <a:schemeClr val="tx1"/>
                </a:solidFill>
                <a:latin typeface="Courier New" charset="0"/>
              </a:rPr>
              <a:t>++)</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].vel[j]=0;</a:t>
            </a:r>
          </a:p>
          <a:p>
            <a:r>
              <a:rPr lang="en-US" altLang="zh-CN" sz="1600" dirty="0">
                <a:solidFill>
                  <a:schemeClr val="tx1"/>
                </a:solidFill>
                <a:latin typeface="Courier New" charset="0"/>
              </a:rPr>
              <a:t>		for (</a:t>
            </a:r>
            <a:r>
              <a:rPr lang="en-US" altLang="zh-CN" sz="1600" dirty="0" err="1">
                <a:solidFill>
                  <a:schemeClr val="tx1"/>
                </a:solidFill>
                <a:latin typeface="Courier New" charset="0"/>
              </a:rPr>
              <a:t>i</a:t>
            </a:r>
            <a:r>
              <a:rPr lang="en-US" altLang="zh-CN" sz="1600" dirty="0">
                <a:solidFill>
                  <a:schemeClr val="tx1"/>
                </a:solidFill>
                <a:latin typeface="Courier New" charset="0"/>
              </a:rPr>
              <a:t>=0;i&lt;</a:t>
            </a:r>
            <a:r>
              <a:rPr lang="en-US" altLang="zh-CN" sz="1600" dirty="0" err="1">
                <a:solidFill>
                  <a:schemeClr val="tx1"/>
                </a:solidFill>
                <a:latin typeface="Courier New" charset="0"/>
              </a:rPr>
              <a:t>n;i</a:t>
            </a:r>
            <a:r>
              <a:rPr lang="en-US" altLang="zh-CN" sz="1600" dirty="0">
                <a:solidFill>
                  <a:schemeClr val="tx1"/>
                </a:solidFill>
                <a:latin typeface="Courier New" charset="0"/>
              </a:rPr>
              <a:t>++)</a:t>
            </a:r>
          </a:p>
          <a:p>
            <a:r>
              <a:rPr lang="en-US" altLang="zh-CN" sz="1600" dirty="0">
                <a:solidFill>
                  <a:schemeClr val="tx1"/>
                </a:solidFill>
                <a:latin typeface="Courier New" charset="0"/>
              </a:rPr>
              <a:t>			p[</a:t>
            </a:r>
            <a:r>
              <a:rPr lang="en-US" altLang="zh-CN" sz="1600" dirty="0" err="1">
                <a:solidFill>
                  <a:schemeClr val="tx1"/>
                </a:solidFill>
                <a:latin typeface="Courier New" charset="0"/>
              </a:rPr>
              <a:t>i</a:t>
            </a:r>
            <a:r>
              <a:rPr lang="en-US" altLang="zh-CN" sz="1600" dirty="0">
                <a:solidFill>
                  <a:schemeClr val="tx1"/>
                </a:solidFill>
                <a:latin typeface="Courier New" charset="0"/>
              </a:rPr>
              <a:t>].acc[j]=0;</a:t>
            </a:r>
          </a:p>
          <a:p>
            <a:r>
              <a:rPr lang="en-US" altLang="zh-CN" sz="1600" dirty="0">
                <a:solidFill>
                  <a:schemeClr val="tx1"/>
                </a:solidFill>
                <a:latin typeface="Courier New" charset="0"/>
              </a:rPr>
              <a:t>	}return;}</a:t>
            </a:r>
          </a:p>
        </p:txBody>
      </p:sp>
      <p:sp>
        <p:nvSpPr>
          <p:cNvPr id="10" name="矩形 9">
            <a:extLst>
              <a:ext uri="{FF2B5EF4-FFF2-40B4-BE49-F238E27FC236}">
                <a16:creationId xmlns:a16="http://schemas.microsoft.com/office/drawing/2014/main" id="{D4225722-30D7-4451-BD6B-0AE02A4D18D6}"/>
              </a:ext>
            </a:extLst>
          </p:cNvPr>
          <p:cNvSpPr/>
          <p:nvPr/>
        </p:nvSpPr>
        <p:spPr>
          <a:xfrm>
            <a:off x="109660" y="958823"/>
            <a:ext cx="2971637" cy="2062103"/>
          </a:xfrm>
          <a:prstGeom prst="rect">
            <a:avLst/>
          </a:prstGeom>
          <a:solidFill>
            <a:srgbClr val="F6F5BD"/>
          </a:solidFill>
          <a:ln w="25400">
            <a:solidFill>
              <a:schemeClr val="tx1"/>
            </a:solidFill>
            <a:miter lim="800000"/>
            <a:headEnd/>
            <a:tailEnd/>
          </a:ln>
          <a:effectLst/>
        </p:spPr>
        <p:txBody>
          <a:bodyPr wrap="square">
            <a:prstTxWarp prst="textNoShape">
              <a:avLst/>
            </a:prstTxWarp>
            <a:spAutoFit/>
          </a:bodyPr>
          <a:lstStyle/>
          <a:p>
            <a:r>
              <a:rPr lang="en-US" altLang="zh-CN" sz="1800" dirty="0">
                <a:solidFill>
                  <a:schemeClr val="tx1"/>
                </a:solidFill>
                <a:latin typeface="Courier New" charset="0"/>
              </a:rPr>
              <a:t>#define N 1024</a:t>
            </a:r>
          </a:p>
          <a:p>
            <a:r>
              <a:rPr lang="en-US" altLang="zh-CN" sz="1800" dirty="0">
                <a:solidFill>
                  <a:schemeClr val="tx1"/>
                </a:solidFill>
                <a:latin typeface="Courier New" charset="0"/>
              </a:rPr>
              <a:t>#define M 256</a:t>
            </a:r>
          </a:p>
          <a:p>
            <a:r>
              <a:rPr lang="en-US" altLang="zh-CN" sz="1800" dirty="0">
                <a:solidFill>
                  <a:schemeClr val="tx1"/>
                </a:solidFill>
                <a:latin typeface="Courier New" charset="0"/>
              </a:rPr>
              <a:t>typedef struct{</a:t>
            </a:r>
          </a:p>
          <a:p>
            <a:r>
              <a:rPr lang="en-US" altLang="zh-CN" sz="1800" dirty="0">
                <a:solidFill>
                  <a:schemeClr val="tx1"/>
                </a:solidFill>
                <a:latin typeface="Courier New" charset="0"/>
              </a:rPr>
              <a:t>	int vel[M];</a:t>
            </a:r>
          </a:p>
          <a:p>
            <a:r>
              <a:rPr lang="en-US" altLang="zh-CN" sz="1800" dirty="0">
                <a:solidFill>
                  <a:schemeClr val="tx1"/>
                </a:solidFill>
                <a:latin typeface="Courier New" charset="0"/>
              </a:rPr>
              <a:t>	int acc[M];</a:t>
            </a:r>
          </a:p>
          <a:p>
            <a:r>
              <a:rPr lang="en-US" altLang="zh-CN" sz="1800" dirty="0">
                <a:solidFill>
                  <a:schemeClr val="tx1"/>
                </a:solidFill>
                <a:latin typeface="Courier New" charset="0"/>
              </a:rPr>
              <a:t>}point;</a:t>
            </a:r>
          </a:p>
          <a:p>
            <a:r>
              <a:rPr lang="en-US" altLang="zh-CN" sz="1800" dirty="0">
                <a:solidFill>
                  <a:schemeClr val="tx1"/>
                </a:solidFill>
                <a:latin typeface="Courier New" charset="0"/>
              </a:rPr>
              <a:t>point p[N];</a:t>
            </a:r>
          </a:p>
        </p:txBody>
      </p:sp>
    </p:spTree>
    <p:extLst>
      <p:ext uri="{BB962C8B-B14F-4D97-AF65-F5344CB8AC3E}">
        <p14:creationId xmlns:p14="http://schemas.microsoft.com/office/powerpoint/2010/main" val="22551898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Today</a:t>
            </a:r>
            <a:endParaRPr lang="en-US" dirty="0"/>
          </a:p>
        </p:txBody>
      </p:sp>
      <p:sp>
        <p:nvSpPr>
          <p:cNvPr id="3" name="Content Placeholder 2"/>
          <p:cNvSpPr>
            <a:spLocks noGrp="1"/>
          </p:cNvSpPr>
          <p:nvPr>
            <p:ph idx="1"/>
          </p:nvPr>
        </p:nvSpPr>
        <p:spPr/>
        <p:txBody>
          <a:bodyPr/>
          <a:lstStyle/>
          <a:p>
            <a:r>
              <a:rPr lang="en-US" dirty="0">
                <a:solidFill>
                  <a:srgbClr val="BFBFBF"/>
                </a:solidFill>
              </a:rPr>
              <a:t>Cache organization and operation</a:t>
            </a:r>
          </a:p>
          <a:p>
            <a:r>
              <a:rPr lang="en-US" dirty="0"/>
              <a:t>Performance impact of caches</a:t>
            </a:r>
          </a:p>
          <a:p>
            <a:pPr lvl="1"/>
            <a:r>
              <a:rPr lang="en-US" dirty="0"/>
              <a:t>The memory mountain</a:t>
            </a:r>
          </a:p>
          <a:p>
            <a:pPr lvl="1"/>
            <a:r>
              <a:rPr lang="en-US" dirty="0">
                <a:solidFill>
                  <a:srgbClr val="BFBFBF"/>
                </a:solidFill>
              </a:rPr>
              <a:t>Rearranging loops to improve spatial locality</a:t>
            </a:r>
          </a:p>
          <a:p>
            <a:pPr lvl="1"/>
            <a:r>
              <a:rPr lang="en-US" dirty="0">
                <a:solidFill>
                  <a:srgbClr val="BFBFBF"/>
                </a:solidFill>
              </a:rPr>
              <a:t>Using blocking to improve temporal locality</a:t>
            </a:r>
          </a:p>
          <a:p>
            <a:endParaRPr lang="en-US" dirty="0"/>
          </a:p>
          <a:p>
            <a:pPr>
              <a:buNone/>
            </a:pPr>
            <a:endParaRPr lang="en-US" dirty="0"/>
          </a:p>
        </p:txBody>
      </p:sp>
    </p:spTree>
    <p:extLst>
      <p:ext uri="{BB962C8B-B14F-4D97-AF65-F5344CB8AC3E}">
        <p14:creationId xmlns:p14="http://schemas.microsoft.com/office/powerpoint/2010/main" val="203288257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6" name="Rectangle 4"/>
          <p:cNvSpPr>
            <a:spLocks noGrp="1" noChangeArrowheads="1"/>
          </p:cNvSpPr>
          <p:nvPr>
            <p:ph type="title"/>
          </p:nvPr>
        </p:nvSpPr>
        <p:spPr/>
        <p:txBody>
          <a:bodyPr/>
          <a:lstStyle/>
          <a:p>
            <a:r>
              <a:rPr lang="en-US"/>
              <a:t>The Memory Mountain</a:t>
            </a:r>
          </a:p>
        </p:txBody>
      </p:sp>
      <p:sp>
        <p:nvSpPr>
          <p:cNvPr id="161797" name="Rectangle 5"/>
          <p:cNvSpPr>
            <a:spLocks noGrp="1" noChangeArrowheads="1"/>
          </p:cNvSpPr>
          <p:nvPr>
            <p:ph idx="1"/>
          </p:nvPr>
        </p:nvSpPr>
        <p:spPr/>
        <p:txBody>
          <a:bodyPr/>
          <a:lstStyle/>
          <a:p>
            <a:r>
              <a:rPr lang="en-US" dirty="0">
                <a:solidFill>
                  <a:srgbClr val="FF0000"/>
                </a:solidFill>
              </a:rPr>
              <a:t>Read throughput </a:t>
            </a:r>
            <a:r>
              <a:rPr lang="en-US" dirty="0"/>
              <a:t>(read bandwidth)</a:t>
            </a:r>
          </a:p>
          <a:p>
            <a:pPr lvl="1"/>
            <a:r>
              <a:rPr lang="en-US" dirty="0"/>
              <a:t>Number of bytes read from memory per second (MB/</a:t>
            </a:r>
            <a:r>
              <a:rPr lang="en-US" dirty="0" err="1"/>
              <a:t>s</a:t>
            </a:r>
            <a:r>
              <a:rPr lang="en-US" dirty="0"/>
              <a:t>)</a:t>
            </a:r>
          </a:p>
          <a:p>
            <a:pPr>
              <a:buNone/>
            </a:pPr>
            <a:endParaRPr lang="en-US" dirty="0">
              <a:solidFill>
                <a:srgbClr val="FF0000"/>
              </a:solidFill>
            </a:endParaRPr>
          </a:p>
          <a:p>
            <a:r>
              <a:rPr lang="en-US" dirty="0">
                <a:solidFill>
                  <a:srgbClr val="FF0000"/>
                </a:solidFill>
              </a:rPr>
              <a:t>Memory mountain: </a:t>
            </a:r>
            <a:r>
              <a:rPr lang="en-US" dirty="0"/>
              <a:t>Measured read throughput as a function of spatial and temporal locality.</a:t>
            </a:r>
          </a:p>
          <a:p>
            <a:pPr lvl="1"/>
            <a:r>
              <a:rPr lang="en-US" dirty="0"/>
              <a:t>Compact way to characterize memory system performance. </a:t>
            </a:r>
          </a:p>
          <a:p>
            <a:endParaRPr lang="en-US" dirty="0"/>
          </a:p>
        </p:txBody>
      </p:sp>
    </p:spTree>
    <p:extLst>
      <p:ext uri="{BB962C8B-B14F-4D97-AF65-F5344CB8AC3E}">
        <p14:creationId xmlns:p14="http://schemas.microsoft.com/office/powerpoint/2010/main" val="220836621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20" name="Rectangle 4"/>
          <p:cNvSpPr>
            <a:spLocks noGrp="1" noChangeArrowheads="1"/>
          </p:cNvSpPr>
          <p:nvPr>
            <p:ph type="title"/>
          </p:nvPr>
        </p:nvSpPr>
        <p:spPr>
          <a:xfrm>
            <a:off x="76200" y="76200"/>
            <a:ext cx="7592093" cy="762000"/>
          </a:xfrm>
        </p:spPr>
        <p:txBody>
          <a:bodyPr/>
          <a:lstStyle/>
          <a:p>
            <a:r>
              <a:rPr lang="en-US" dirty="0"/>
              <a:t>Memory Mountain Test Function</a:t>
            </a:r>
          </a:p>
        </p:txBody>
      </p:sp>
      <p:sp>
        <p:nvSpPr>
          <p:cNvPr id="162819" name="Text Box 3"/>
          <p:cNvSpPr txBox="1">
            <a:spLocks noChangeArrowheads="1"/>
          </p:cNvSpPr>
          <p:nvPr/>
        </p:nvSpPr>
        <p:spPr bwMode="auto">
          <a:xfrm>
            <a:off x="76200" y="918656"/>
            <a:ext cx="6318391" cy="5863144"/>
          </a:xfrm>
          <a:prstGeom prst="rect">
            <a:avLst/>
          </a:prstGeom>
          <a:solidFill>
            <a:srgbClr val="F6F5BD"/>
          </a:solidFill>
          <a:ln w="25400">
            <a:solidFill>
              <a:schemeClr val="tx1"/>
            </a:solidFill>
            <a:miter lim="800000"/>
            <a:headEnd/>
            <a:tailEnd/>
          </a:ln>
          <a:effectLst/>
        </p:spPr>
        <p:txBody>
          <a:bodyPr wrap="square">
            <a:prstTxWarp prst="textNoShape">
              <a:avLst/>
            </a:prstTxWarp>
            <a:spAutoFit/>
          </a:bodyPr>
          <a:lstStyle/>
          <a:p>
            <a:r>
              <a:rPr lang="en-US" sz="1500" dirty="0">
                <a:solidFill>
                  <a:srgbClr val="2D961E"/>
                </a:solidFill>
                <a:latin typeface="Menlo-Regular"/>
              </a:rPr>
              <a:t>long</a:t>
            </a:r>
            <a:r>
              <a:rPr lang="en-US" sz="1500" dirty="0">
                <a:solidFill>
                  <a:srgbClr val="000000"/>
                </a:solidFill>
                <a:latin typeface="Menlo-Regular"/>
              </a:rPr>
              <a:t> </a:t>
            </a:r>
            <a:r>
              <a:rPr lang="en-US" sz="1500" dirty="0">
                <a:solidFill>
                  <a:srgbClr val="C1651C"/>
                </a:solidFill>
                <a:latin typeface="Menlo-Regular"/>
              </a:rPr>
              <a:t>data</a:t>
            </a:r>
            <a:r>
              <a:rPr lang="en-US" sz="1500" dirty="0">
                <a:solidFill>
                  <a:srgbClr val="000000"/>
                </a:solidFill>
                <a:latin typeface="Menlo-Regular"/>
              </a:rPr>
              <a:t>[MAXELEMS];  </a:t>
            </a:r>
            <a:r>
              <a:rPr lang="en-US" sz="1500" dirty="0">
                <a:solidFill>
                  <a:srgbClr val="CB2418"/>
                </a:solidFill>
                <a:latin typeface="Menlo-Regular"/>
              </a:rPr>
              <a:t>/* Global array to traverse */</a:t>
            </a:r>
          </a:p>
          <a:p>
            <a:endParaRPr lang="en-US" sz="1500" dirty="0">
              <a:solidFill>
                <a:srgbClr val="9D0003"/>
              </a:solidFill>
              <a:latin typeface="Menlo-Regular"/>
            </a:endParaRPr>
          </a:p>
          <a:p>
            <a:r>
              <a:rPr lang="en-US" sz="1500" dirty="0">
                <a:solidFill>
                  <a:srgbClr val="9D0003"/>
                </a:solidFill>
                <a:latin typeface="Menlo-Regular"/>
              </a:rPr>
              <a:t>/* test - Iterate over first "</a:t>
            </a:r>
            <a:r>
              <a:rPr lang="en-US" sz="1500" dirty="0" err="1">
                <a:solidFill>
                  <a:srgbClr val="9D0003"/>
                </a:solidFill>
                <a:latin typeface="Menlo-Regular"/>
              </a:rPr>
              <a:t>elems</a:t>
            </a:r>
            <a:r>
              <a:rPr lang="en-US" sz="1500" dirty="0">
                <a:solidFill>
                  <a:srgbClr val="9D0003"/>
                </a:solidFill>
                <a:latin typeface="Menlo-Regular"/>
              </a:rPr>
              <a:t>" elements of</a:t>
            </a:r>
            <a:endParaRPr lang="en-US" sz="1500" dirty="0">
              <a:solidFill>
                <a:srgbClr val="000000"/>
              </a:solidFill>
              <a:latin typeface="Menlo-Regular"/>
            </a:endParaRPr>
          </a:p>
          <a:p>
            <a:r>
              <a:rPr lang="en-US" sz="1500" dirty="0">
                <a:solidFill>
                  <a:srgbClr val="9D0003"/>
                </a:solidFill>
                <a:latin typeface="Menlo-Regular"/>
              </a:rPr>
              <a:t> *        array “data” with stride of "stride", using </a:t>
            </a:r>
          </a:p>
          <a:p>
            <a:r>
              <a:rPr lang="en-US" sz="1500" dirty="0">
                <a:solidFill>
                  <a:srgbClr val="9D0003"/>
                </a:solidFill>
                <a:latin typeface="Menlo-Regular"/>
              </a:rPr>
              <a:t> *        using 4x4 loop unrolling.                                                            </a:t>
            </a:r>
            <a:endParaRPr lang="en-US" sz="1500" dirty="0">
              <a:solidFill>
                <a:srgbClr val="000000"/>
              </a:solidFill>
              <a:latin typeface="Menlo-Regular"/>
            </a:endParaRPr>
          </a:p>
          <a:p>
            <a:r>
              <a:rPr lang="en-US" sz="1500" dirty="0">
                <a:solidFill>
                  <a:srgbClr val="9D0003"/>
                </a:solidFill>
                <a:latin typeface="Menlo-Regular"/>
              </a:rPr>
              <a:t> */</a:t>
            </a:r>
            <a:r>
              <a:rPr lang="en-US" sz="1500" dirty="0">
                <a:solidFill>
                  <a:srgbClr val="000000"/>
                </a:solidFill>
                <a:latin typeface="Menlo-Regular"/>
              </a:rPr>
              <a:t> </a:t>
            </a:r>
          </a:p>
          <a:p>
            <a:r>
              <a:rPr lang="en-US" sz="1500" dirty="0" err="1">
                <a:solidFill>
                  <a:srgbClr val="2D961E"/>
                </a:solidFill>
                <a:latin typeface="Menlo-Regular"/>
              </a:rPr>
              <a:t>int</a:t>
            </a:r>
            <a:r>
              <a:rPr lang="en-US" sz="1500" dirty="0">
                <a:solidFill>
                  <a:srgbClr val="000000"/>
                </a:solidFill>
                <a:latin typeface="Menlo-Regular"/>
              </a:rPr>
              <a:t> </a:t>
            </a:r>
            <a:r>
              <a:rPr lang="en-US" sz="1500" dirty="0">
                <a:solidFill>
                  <a:srgbClr val="4A00FF"/>
                </a:solidFill>
                <a:latin typeface="Menlo-Regular"/>
              </a:rPr>
              <a:t>test</a:t>
            </a:r>
            <a:r>
              <a:rPr lang="en-US" sz="1500" dirty="0">
                <a:solidFill>
                  <a:srgbClr val="000000"/>
                </a:solidFill>
                <a:latin typeface="Menlo-Regular"/>
              </a:rPr>
              <a:t>(</a:t>
            </a:r>
            <a:r>
              <a:rPr lang="en-US" sz="1500" dirty="0" err="1">
                <a:solidFill>
                  <a:srgbClr val="2D961E"/>
                </a:solidFill>
                <a:latin typeface="Menlo-Regular"/>
              </a:rPr>
              <a:t>int</a:t>
            </a:r>
            <a:r>
              <a:rPr lang="en-US" sz="1500" dirty="0">
                <a:solidFill>
                  <a:srgbClr val="000000"/>
                </a:solidFill>
                <a:latin typeface="Menlo-Regular"/>
              </a:rPr>
              <a:t> </a:t>
            </a:r>
            <a:r>
              <a:rPr lang="en-US" sz="1500" dirty="0" err="1">
                <a:solidFill>
                  <a:srgbClr val="C1651C"/>
                </a:solidFill>
                <a:latin typeface="Menlo-Regular"/>
              </a:rPr>
              <a:t>elems</a:t>
            </a:r>
            <a:r>
              <a:rPr lang="en-US" sz="1500" dirty="0">
                <a:solidFill>
                  <a:srgbClr val="000000"/>
                </a:solidFill>
                <a:latin typeface="Menlo-Regular"/>
              </a:rPr>
              <a:t>, </a:t>
            </a:r>
            <a:r>
              <a:rPr lang="en-US" sz="1500" dirty="0" err="1">
                <a:solidFill>
                  <a:srgbClr val="2D961E"/>
                </a:solidFill>
                <a:latin typeface="Menlo-Regular"/>
              </a:rPr>
              <a:t>int</a:t>
            </a:r>
            <a:r>
              <a:rPr lang="en-US" sz="1500" dirty="0">
                <a:solidFill>
                  <a:srgbClr val="000000"/>
                </a:solidFill>
                <a:latin typeface="Menlo-Regular"/>
              </a:rPr>
              <a:t> </a:t>
            </a:r>
            <a:r>
              <a:rPr lang="en-US" sz="1500" dirty="0">
                <a:solidFill>
                  <a:srgbClr val="C1651C"/>
                </a:solidFill>
                <a:latin typeface="Menlo-Regular"/>
              </a:rPr>
              <a:t>stride</a:t>
            </a:r>
            <a:r>
              <a:rPr lang="en-US" sz="1500" dirty="0">
                <a:solidFill>
                  <a:srgbClr val="000000"/>
                </a:solidFill>
                <a:latin typeface="Menlo-Regular"/>
              </a:rPr>
              <a:t>) {</a:t>
            </a:r>
          </a:p>
          <a:p>
            <a:r>
              <a:rPr lang="en-US" sz="1500" dirty="0">
                <a:solidFill>
                  <a:srgbClr val="000000"/>
                </a:solidFill>
                <a:latin typeface="Menlo-Regular"/>
              </a:rPr>
              <a:t>    </a:t>
            </a:r>
            <a:r>
              <a:rPr lang="en-US" sz="1500" dirty="0">
                <a:solidFill>
                  <a:srgbClr val="2D961E"/>
                </a:solidFill>
                <a:latin typeface="Menlo-Regular"/>
              </a:rPr>
              <a:t>long</a:t>
            </a:r>
            <a:r>
              <a:rPr lang="en-US" sz="1500" dirty="0">
                <a:solidFill>
                  <a:srgbClr val="000000"/>
                </a:solidFill>
                <a:latin typeface="Menlo-Regular"/>
              </a:rPr>
              <a:t> </a:t>
            </a:r>
            <a:r>
              <a:rPr lang="en-US" sz="1500" dirty="0" err="1">
                <a:solidFill>
                  <a:srgbClr val="C1651C"/>
                </a:solidFill>
                <a:latin typeface="Menlo-Regular"/>
              </a:rPr>
              <a:t>i</a:t>
            </a:r>
            <a:r>
              <a:rPr lang="en-US" sz="1500" dirty="0">
                <a:solidFill>
                  <a:srgbClr val="000000"/>
                </a:solidFill>
                <a:latin typeface="Menlo-Regular"/>
              </a:rPr>
              <a:t>, </a:t>
            </a:r>
            <a:r>
              <a:rPr lang="en-US" sz="1500" dirty="0">
                <a:solidFill>
                  <a:srgbClr val="C1651C"/>
                </a:solidFill>
                <a:latin typeface="Menlo-Regular"/>
              </a:rPr>
              <a:t>sx2</a:t>
            </a:r>
            <a:r>
              <a:rPr lang="en-US" sz="1500" dirty="0">
                <a:solidFill>
                  <a:srgbClr val="000000"/>
                </a:solidFill>
                <a:latin typeface="Menlo-Regular"/>
              </a:rPr>
              <a:t>=stride*2, </a:t>
            </a:r>
            <a:r>
              <a:rPr lang="en-US" sz="1500" dirty="0">
                <a:solidFill>
                  <a:srgbClr val="C1651C"/>
                </a:solidFill>
                <a:latin typeface="Menlo-Regular"/>
              </a:rPr>
              <a:t>sx3</a:t>
            </a:r>
            <a:r>
              <a:rPr lang="en-US" sz="1500" dirty="0">
                <a:solidFill>
                  <a:srgbClr val="000000"/>
                </a:solidFill>
                <a:latin typeface="Menlo-Regular"/>
              </a:rPr>
              <a:t>=stride*3, </a:t>
            </a:r>
            <a:r>
              <a:rPr lang="en-US" sz="1500" dirty="0">
                <a:solidFill>
                  <a:srgbClr val="C1651C"/>
                </a:solidFill>
                <a:latin typeface="Menlo-Regular"/>
              </a:rPr>
              <a:t>sx4</a:t>
            </a:r>
            <a:r>
              <a:rPr lang="en-US" sz="1500" dirty="0">
                <a:solidFill>
                  <a:srgbClr val="000000"/>
                </a:solidFill>
                <a:latin typeface="Menlo-Regular"/>
              </a:rPr>
              <a:t>=stride*4;</a:t>
            </a:r>
          </a:p>
          <a:p>
            <a:r>
              <a:rPr lang="en-US" sz="1500" dirty="0">
                <a:solidFill>
                  <a:srgbClr val="000000"/>
                </a:solidFill>
                <a:latin typeface="Menlo-Regular"/>
              </a:rPr>
              <a:t>    </a:t>
            </a:r>
            <a:r>
              <a:rPr lang="en-US" sz="1500" dirty="0">
                <a:solidFill>
                  <a:srgbClr val="2D961E"/>
                </a:solidFill>
                <a:latin typeface="Menlo-Regular"/>
              </a:rPr>
              <a:t>long</a:t>
            </a:r>
            <a:r>
              <a:rPr lang="en-US" sz="1500" dirty="0">
                <a:solidFill>
                  <a:srgbClr val="000000"/>
                </a:solidFill>
                <a:latin typeface="Menlo-Regular"/>
              </a:rPr>
              <a:t> </a:t>
            </a:r>
            <a:r>
              <a:rPr lang="en-US" sz="1500" dirty="0">
                <a:solidFill>
                  <a:srgbClr val="C1651C"/>
                </a:solidFill>
                <a:latin typeface="Menlo-Regular"/>
              </a:rPr>
              <a:t>acc0</a:t>
            </a:r>
            <a:r>
              <a:rPr lang="en-US" sz="1500" dirty="0">
                <a:solidFill>
                  <a:srgbClr val="000000"/>
                </a:solidFill>
                <a:latin typeface="Menlo-Regular"/>
              </a:rPr>
              <a:t> = 0, </a:t>
            </a:r>
            <a:r>
              <a:rPr lang="en-US" sz="1500" dirty="0">
                <a:solidFill>
                  <a:srgbClr val="C1651C"/>
                </a:solidFill>
                <a:latin typeface="Menlo-Regular"/>
              </a:rPr>
              <a:t>acc1</a:t>
            </a:r>
            <a:r>
              <a:rPr lang="en-US" sz="1500" dirty="0">
                <a:solidFill>
                  <a:srgbClr val="000000"/>
                </a:solidFill>
                <a:latin typeface="Menlo-Regular"/>
              </a:rPr>
              <a:t> = 0, </a:t>
            </a:r>
            <a:r>
              <a:rPr lang="en-US" sz="1500" dirty="0">
                <a:solidFill>
                  <a:srgbClr val="C1651C"/>
                </a:solidFill>
                <a:latin typeface="Menlo-Regular"/>
              </a:rPr>
              <a:t>acc2</a:t>
            </a:r>
            <a:r>
              <a:rPr lang="en-US" sz="1500" dirty="0">
                <a:solidFill>
                  <a:srgbClr val="000000"/>
                </a:solidFill>
                <a:latin typeface="Menlo-Regular"/>
              </a:rPr>
              <a:t> = 0, </a:t>
            </a:r>
            <a:r>
              <a:rPr lang="en-US" sz="1500" dirty="0">
                <a:solidFill>
                  <a:srgbClr val="C1651C"/>
                </a:solidFill>
                <a:latin typeface="Menlo-Regular"/>
              </a:rPr>
              <a:t>acc3</a:t>
            </a:r>
            <a:r>
              <a:rPr lang="en-US" sz="1500" dirty="0">
                <a:solidFill>
                  <a:srgbClr val="000000"/>
                </a:solidFill>
                <a:latin typeface="Menlo-Regular"/>
              </a:rPr>
              <a:t> = 0;</a:t>
            </a:r>
          </a:p>
          <a:p>
            <a:r>
              <a:rPr lang="en-US" sz="1500" dirty="0">
                <a:solidFill>
                  <a:srgbClr val="000000"/>
                </a:solidFill>
                <a:latin typeface="Menlo-Regular"/>
              </a:rPr>
              <a:t>    </a:t>
            </a:r>
            <a:r>
              <a:rPr lang="en-US" sz="1500" dirty="0">
                <a:solidFill>
                  <a:srgbClr val="2D961E"/>
                </a:solidFill>
                <a:latin typeface="Menlo-Regular"/>
              </a:rPr>
              <a:t>long</a:t>
            </a:r>
            <a:r>
              <a:rPr lang="en-US" sz="1500" dirty="0">
                <a:solidFill>
                  <a:srgbClr val="000000"/>
                </a:solidFill>
                <a:latin typeface="Menlo-Regular"/>
              </a:rPr>
              <a:t> </a:t>
            </a:r>
            <a:r>
              <a:rPr lang="en-US" sz="1500" dirty="0">
                <a:solidFill>
                  <a:srgbClr val="C1651C"/>
                </a:solidFill>
                <a:latin typeface="Menlo-Regular"/>
              </a:rPr>
              <a:t>length</a:t>
            </a:r>
            <a:r>
              <a:rPr lang="en-US" sz="1500" dirty="0">
                <a:solidFill>
                  <a:srgbClr val="000000"/>
                </a:solidFill>
                <a:latin typeface="Menlo-Regular"/>
              </a:rPr>
              <a:t> = </a:t>
            </a:r>
            <a:r>
              <a:rPr lang="en-US" sz="1500" dirty="0" err="1">
                <a:solidFill>
                  <a:srgbClr val="000000"/>
                </a:solidFill>
                <a:latin typeface="Menlo-Regular"/>
              </a:rPr>
              <a:t>elems</a:t>
            </a:r>
            <a:r>
              <a:rPr lang="en-US" sz="1500" dirty="0">
                <a:solidFill>
                  <a:srgbClr val="000000"/>
                </a:solidFill>
                <a:latin typeface="Menlo-Regular"/>
              </a:rPr>
              <a:t>, </a:t>
            </a:r>
            <a:r>
              <a:rPr lang="en-US" sz="1500" dirty="0">
                <a:solidFill>
                  <a:srgbClr val="C1651C"/>
                </a:solidFill>
                <a:latin typeface="Menlo-Regular"/>
              </a:rPr>
              <a:t>limit</a:t>
            </a:r>
            <a:r>
              <a:rPr lang="en-US" sz="1500" dirty="0">
                <a:solidFill>
                  <a:srgbClr val="000000"/>
                </a:solidFill>
                <a:latin typeface="Menlo-Regular"/>
              </a:rPr>
              <a:t> = length - sx4;</a:t>
            </a:r>
          </a:p>
          <a:p>
            <a:endParaRPr lang="en-US" sz="1500" dirty="0">
              <a:solidFill>
                <a:srgbClr val="000000"/>
              </a:solidFill>
              <a:latin typeface="Menlo-Regular"/>
            </a:endParaRPr>
          </a:p>
          <a:p>
            <a:r>
              <a:rPr lang="en-US" sz="1500" dirty="0">
                <a:solidFill>
                  <a:srgbClr val="000000"/>
                </a:solidFill>
                <a:latin typeface="Menlo-Regular"/>
              </a:rPr>
              <a:t>    </a:t>
            </a:r>
            <a:r>
              <a:rPr lang="en-US" sz="1500" dirty="0">
                <a:solidFill>
                  <a:srgbClr val="CB2418"/>
                </a:solidFill>
                <a:latin typeface="Menlo-Regular"/>
              </a:rPr>
              <a:t>/* Combine 4 elements at a time */</a:t>
            </a:r>
            <a:endParaRPr lang="en-US" sz="1500" dirty="0">
              <a:solidFill>
                <a:srgbClr val="000000"/>
              </a:solidFill>
              <a:latin typeface="Menlo-Regular"/>
            </a:endParaRPr>
          </a:p>
          <a:p>
            <a:r>
              <a:rPr lang="en-US" sz="1500" dirty="0">
                <a:solidFill>
                  <a:srgbClr val="000000"/>
                </a:solidFill>
                <a:latin typeface="Menlo-Regular"/>
              </a:rPr>
              <a:t>    </a:t>
            </a:r>
            <a:r>
              <a:rPr lang="en-US" sz="1500" dirty="0">
                <a:solidFill>
                  <a:srgbClr val="C200FF"/>
                </a:solidFill>
                <a:latin typeface="Menlo-Regular"/>
              </a:rPr>
              <a:t>for</a:t>
            </a:r>
            <a:r>
              <a:rPr lang="en-US" sz="1500" dirty="0">
                <a:solidFill>
                  <a:srgbClr val="000000"/>
                </a:solidFill>
                <a:latin typeface="Menlo-Regular"/>
              </a:rPr>
              <a:t> (</a:t>
            </a:r>
            <a:r>
              <a:rPr lang="en-US" sz="1500" dirty="0" err="1">
                <a:solidFill>
                  <a:srgbClr val="000000"/>
                </a:solidFill>
                <a:latin typeface="Menlo-Regular"/>
              </a:rPr>
              <a:t>i</a:t>
            </a:r>
            <a:r>
              <a:rPr lang="en-US" sz="1500" dirty="0">
                <a:solidFill>
                  <a:srgbClr val="000000"/>
                </a:solidFill>
                <a:latin typeface="Menlo-Regular"/>
              </a:rPr>
              <a:t> = 0; </a:t>
            </a:r>
            <a:r>
              <a:rPr lang="en-US" sz="1500" dirty="0" err="1">
                <a:solidFill>
                  <a:srgbClr val="000000"/>
                </a:solidFill>
                <a:latin typeface="Menlo-Regular"/>
              </a:rPr>
              <a:t>i</a:t>
            </a:r>
            <a:r>
              <a:rPr lang="en-US" sz="1500" dirty="0">
                <a:solidFill>
                  <a:srgbClr val="000000"/>
                </a:solidFill>
                <a:latin typeface="Menlo-Regular"/>
              </a:rPr>
              <a:t> &lt; limit; </a:t>
            </a:r>
            <a:r>
              <a:rPr lang="en-US" sz="1500" dirty="0" err="1">
                <a:solidFill>
                  <a:srgbClr val="000000"/>
                </a:solidFill>
                <a:latin typeface="Menlo-Regular"/>
              </a:rPr>
              <a:t>i</a:t>
            </a:r>
            <a:r>
              <a:rPr lang="en-US" sz="1500" dirty="0">
                <a:solidFill>
                  <a:srgbClr val="000000"/>
                </a:solidFill>
                <a:latin typeface="Menlo-Regular"/>
              </a:rPr>
              <a:t> += sx4) {</a:t>
            </a:r>
          </a:p>
          <a:p>
            <a:r>
              <a:rPr lang="it-IT" sz="1500" dirty="0">
                <a:solidFill>
                  <a:srgbClr val="000000"/>
                </a:solidFill>
                <a:latin typeface="Menlo-Regular"/>
              </a:rPr>
              <a:t>        acc0 = acc0 + data[i];</a:t>
            </a:r>
          </a:p>
          <a:p>
            <a:r>
              <a:rPr lang="sv-SE" sz="1500" dirty="0">
                <a:solidFill>
                  <a:srgbClr val="000000"/>
                </a:solidFill>
                <a:latin typeface="Menlo-Regular"/>
              </a:rPr>
              <a:t>        acc1 = acc1 + data[</a:t>
            </a:r>
            <a:r>
              <a:rPr lang="sv-SE" sz="1500" dirty="0" err="1">
                <a:solidFill>
                  <a:srgbClr val="000000"/>
                </a:solidFill>
                <a:latin typeface="Menlo-Regular"/>
              </a:rPr>
              <a:t>i+stride</a:t>
            </a:r>
            <a:r>
              <a:rPr lang="sv-SE" sz="1500" dirty="0">
                <a:solidFill>
                  <a:srgbClr val="000000"/>
                </a:solidFill>
                <a:latin typeface="Menlo-Regular"/>
              </a:rPr>
              <a:t>];</a:t>
            </a:r>
          </a:p>
          <a:p>
            <a:r>
              <a:rPr lang="it-IT" sz="1500" dirty="0">
                <a:solidFill>
                  <a:srgbClr val="000000"/>
                </a:solidFill>
                <a:latin typeface="Menlo-Regular"/>
              </a:rPr>
              <a:t>        acc2 = acc2 + data[i+sx2];</a:t>
            </a:r>
          </a:p>
          <a:p>
            <a:r>
              <a:rPr lang="it-IT" sz="1500" dirty="0">
                <a:solidFill>
                  <a:srgbClr val="000000"/>
                </a:solidFill>
                <a:latin typeface="Menlo-Regular"/>
              </a:rPr>
              <a:t>        acc3 = acc3 + data[i+sx3];</a:t>
            </a:r>
          </a:p>
          <a:p>
            <a:r>
              <a:rPr lang="it-IT" sz="1500" dirty="0">
                <a:solidFill>
                  <a:srgbClr val="000000"/>
                </a:solidFill>
                <a:latin typeface="Menlo-Regular"/>
              </a:rPr>
              <a:t>    }</a:t>
            </a:r>
          </a:p>
          <a:p>
            <a:endParaRPr lang="it-IT" sz="1500" dirty="0">
              <a:solidFill>
                <a:srgbClr val="000000"/>
              </a:solidFill>
              <a:latin typeface="Menlo-Regular"/>
            </a:endParaRPr>
          </a:p>
          <a:p>
            <a:r>
              <a:rPr lang="it-IT" sz="1500" dirty="0">
                <a:solidFill>
                  <a:srgbClr val="000000"/>
                </a:solidFill>
                <a:latin typeface="Menlo-Regular"/>
              </a:rPr>
              <a:t>    </a:t>
            </a:r>
            <a:r>
              <a:rPr lang="it-IT" sz="1500" dirty="0">
                <a:solidFill>
                  <a:srgbClr val="CB2418"/>
                </a:solidFill>
                <a:latin typeface="Menlo-Regular"/>
              </a:rPr>
              <a:t>/* </a:t>
            </a:r>
            <a:r>
              <a:rPr lang="it-IT" sz="1500" dirty="0" err="1">
                <a:solidFill>
                  <a:srgbClr val="CB2418"/>
                </a:solidFill>
                <a:latin typeface="Menlo-Regular"/>
              </a:rPr>
              <a:t>Finish</a:t>
            </a:r>
            <a:r>
              <a:rPr lang="it-IT" sz="1500" dirty="0">
                <a:solidFill>
                  <a:srgbClr val="CB2418"/>
                </a:solidFill>
                <a:latin typeface="Menlo-Regular"/>
              </a:rPr>
              <a:t> </a:t>
            </a:r>
            <a:r>
              <a:rPr lang="it-IT" sz="1500" dirty="0" err="1">
                <a:solidFill>
                  <a:srgbClr val="CB2418"/>
                </a:solidFill>
                <a:latin typeface="Menlo-Regular"/>
              </a:rPr>
              <a:t>any</a:t>
            </a:r>
            <a:r>
              <a:rPr lang="it-IT" sz="1500" dirty="0">
                <a:solidFill>
                  <a:srgbClr val="CB2418"/>
                </a:solidFill>
                <a:latin typeface="Menlo-Regular"/>
              </a:rPr>
              <a:t> </a:t>
            </a:r>
            <a:r>
              <a:rPr lang="it-IT" sz="1500" dirty="0" err="1">
                <a:solidFill>
                  <a:srgbClr val="CB2418"/>
                </a:solidFill>
                <a:latin typeface="Menlo-Regular"/>
              </a:rPr>
              <a:t>remaining</a:t>
            </a:r>
            <a:r>
              <a:rPr lang="it-IT" sz="1500" dirty="0">
                <a:solidFill>
                  <a:srgbClr val="CB2418"/>
                </a:solidFill>
                <a:latin typeface="Menlo-Regular"/>
              </a:rPr>
              <a:t> </a:t>
            </a:r>
            <a:r>
              <a:rPr lang="it-IT" sz="1500" dirty="0" err="1">
                <a:solidFill>
                  <a:srgbClr val="CB2418"/>
                </a:solidFill>
                <a:latin typeface="Menlo-Regular"/>
              </a:rPr>
              <a:t>elements</a:t>
            </a:r>
            <a:r>
              <a:rPr lang="it-IT" sz="1500" dirty="0">
                <a:solidFill>
                  <a:srgbClr val="CB2418"/>
                </a:solidFill>
                <a:latin typeface="Menlo-Regular"/>
              </a:rPr>
              <a:t> */</a:t>
            </a:r>
            <a:endParaRPr lang="it-IT" sz="1500" dirty="0">
              <a:solidFill>
                <a:srgbClr val="000000"/>
              </a:solidFill>
              <a:latin typeface="Menlo-Regular"/>
            </a:endParaRPr>
          </a:p>
          <a:p>
            <a:r>
              <a:rPr lang="en-US" sz="1500" dirty="0">
                <a:solidFill>
                  <a:srgbClr val="000000"/>
                </a:solidFill>
                <a:latin typeface="Menlo-Regular"/>
              </a:rPr>
              <a:t>    </a:t>
            </a:r>
            <a:r>
              <a:rPr lang="en-US" sz="1500" dirty="0">
                <a:solidFill>
                  <a:srgbClr val="C200FF"/>
                </a:solidFill>
                <a:latin typeface="Menlo-Regular"/>
              </a:rPr>
              <a:t>for</a:t>
            </a:r>
            <a:r>
              <a:rPr lang="en-US" sz="1500" dirty="0">
                <a:solidFill>
                  <a:srgbClr val="000000"/>
                </a:solidFill>
                <a:latin typeface="Menlo-Regular"/>
              </a:rPr>
              <a:t> (; </a:t>
            </a:r>
            <a:r>
              <a:rPr lang="en-US" sz="1500" dirty="0" err="1">
                <a:solidFill>
                  <a:srgbClr val="000000"/>
                </a:solidFill>
                <a:latin typeface="Menlo-Regular"/>
              </a:rPr>
              <a:t>i</a:t>
            </a:r>
            <a:r>
              <a:rPr lang="en-US" sz="1500" dirty="0">
                <a:solidFill>
                  <a:srgbClr val="000000"/>
                </a:solidFill>
                <a:latin typeface="Menlo-Regular"/>
              </a:rPr>
              <a:t> &lt; length; </a:t>
            </a:r>
            <a:r>
              <a:rPr lang="en-US" sz="1500" dirty="0" err="1">
                <a:solidFill>
                  <a:srgbClr val="000000"/>
                </a:solidFill>
                <a:latin typeface="Menlo-Regular"/>
              </a:rPr>
              <a:t>i</a:t>
            </a:r>
            <a:r>
              <a:rPr lang="en-US" sz="1500" dirty="0">
                <a:solidFill>
                  <a:srgbClr val="000000"/>
                </a:solidFill>
                <a:latin typeface="Menlo-Regular"/>
              </a:rPr>
              <a:t>++) {</a:t>
            </a:r>
          </a:p>
          <a:p>
            <a:r>
              <a:rPr lang="it-IT" sz="1500" dirty="0">
                <a:solidFill>
                  <a:srgbClr val="000000"/>
                </a:solidFill>
                <a:latin typeface="Menlo-Regular"/>
              </a:rPr>
              <a:t>        acc0 = acc0 + data[i];</a:t>
            </a:r>
          </a:p>
          <a:p>
            <a:r>
              <a:rPr lang="it-IT" sz="1500" dirty="0">
                <a:solidFill>
                  <a:srgbClr val="000000"/>
                </a:solidFill>
                <a:latin typeface="Menlo-Regular"/>
              </a:rPr>
              <a:t>    }</a:t>
            </a:r>
          </a:p>
          <a:p>
            <a:r>
              <a:rPr lang="en-US" sz="1500" dirty="0">
                <a:solidFill>
                  <a:srgbClr val="000000"/>
                </a:solidFill>
                <a:latin typeface="Menlo-Regular"/>
              </a:rPr>
              <a:t>    </a:t>
            </a:r>
            <a:r>
              <a:rPr lang="en-US" sz="1500" dirty="0">
                <a:solidFill>
                  <a:srgbClr val="C200FF"/>
                </a:solidFill>
                <a:latin typeface="Menlo-Regular"/>
              </a:rPr>
              <a:t>return</a:t>
            </a:r>
            <a:r>
              <a:rPr lang="en-US" sz="1500" dirty="0">
                <a:solidFill>
                  <a:srgbClr val="000000"/>
                </a:solidFill>
                <a:latin typeface="Menlo-Regular"/>
              </a:rPr>
              <a:t> ((acc0 + acc1) + (acc2 + acc3));</a:t>
            </a:r>
          </a:p>
          <a:p>
            <a:r>
              <a:rPr lang="en-US" sz="1500" dirty="0">
                <a:solidFill>
                  <a:srgbClr val="000000"/>
                </a:solidFill>
                <a:latin typeface="Menlo-Regular"/>
              </a:rPr>
              <a:t>}</a:t>
            </a:r>
          </a:p>
        </p:txBody>
      </p:sp>
      <p:sp>
        <p:nvSpPr>
          <p:cNvPr id="3" name="TextBox 2"/>
          <p:cNvSpPr txBox="1"/>
          <p:nvPr/>
        </p:nvSpPr>
        <p:spPr>
          <a:xfrm>
            <a:off x="6477001" y="1447800"/>
            <a:ext cx="2514600" cy="2362200"/>
          </a:xfrm>
          <a:prstGeom prst="rect">
            <a:avLst/>
          </a:prstGeom>
          <a:noFill/>
        </p:spPr>
        <p:txBody>
          <a:bodyPr wrap="none" rtlCol="0">
            <a:normAutofit/>
          </a:bodyPr>
          <a:lstStyle/>
          <a:p>
            <a:endParaRPr lang="en-US" sz="1600" dirty="0">
              <a:latin typeface="Courier New"/>
              <a:cs typeface="Courier New"/>
            </a:endParaRPr>
          </a:p>
        </p:txBody>
      </p:sp>
      <p:sp>
        <p:nvSpPr>
          <p:cNvPr id="4" name="TextBox 3"/>
          <p:cNvSpPr txBox="1"/>
          <p:nvPr/>
        </p:nvSpPr>
        <p:spPr>
          <a:xfrm>
            <a:off x="6477001" y="1447800"/>
            <a:ext cx="2590800" cy="3962400"/>
          </a:xfrm>
          <a:prstGeom prst="rect">
            <a:avLst/>
          </a:prstGeom>
          <a:noFill/>
        </p:spPr>
        <p:txBody>
          <a:bodyPr wrap="square" rtlCol="0">
            <a:normAutofit lnSpcReduction="10000"/>
          </a:bodyPr>
          <a:lstStyle/>
          <a:p>
            <a:r>
              <a:rPr lang="en-US" sz="1800" dirty="0">
                <a:latin typeface="Calibri" pitchFamily="34" charset="0"/>
              </a:rPr>
              <a:t>Call </a:t>
            </a:r>
            <a:r>
              <a:rPr lang="en-US" sz="1800" dirty="0">
                <a:latin typeface="Courier New"/>
                <a:cs typeface="Courier New"/>
              </a:rPr>
              <a:t>test()</a:t>
            </a:r>
            <a:r>
              <a:rPr lang="en-US" sz="1800" dirty="0">
                <a:latin typeface="Calibri" pitchFamily="34" charset="0"/>
              </a:rPr>
              <a:t> with many combinations of </a:t>
            </a:r>
            <a:r>
              <a:rPr lang="en-US" sz="1800" dirty="0" err="1">
                <a:latin typeface="Courier New"/>
                <a:cs typeface="Courier New"/>
              </a:rPr>
              <a:t>elems</a:t>
            </a:r>
            <a:r>
              <a:rPr lang="en-US" sz="1800" dirty="0">
                <a:latin typeface="Calibri" pitchFamily="34" charset="0"/>
              </a:rPr>
              <a:t> </a:t>
            </a:r>
          </a:p>
          <a:p>
            <a:r>
              <a:rPr lang="en-US" sz="1800" dirty="0">
                <a:latin typeface="Calibri" pitchFamily="34" charset="0"/>
              </a:rPr>
              <a:t>and </a:t>
            </a:r>
            <a:r>
              <a:rPr lang="en-US" sz="1800" dirty="0">
                <a:latin typeface="Courier New"/>
                <a:cs typeface="Courier New"/>
              </a:rPr>
              <a:t>stride.</a:t>
            </a:r>
          </a:p>
          <a:p>
            <a:endParaRPr lang="en-US" sz="1800" dirty="0">
              <a:latin typeface="Courier New"/>
              <a:cs typeface="Courier New"/>
            </a:endParaRPr>
          </a:p>
          <a:p>
            <a:r>
              <a:rPr lang="en-US" sz="1800" dirty="0">
                <a:latin typeface="Courier New"/>
                <a:cs typeface="Courier New"/>
              </a:rPr>
              <a:t>For each </a:t>
            </a:r>
            <a:r>
              <a:rPr lang="en-US" sz="1800" dirty="0" err="1">
                <a:latin typeface="Courier New"/>
                <a:cs typeface="Courier New"/>
              </a:rPr>
              <a:t>elems</a:t>
            </a:r>
            <a:r>
              <a:rPr lang="en-US" sz="1800" dirty="0">
                <a:latin typeface="Courier New"/>
                <a:cs typeface="Courier New"/>
              </a:rPr>
              <a:t> and stride:</a:t>
            </a:r>
          </a:p>
          <a:p>
            <a:endParaRPr lang="en-US" sz="1800" dirty="0">
              <a:latin typeface="Courier New"/>
              <a:cs typeface="Courier New"/>
            </a:endParaRPr>
          </a:p>
          <a:p>
            <a:r>
              <a:rPr lang="en-US" sz="1800" dirty="0">
                <a:latin typeface="Courier New"/>
                <a:cs typeface="Courier New"/>
              </a:rPr>
              <a:t>1. Call test() once to warm up the caches.</a:t>
            </a:r>
          </a:p>
          <a:p>
            <a:endParaRPr lang="en-US" sz="1800" dirty="0">
              <a:latin typeface="Courier New"/>
              <a:cs typeface="Courier New"/>
            </a:endParaRPr>
          </a:p>
          <a:p>
            <a:r>
              <a:rPr lang="en-US" sz="1800" dirty="0">
                <a:latin typeface="Courier New"/>
                <a:cs typeface="Courier New"/>
              </a:rPr>
              <a:t>2. Call test() again and measure the read throughput(MB/s)</a:t>
            </a:r>
          </a:p>
        </p:txBody>
      </p:sp>
      <p:sp>
        <p:nvSpPr>
          <p:cNvPr id="6" name="Rectangle 3"/>
          <p:cNvSpPr>
            <a:spLocks noChangeArrowheads="1"/>
          </p:cNvSpPr>
          <p:nvPr/>
        </p:nvSpPr>
        <p:spPr bwMode="auto">
          <a:xfrm>
            <a:off x="3581400" y="6477000"/>
            <a:ext cx="2868080" cy="357663"/>
          </a:xfrm>
          <a:prstGeom prst="rect">
            <a:avLst/>
          </a:prstGeom>
          <a:noFill/>
          <a:ln w="3240">
            <a:noFill/>
            <a:miter lim="800000"/>
            <a:headEnd/>
            <a:tailE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chemeClr val="tx1">
                    <a:lumMod val="50000"/>
                    <a:lumOff val="50000"/>
                  </a:schemeClr>
                </a:solidFill>
                <a:latin typeface="Courier New" pitchFamily="49" charset="0"/>
                <a:ea typeface="msgothic" charset="0"/>
                <a:cs typeface="msgothic" charset="0"/>
              </a:rPr>
              <a:t>mountain/</a:t>
            </a:r>
            <a:r>
              <a:rPr lang="en-GB" sz="1800" b="1" i="1" dirty="0" err="1">
                <a:solidFill>
                  <a:schemeClr val="tx1">
                    <a:lumMod val="50000"/>
                    <a:lumOff val="50000"/>
                  </a:schemeClr>
                </a:solidFill>
                <a:latin typeface="Courier New" pitchFamily="49" charset="0"/>
                <a:ea typeface="msgothic" charset="0"/>
                <a:cs typeface="msgothic" charset="0"/>
              </a:rPr>
              <a:t>mountain.c</a:t>
            </a:r>
            <a:endParaRPr lang="en-GB" sz="1800" b="1" i="1" dirty="0">
              <a:solidFill>
                <a:schemeClr val="tx1">
                  <a:lumMod val="50000"/>
                  <a:lumOff val="50000"/>
                </a:schemeClr>
              </a:solidFill>
              <a:latin typeface="Courier New" pitchFamily="49" charset="0"/>
              <a:ea typeface="msgothic" charset="0"/>
              <a:cs typeface="msgothic" charset="0"/>
            </a:endParaRPr>
          </a:p>
        </p:txBody>
      </p:sp>
    </p:spTree>
    <p:extLst>
      <p:ext uri="{BB962C8B-B14F-4D97-AF65-F5344CB8AC3E}">
        <p14:creationId xmlns:p14="http://schemas.microsoft.com/office/powerpoint/2010/main" val="155125456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019" y="435678"/>
            <a:ext cx="4824581" cy="762000"/>
          </a:xfrm>
        </p:spPr>
        <p:txBody>
          <a:bodyPr/>
          <a:lstStyle/>
          <a:p>
            <a:r>
              <a:rPr lang="en-US" dirty="0"/>
              <a:t>The Memory Mountain</a:t>
            </a:r>
          </a:p>
        </p:txBody>
      </p:sp>
      <p:graphicFrame>
        <p:nvGraphicFramePr>
          <p:cNvPr id="52" name="Chart 51"/>
          <p:cNvGraphicFramePr>
            <a:graphicFrameLocks noGrp="1" noChangeAspect="1"/>
          </p:cNvGraphicFramePr>
          <p:nvPr/>
        </p:nvGraphicFramePr>
        <p:xfrm>
          <a:off x="285750" y="876300"/>
          <a:ext cx="8572500" cy="5829300"/>
        </p:xfrm>
        <a:graphic>
          <a:graphicData uri="http://schemas.openxmlformats.org/drawingml/2006/chart">
            <c:chart xmlns:c="http://schemas.openxmlformats.org/drawingml/2006/chart" xmlns:r="http://schemas.openxmlformats.org/officeDocument/2006/relationships" r:id="rId2"/>
          </a:graphicData>
        </a:graphic>
      </p:graphicFrame>
      <p:sp>
        <p:nvSpPr>
          <p:cNvPr id="53" name="TextBox 52"/>
          <p:cNvSpPr txBox="1"/>
          <p:nvPr/>
        </p:nvSpPr>
        <p:spPr>
          <a:xfrm>
            <a:off x="7086600" y="304800"/>
            <a:ext cx="1762622" cy="1754327"/>
          </a:xfrm>
          <a:prstGeom prst="rect">
            <a:avLst/>
          </a:prstGeom>
          <a:noFill/>
        </p:spPr>
        <p:txBody>
          <a:bodyPr wrap="none" rtlCol="0">
            <a:spAutoFit/>
          </a:bodyPr>
          <a:lstStyle/>
          <a:p>
            <a:pPr algn="l"/>
            <a:r>
              <a:rPr lang="en-US" sz="1800" dirty="0"/>
              <a:t>Core i7 </a:t>
            </a:r>
            <a:r>
              <a:rPr lang="en-US" sz="1800" dirty="0" err="1"/>
              <a:t>Haswell</a:t>
            </a:r>
            <a:endParaRPr lang="en-US" sz="1800" dirty="0"/>
          </a:p>
          <a:p>
            <a:pPr algn="l"/>
            <a:r>
              <a:rPr lang="en-US" sz="1800" dirty="0"/>
              <a:t>2.1 GHz</a:t>
            </a:r>
          </a:p>
          <a:p>
            <a:pPr algn="l"/>
            <a:r>
              <a:rPr lang="en-US" sz="1800" dirty="0"/>
              <a:t>32 KB L1 d-cache</a:t>
            </a:r>
          </a:p>
          <a:p>
            <a:pPr algn="l"/>
            <a:r>
              <a:rPr lang="en-US" sz="1800" dirty="0"/>
              <a:t>256 KB L2 cache</a:t>
            </a:r>
          </a:p>
          <a:p>
            <a:pPr algn="l"/>
            <a:r>
              <a:rPr lang="en-US" sz="1800" dirty="0"/>
              <a:t>8 MB L3 cache</a:t>
            </a:r>
          </a:p>
          <a:p>
            <a:pPr algn="l"/>
            <a:r>
              <a:rPr lang="en-US" sz="1800" dirty="0"/>
              <a:t>64 B block size</a:t>
            </a:r>
          </a:p>
        </p:txBody>
      </p:sp>
      <p:grpSp>
        <p:nvGrpSpPr>
          <p:cNvPr id="13" name="Group 12"/>
          <p:cNvGrpSpPr/>
          <p:nvPr/>
        </p:nvGrpSpPr>
        <p:grpSpPr>
          <a:xfrm>
            <a:off x="152400" y="2876551"/>
            <a:ext cx="4495800" cy="2691560"/>
            <a:chOff x="152400" y="2876551"/>
            <a:chExt cx="4495800" cy="2691560"/>
          </a:xfrm>
        </p:grpSpPr>
        <p:sp>
          <p:nvSpPr>
            <p:cNvPr id="62" name="TextBox 61"/>
            <p:cNvSpPr txBox="1"/>
            <p:nvPr/>
          </p:nvSpPr>
          <p:spPr>
            <a:xfrm>
              <a:off x="152400" y="4737114"/>
              <a:ext cx="990600" cy="830997"/>
            </a:xfrm>
            <a:prstGeom prst="rect">
              <a:avLst/>
            </a:prstGeom>
            <a:noFill/>
          </p:spPr>
          <p:txBody>
            <a:bodyPr wrap="square" rtlCol="0">
              <a:spAutoFit/>
            </a:bodyPr>
            <a:lstStyle/>
            <a:p>
              <a:pPr algn="l"/>
              <a:r>
                <a:rPr lang="en-US" sz="1600" i="1" dirty="0">
                  <a:solidFill>
                    <a:srgbClr val="FF0000"/>
                  </a:solidFill>
                </a:rPr>
                <a:t>Slopes </a:t>
              </a:r>
            </a:p>
            <a:p>
              <a:pPr algn="l"/>
              <a:r>
                <a:rPr lang="en-US" sz="1600" i="1" dirty="0">
                  <a:solidFill>
                    <a:srgbClr val="FF0000"/>
                  </a:solidFill>
                </a:rPr>
                <a:t>of spatial locality</a:t>
              </a:r>
            </a:p>
          </p:txBody>
        </p:sp>
        <p:cxnSp>
          <p:nvCxnSpPr>
            <p:cNvPr id="63" name="Straight Arrow Connector 62"/>
            <p:cNvCxnSpPr>
              <a:stCxn id="62" idx="3"/>
            </p:cNvCxnSpPr>
            <p:nvPr/>
          </p:nvCxnSpPr>
          <p:spPr bwMode="auto">
            <a:xfrm flipV="1">
              <a:off x="1143000" y="2876551"/>
              <a:ext cx="3505200" cy="2276062"/>
            </a:xfrm>
            <a:prstGeom prst="straightConnector1">
              <a:avLst/>
            </a:prstGeom>
            <a:noFill/>
            <a:ln w="12700" cap="flat" cmpd="sng" algn="ctr">
              <a:solidFill>
                <a:schemeClr val="tx1"/>
              </a:solidFill>
              <a:prstDash val="solid"/>
              <a:round/>
              <a:headEnd type="none" w="med" len="med"/>
              <a:tailEnd type="arrow"/>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4" name="Straight Arrow Connector 63"/>
            <p:cNvCxnSpPr>
              <a:stCxn id="62" idx="3"/>
            </p:cNvCxnSpPr>
            <p:nvPr/>
          </p:nvCxnSpPr>
          <p:spPr bwMode="auto">
            <a:xfrm flipV="1">
              <a:off x="1143000" y="4523783"/>
              <a:ext cx="1390650" cy="628830"/>
            </a:xfrm>
            <a:prstGeom prst="straightConnector1">
              <a:avLst/>
            </a:prstGeom>
            <a:noFill/>
            <a:ln w="12700" cap="flat" cmpd="sng" algn="ctr">
              <a:solidFill>
                <a:schemeClr val="tx1"/>
              </a:solidFill>
              <a:prstDash val="solid"/>
              <a:round/>
              <a:headEnd type="none" w="med" len="med"/>
              <a:tailEnd type="arrow"/>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5" name="Straight Arrow Connector 64"/>
            <p:cNvCxnSpPr>
              <a:stCxn id="62" idx="3"/>
            </p:cNvCxnSpPr>
            <p:nvPr/>
          </p:nvCxnSpPr>
          <p:spPr bwMode="auto">
            <a:xfrm flipV="1">
              <a:off x="1143000" y="3591017"/>
              <a:ext cx="2590800" cy="1561596"/>
            </a:xfrm>
            <a:prstGeom prst="straightConnector1">
              <a:avLst/>
            </a:prstGeom>
            <a:noFill/>
            <a:ln w="12700" cap="flat" cmpd="sng" algn="ctr">
              <a:solidFill>
                <a:schemeClr val="tx1"/>
              </a:solidFill>
              <a:prstDash val="solid"/>
              <a:round/>
              <a:headEnd type="none" w="med" len="med"/>
              <a:tailEnd type="arrow"/>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grpSp>
        <p:nvGrpSpPr>
          <p:cNvPr id="69" name="Group 68"/>
          <p:cNvGrpSpPr/>
          <p:nvPr/>
        </p:nvGrpSpPr>
        <p:grpSpPr>
          <a:xfrm>
            <a:off x="3873193" y="2241606"/>
            <a:ext cx="4661207" cy="3471458"/>
            <a:chOff x="3873193" y="2241606"/>
            <a:chExt cx="4661207" cy="3471458"/>
          </a:xfrm>
        </p:grpSpPr>
        <p:sp>
          <p:nvSpPr>
            <p:cNvPr id="54" name="TextBox 53"/>
            <p:cNvSpPr txBox="1"/>
            <p:nvPr/>
          </p:nvSpPr>
          <p:spPr>
            <a:xfrm>
              <a:off x="7163568" y="3406973"/>
              <a:ext cx="1370832" cy="830997"/>
            </a:xfrm>
            <a:prstGeom prst="rect">
              <a:avLst/>
            </a:prstGeom>
            <a:noFill/>
          </p:spPr>
          <p:txBody>
            <a:bodyPr wrap="square" rtlCol="0">
              <a:spAutoFit/>
            </a:bodyPr>
            <a:lstStyle/>
            <a:p>
              <a:pPr algn="l"/>
              <a:r>
                <a:rPr lang="en-US" sz="1600" i="1" dirty="0">
                  <a:solidFill>
                    <a:srgbClr val="FF0000"/>
                  </a:solidFill>
                </a:rPr>
                <a:t>Ridges </a:t>
              </a:r>
            </a:p>
            <a:p>
              <a:pPr algn="l"/>
              <a:r>
                <a:rPr lang="en-US" sz="1600" i="1" dirty="0">
                  <a:solidFill>
                    <a:srgbClr val="FF0000"/>
                  </a:solidFill>
                </a:rPr>
                <a:t>of temporal locality</a:t>
              </a:r>
            </a:p>
          </p:txBody>
        </p:sp>
        <p:sp>
          <p:nvSpPr>
            <p:cNvPr id="55" name="Rectangle 54"/>
            <p:cNvSpPr/>
            <p:nvPr/>
          </p:nvSpPr>
          <p:spPr bwMode="auto">
            <a:xfrm>
              <a:off x="5957287" y="2241606"/>
              <a:ext cx="412893" cy="338554"/>
            </a:xfrm>
            <a:prstGeom prst="rect">
              <a:avLst/>
            </a:prstGeom>
            <a:solidFill>
              <a:schemeClr val="bg1"/>
            </a:solidFill>
            <a:ln w="127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Helvetica" charset="0"/>
                  <a:ea typeface="ＭＳ Ｐゴシック" charset="0"/>
                </a:rPr>
                <a:t>L1</a:t>
              </a:r>
            </a:p>
          </p:txBody>
        </p:sp>
        <p:sp>
          <p:nvSpPr>
            <p:cNvPr id="56" name="Rectangle 55"/>
            <p:cNvSpPr/>
            <p:nvPr/>
          </p:nvSpPr>
          <p:spPr bwMode="auto">
            <a:xfrm>
              <a:off x="3873193" y="5374510"/>
              <a:ext cx="640620" cy="338554"/>
            </a:xfrm>
            <a:prstGeom prst="rect">
              <a:avLst/>
            </a:prstGeom>
            <a:solidFill>
              <a:schemeClr val="bg1"/>
            </a:solidFill>
            <a:ln w="127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err="1">
                  <a:ln>
                    <a:noFill/>
                  </a:ln>
                  <a:solidFill>
                    <a:schemeClr val="tx1"/>
                  </a:solidFill>
                  <a:effectLst/>
                  <a:latin typeface="Helvetica" charset="0"/>
                  <a:ea typeface="ＭＳ Ｐゴシック" charset="0"/>
                </a:rPr>
                <a:t>Mem</a:t>
              </a:r>
              <a:endParaRPr kumimoji="0" lang="en-US" b="0" i="0" u="none" strike="noStrike" cap="none" normalizeH="0" baseline="0" dirty="0">
                <a:ln>
                  <a:noFill/>
                </a:ln>
                <a:solidFill>
                  <a:schemeClr val="tx1"/>
                </a:solidFill>
                <a:effectLst/>
                <a:latin typeface="Helvetica" charset="0"/>
                <a:ea typeface="ＭＳ Ｐゴシック" charset="0"/>
              </a:endParaRPr>
            </a:p>
          </p:txBody>
        </p:sp>
        <p:sp>
          <p:nvSpPr>
            <p:cNvPr id="57" name="Rectangle 56"/>
            <p:cNvSpPr/>
            <p:nvPr/>
          </p:nvSpPr>
          <p:spPr bwMode="auto">
            <a:xfrm>
              <a:off x="5451902" y="3714750"/>
              <a:ext cx="415498" cy="338554"/>
            </a:xfrm>
            <a:prstGeom prst="rect">
              <a:avLst/>
            </a:prstGeom>
            <a:solidFill>
              <a:schemeClr val="bg1"/>
            </a:solidFill>
            <a:ln w="127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Helvetica" charset="0"/>
                  <a:ea typeface="ＭＳ Ｐゴシック" charset="0"/>
                </a:rPr>
                <a:t>L2</a:t>
              </a:r>
            </a:p>
          </p:txBody>
        </p:sp>
        <p:sp>
          <p:nvSpPr>
            <p:cNvPr id="58" name="Rectangle 57"/>
            <p:cNvSpPr/>
            <p:nvPr/>
          </p:nvSpPr>
          <p:spPr bwMode="auto">
            <a:xfrm>
              <a:off x="4648200" y="4522295"/>
              <a:ext cx="412893" cy="338554"/>
            </a:xfrm>
            <a:prstGeom prst="rect">
              <a:avLst/>
            </a:prstGeom>
            <a:solidFill>
              <a:schemeClr val="bg1"/>
            </a:solidFill>
            <a:ln w="127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Helvetica" charset="0"/>
                  <a:ea typeface="ＭＳ Ｐゴシック" charset="0"/>
                </a:rPr>
                <a:t>L3</a:t>
              </a:r>
            </a:p>
          </p:txBody>
        </p:sp>
        <p:cxnSp>
          <p:nvCxnSpPr>
            <p:cNvPr id="59" name="Straight Arrow Connector 58"/>
            <p:cNvCxnSpPr>
              <a:stCxn id="54" idx="1"/>
              <a:endCxn id="55" idx="3"/>
            </p:cNvCxnSpPr>
            <p:nvPr/>
          </p:nvCxnSpPr>
          <p:spPr bwMode="auto">
            <a:xfrm flipH="1" flipV="1">
              <a:off x="6370180" y="2410883"/>
              <a:ext cx="793388" cy="1411589"/>
            </a:xfrm>
            <a:prstGeom prst="straightConnector1">
              <a:avLst/>
            </a:prstGeom>
            <a:noFill/>
            <a:ln w="12700" cap="flat" cmpd="sng" algn="ctr">
              <a:solidFill>
                <a:schemeClr val="tx1"/>
              </a:solidFill>
              <a:prstDash val="solid"/>
              <a:round/>
              <a:headEnd type="none" w="med" len="med"/>
              <a:tailEnd type="arrow"/>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0" name="Straight Arrow Connector 59"/>
            <p:cNvCxnSpPr>
              <a:stCxn id="54" idx="1"/>
              <a:endCxn id="57" idx="3"/>
            </p:cNvCxnSpPr>
            <p:nvPr/>
          </p:nvCxnSpPr>
          <p:spPr bwMode="auto">
            <a:xfrm flipH="1">
              <a:off x="5867400" y="3822472"/>
              <a:ext cx="1296168" cy="61555"/>
            </a:xfrm>
            <a:prstGeom prst="straightConnector1">
              <a:avLst/>
            </a:prstGeom>
            <a:noFill/>
            <a:ln w="12700" cap="flat" cmpd="sng" algn="ctr">
              <a:solidFill>
                <a:schemeClr val="tx1"/>
              </a:solidFill>
              <a:prstDash val="solid"/>
              <a:round/>
              <a:headEnd type="none" w="med" len="med"/>
              <a:tailEnd type="arrow"/>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1" name="Straight Arrow Connector 60"/>
            <p:cNvCxnSpPr>
              <a:stCxn id="54" idx="1"/>
              <a:endCxn id="58" idx="3"/>
            </p:cNvCxnSpPr>
            <p:nvPr/>
          </p:nvCxnSpPr>
          <p:spPr bwMode="auto">
            <a:xfrm flipH="1">
              <a:off x="5061093" y="3822472"/>
              <a:ext cx="2102475" cy="869100"/>
            </a:xfrm>
            <a:prstGeom prst="straightConnector1">
              <a:avLst/>
            </a:prstGeom>
            <a:noFill/>
            <a:ln w="12700" cap="flat" cmpd="sng" algn="ctr">
              <a:solidFill>
                <a:schemeClr val="tx1"/>
              </a:solidFill>
              <a:prstDash val="solid"/>
              <a:round/>
              <a:headEnd type="none" w="med" len="med"/>
              <a:tailEnd type="arrow"/>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6" name="Straight Arrow Connector 65"/>
            <p:cNvCxnSpPr>
              <a:stCxn id="54" idx="1"/>
              <a:endCxn id="56" idx="3"/>
            </p:cNvCxnSpPr>
            <p:nvPr/>
          </p:nvCxnSpPr>
          <p:spPr bwMode="auto">
            <a:xfrm flipH="1">
              <a:off x="4513813" y="3822472"/>
              <a:ext cx="2649755" cy="1721315"/>
            </a:xfrm>
            <a:prstGeom prst="straightConnector1">
              <a:avLst/>
            </a:prstGeom>
            <a:noFill/>
            <a:ln w="12700" cap="flat" cmpd="sng" algn="ctr">
              <a:solidFill>
                <a:schemeClr val="tx1"/>
              </a:solidFill>
              <a:prstDash val="solid"/>
              <a:round/>
              <a:headEnd type="none" w="med" len="med"/>
              <a:tailEnd type="arrow"/>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grpSp>
        <p:nvGrpSpPr>
          <p:cNvPr id="12" name="Group 11"/>
          <p:cNvGrpSpPr/>
          <p:nvPr/>
        </p:nvGrpSpPr>
        <p:grpSpPr>
          <a:xfrm>
            <a:off x="57498" y="1371600"/>
            <a:ext cx="3447702" cy="932541"/>
            <a:chOff x="57498" y="1371600"/>
            <a:chExt cx="3447702" cy="932541"/>
          </a:xfrm>
        </p:grpSpPr>
        <p:sp>
          <p:nvSpPr>
            <p:cNvPr id="67" name="TextBox 66"/>
            <p:cNvSpPr txBox="1"/>
            <p:nvPr/>
          </p:nvSpPr>
          <p:spPr>
            <a:xfrm>
              <a:off x="57498" y="1371600"/>
              <a:ext cx="1237902" cy="584776"/>
            </a:xfrm>
            <a:prstGeom prst="rect">
              <a:avLst/>
            </a:prstGeom>
            <a:noFill/>
          </p:spPr>
          <p:txBody>
            <a:bodyPr wrap="square" rtlCol="0">
              <a:spAutoFit/>
            </a:bodyPr>
            <a:lstStyle/>
            <a:p>
              <a:pPr algn="l"/>
              <a:r>
                <a:rPr lang="en-US" sz="1600" i="1" dirty="0">
                  <a:solidFill>
                    <a:srgbClr val="FF0000"/>
                  </a:solidFill>
                </a:rPr>
                <a:t>Aggressive prefetching</a:t>
              </a:r>
            </a:p>
          </p:txBody>
        </p:sp>
        <p:cxnSp>
          <p:nvCxnSpPr>
            <p:cNvPr id="68" name="Straight Arrow Connector 67"/>
            <p:cNvCxnSpPr>
              <a:stCxn id="67" idx="3"/>
            </p:cNvCxnSpPr>
            <p:nvPr/>
          </p:nvCxnSpPr>
          <p:spPr bwMode="auto">
            <a:xfrm>
              <a:off x="1295400" y="1663988"/>
              <a:ext cx="2209800" cy="640153"/>
            </a:xfrm>
            <a:prstGeom prst="straightConnector1">
              <a:avLst/>
            </a:prstGeom>
            <a:noFill/>
            <a:ln w="12700" cap="flat" cmpd="sng" algn="ctr">
              <a:solidFill>
                <a:schemeClr val="tx1"/>
              </a:solidFill>
              <a:prstDash val="solid"/>
              <a:round/>
              <a:headEnd type="none" w="med" len="med"/>
              <a:tailEnd type="arrow"/>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spTree>
    <p:extLst>
      <p:ext uri="{BB962C8B-B14F-4D97-AF65-F5344CB8AC3E}">
        <p14:creationId xmlns:p14="http://schemas.microsoft.com/office/powerpoint/2010/main" val="3451205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Today</a:t>
            </a:r>
            <a:endParaRPr lang="en-US" dirty="0"/>
          </a:p>
        </p:txBody>
      </p:sp>
      <p:sp>
        <p:nvSpPr>
          <p:cNvPr id="3" name="Content Placeholder 2"/>
          <p:cNvSpPr>
            <a:spLocks noGrp="1"/>
          </p:cNvSpPr>
          <p:nvPr>
            <p:ph idx="1"/>
          </p:nvPr>
        </p:nvSpPr>
        <p:spPr/>
        <p:txBody>
          <a:bodyPr/>
          <a:lstStyle/>
          <a:p>
            <a:r>
              <a:rPr lang="en-US" dirty="0">
                <a:solidFill>
                  <a:schemeClr val="bg1">
                    <a:lumMod val="65000"/>
                  </a:schemeClr>
                </a:solidFill>
              </a:rPr>
              <a:t>Cache organization and operation</a:t>
            </a:r>
          </a:p>
          <a:p>
            <a:r>
              <a:rPr lang="en-US" dirty="0">
                <a:solidFill>
                  <a:schemeClr val="bg1">
                    <a:lumMod val="65000"/>
                  </a:schemeClr>
                </a:solidFill>
              </a:rPr>
              <a:t>Performance impact of caches</a:t>
            </a:r>
          </a:p>
          <a:p>
            <a:pPr lvl="1"/>
            <a:r>
              <a:rPr lang="en-US" dirty="0">
                <a:solidFill>
                  <a:schemeClr val="bg1">
                    <a:lumMod val="65000"/>
                  </a:schemeClr>
                </a:solidFill>
              </a:rPr>
              <a:t>The memory mountain</a:t>
            </a:r>
          </a:p>
          <a:p>
            <a:pPr lvl="1"/>
            <a:r>
              <a:rPr lang="en-US" dirty="0"/>
              <a:t>Rearranging loops to improve spatial locality</a:t>
            </a:r>
          </a:p>
          <a:p>
            <a:pPr lvl="1"/>
            <a:r>
              <a:rPr lang="en-US" dirty="0">
                <a:solidFill>
                  <a:schemeClr val="bg1">
                    <a:lumMod val="65000"/>
                  </a:schemeClr>
                </a:solidFill>
              </a:rPr>
              <a:t>Using blocking to improve temporal locality</a:t>
            </a:r>
          </a:p>
          <a:p>
            <a:endParaRPr lang="en-US" dirty="0"/>
          </a:p>
          <a:p>
            <a:pPr>
              <a:buNone/>
            </a:pPr>
            <a:endParaRPr lang="en-US"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44" name="Rectangle 8"/>
          <p:cNvSpPr>
            <a:spLocks noGrp="1" noChangeArrowheads="1"/>
          </p:cNvSpPr>
          <p:nvPr>
            <p:ph type="title"/>
          </p:nvPr>
        </p:nvSpPr>
        <p:spPr/>
        <p:txBody>
          <a:bodyPr/>
          <a:lstStyle/>
          <a:p>
            <a:r>
              <a:rPr lang="en-US"/>
              <a:t>Matrix Multiplication Example</a:t>
            </a:r>
          </a:p>
        </p:txBody>
      </p:sp>
      <p:sp>
        <p:nvSpPr>
          <p:cNvPr id="167945" name="Rectangle 9"/>
          <p:cNvSpPr>
            <a:spLocks noGrp="1" noChangeArrowheads="1"/>
          </p:cNvSpPr>
          <p:nvPr>
            <p:ph idx="1"/>
          </p:nvPr>
        </p:nvSpPr>
        <p:spPr>
          <a:xfrm>
            <a:off x="396875" y="1362075"/>
            <a:ext cx="3641725" cy="4972050"/>
          </a:xfrm>
        </p:spPr>
        <p:txBody>
          <a:bodyPr/>
          <a:lstStyle/>
          <a:p>
            <a:r>
              <a:rPr lang="en-US" dirty="0"/>
              <a:t>Description:</a:t>
            </a:r>
          </a:p>
          <a:p>
            <a:pPr lvl="1"/>
            <a:r>
              <a:rPr lang="en-US" dirty="0"/>
              <a:t>Multiply N x N matrices</a:t>
            </a:r>
          </a:p>
          <a:p>
            <a:pPr lvl="1"/>
            <a:r>
              <a:rPr lang="en-US" dirty="0"/>
              <a:t>Matrix elements are </a:t>
            </a:r>
            <a:r>
              <a:rPr lang="en-US" dirty="0">
                <a:latin typeface="Calibri"/>
                <a:cs typeface="Calibri"/>
              </a:rPr>
              <a:t>double</a:t>
            </a:r>
            <a:r>
              <a:rPr lang="en-US" dirty="0">
                <a:latin typeface="+mj-lt"/>
                <a:cs typeface="Courier New"/>
              </a:rPr>
              <a:t>s</a:t>
            </a:r>
            <a:r>
              <a:rPr lang="en-US" dirty="0"/>
              <a:t> (8 bytes)</a:t>
            </a:r>
          </a:p>
          <a:p>
            <a:pPr lvl="1"/>
            <a:r>
              <a:rPr lang="en-US" dirty="0"/>
              <a:t>O(N</a:t>
            </a:r>
            <a:r>
              <a:rPr lang="en-US" baseline="30000" dirty="0"/>
              <a:t>3</a:t>
            </a:r>
            <a:r>
              <a:rPr lang="en-US" dirty="0"/>
              <a:t>) total operations</a:t>
            </a:r>
          </a:p>
          <a:p>
            <a:pPr lvl="1"/>
            <a:r>
              <a:rPr lang="en-US" dirty="0"/>
              <a:t>N reads per source element</a:t>
            </a:r>
          </a:p>
          <a:p>
            <a:pPr lvl="1"/>
            <a:r>
              <a:rPr lang="en-US" dirty="0"/>
              <a:t>N values summed per destination</a:t>
            </a:r>
          </a:p>
          <a:p>
            <a:pPr lvl="2"/>
            <a:r>
              <a:rPr lang="en-US" dirty="0"/>
              <a:t>but may be able to hold in register</a:t>
            </a:r>
          </a:p>
        </p:txBody>
      </p:sp>
      <p:sp>
        <p:nvSpPr>
          <p:cNvPr id="167940" name="Rectangle 4"/>
          <p:cNvSpPr>
            <a:spLocks noChangeArrowheads="1"/>
          </p:cNvSpPr>
          <p:nvPr/>
        </p:nvSpPr>
        <p:spPr bwMode="auto">
          <a:xfrm>
            <a:off x="4270375" y="1546225"/>
            <a:ext cx="4492625" cy="2834366"/>
          </a:xfrm>
          <a:prstGeom prst="rect">
            <a:avLst/>
          </a:prstGeom>
          <a:solidFill>
            <a:srgbClr val="F6F5BD"/>
          </a:solidFill>
          <a:ln w="12700">
            <a:solidFill>
              <a:schemeClr val="tx1"/>
            </a:solidFill>
            <a:miter lim="800000"/>
            <a:headEnd/>
            <a:tailEnd/>
          </a:ln>
          <a:effectLst>
            <a:outerShdw blurRad="63500" dist="107763" dir="2700000" algn="ctr" rotWithShape="0">
              <a:schemeClr val="tx1">
                <a:alpha val="74998"/>
              </a:schemeClr>
            </a:outerShdw>
          </a:effectLst>
        </p:spPr>
        <p:txBody>
          <a:bodyPr lIns="90487" tIns="44450" rIns="90487" bIns="44450">
            <a:prstTxWarp prst="textNoShape">
              <a:avLst/>
            </a:prstTxWarp>
            <a:spAutoFit/>
          </a:bodyPr>
          <a:lstStyle/>
          <a:p>
            <a:pPr algn="l">
              <a:lnSpc>
                <a:spcPct val="65000"/>
              </a:lnSpc>
              <a:spcBef>
                <a:spcPct val="50000"/>
              </a:spcBef>
            </a:pPr>
            <a:r>
              <a:rPr lang="en-US" sz="1800">
                <a:latin typeface="Courier New" charset="0"/>
              </a:rPr>
              <a:t>/* ijk */</a:t>
            </a:r>
          </a:p>
          <a:p>
            <a:pPr algn="l">
              <a:lnSpc>
                <a:spcPct val="65000"/>
              </a:lnSpc>
              <a:spcBef>
                <a:spcPct val="50000"/>
              </a:spcBef>
            </a:pPr>
            <a:r>
              <a:rPr lang="en-US" sz="1800">
                <a:latin typeface="Courier New" charset="0"/>
              </a:rPr>
              <a:t>for (i=0; i&lt;n; i++)  {</a:t>
            </a:r>
          </a:p>
          <a:p>
            <a:pPr algn="l">
              <a:lnSpc>
                <a:spcPct val="65000"/>
              </a:lnSpc>
              <a:spcBef>
                <a:spcPct val="50000"/>
              </a:spcBef>
            </a:pPr>
            <a:r>
              <a:rPr lang="en-US" sz="1800">
                <a:latin typeface="Courier New" charset="0"/>
              </a:rPr>
              <a:t>  for (j=0; j&lt;n; j++) {</a:t>
            </a:r>
          </a:p>
          <a:p>
            <a:pPr algn="l">
              <a:lnSpc>
                <a:spcPct val="65000"/>
              </a:lnSpc>
              <a:spcBef>
                <a:spcPct val="50000"/>
              </a:spcBef>
            </a:pPr>
            <a:r>
              <a:rPr lang="en-US" sz="1800">
                <a:latin typeface="Courier New" charset="0"/>
              </a:rPr>
              <a:t>    sum = 0.0;</a:t>
            </a:r>
          </a:p>
          <a:p>
            <a:pPr algn="l">
              <a:lnSpc>
                <a:spcPct val="65000"/>
              </a:lnSpc>
              <a:spcBef>
                <a:spcPct val="50000"/>
              </a:spcBef>
            </a:pPr>
            <a:r>
              <a:rPr lang="en-US" sz="1800">
                <a:latin typeface="Courier New" charset="0"/>
              </a:rPr>
              <a:t>    for (k=0; k&lt;n; k++) </a:t>
            </a:r>
          </a:p>
          <a:p>
            <a:pPr algn="l">
              <a:lnSpc>
                <a:spcPct val="65000"/>
              </a:lnSpc>
              <a:spcBef>
                <a:spcPct val="50000"/>
              </a:spcBef>
            </a:pPr>
            <a:r>
              <a:rPr lang="en-US" sz="1800">
                <a:latin typeface="Courier New" charset="0"/>
              </a:rPr>
              <a:t>      sum += a[i][k] * b[k][j];</a:t>
            </a:r>
          </a:p>
          <a:p>
            <a:pPr algn="l">
              <a:lnSpc>
                <a:spcPct val="65000"/>
              </a:lnSpc>
              <a:spcBef>
                <a:spcPct val="50000"/>
              </a:spcBef>
            </a:pPr>
            <a:r>
              <a:rPr lang="en-US" sz="1800">
                <a:latin typeface="Courier New" charset="0"/>
              </a:rPr>
              <a:t>    c[i][j] = sum;</a:t>
            </a:r>
          </a:p>
          <a:p>
            <a:pPr algn="l">
              <a:lnSpc>
                <a:spcPct val="65000"/>
              </a:lnSpc>
              <a:spcBef>
                <a:spcPct val="50000"/>
              </a:spcBef>
            </a:pPr>
            <a:r>
              <a:rPr lang="en-US" sz="1800">
                <a:latin typeface="Courier New" charset="0"/>
              </a:rPr>
              <a:t>  }</a:t>
            </a:r>
          </a:p>
          <a:p>
            <a:pPr algn="l">
              <a:lnSpc>
                <a:spcPct val="65000"/>
              </a:lnSpc>
              <a:spcBef>
                <a:spcPct val="50000"/>
              </a:spcBef>
            </a:pPr>
            <a:r>
              <a:rPr lang="en-US" sz="1800">
                <a:latin typeface="Courier New" charset="0"/>
              </a:rPr>
              <a:t>} </a:t>
            </a:r>
          </a:p>
        </p:txBody>
      </p:sp>
      <p:sp>
        <p:nvSpPr>
          <p:cNvPr id="167941" name="Rectangle 5"/>
          <p:cNvSpPr>
            <a:spLocks noChangeArrowheads="1"/>
          </p:cNvSpPr>
          <p:nvPr/>
        </p:nvSpPr>
        <p:spPr bwMode="auto">
          <a:xfrm>
            <a:off x="7162800" y="1295400"/>
            <a:ext cx="1878718" cy="643766"/>
          </a:xfrm>
          <a:prstGeom prst="rect">
            <a:avLst/>
          </a:prstGeom>
          <a:solidFill>
            <a:schemeClr val="bg1"/>
          </a:solid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1800" b="0" i="1" dirty="0">
                <a:solidFill>
                  <a:srgbClr val="FF0000"/>
                </a:solidFill>
                <a:latin typeface="Comic Sans MS" charset="0"/>
              </a:rPr>
              <a:t>Variable </a:t>
            </a:r>
            <a:r>
              <a:rPr lang="en-US" sz="1800" i="1" dirty="0">
                <a:solidFill>
                  <a:srgbClr val="FF0000"/>
                </a:solidFill>
                <a:latin typeface="Courier New" charset="0"/>
              </a:rPr>
              <a:t>sum</a:t>
            </a:r>
            <a:endParaRPr lang="en-US" sz="1800" b="0" i="1" dirty="0">
              <a:solidFill>
                <a:srgbClr val="FF0000"/>
              </a:solidFill>
              <a:latin typeface="Comic Sans MS" charset="0"/>
            </a:endParaRPr>
          </a:p>
          <a:p>
            <a:pPr algn="l">
              <a:lnSpc>
                <a:spcPct val="100000"/>
              </a:lnSpc>
            </a:pPr>
            <a:r>
              <a:rPr lang="en-US" sz="1800" b="0" i="1" dirty="0">
                <a:solidFill>
                  <a:srgbClr val="FF0000"/>
                </a:solidFill>
                <a:latin typeface="Comic Sans MS" charset="0"/>
              </a:rPr>
              <a:t>held in register</a:t>
            </a:r>
            <a:endParaRPr lang="en-US" sz="1800" b="0" dirty="0">
              <a:solidFill>
                <a:srgbClr val="FF0000"/>
              </a:solidFill>
              <a:latin typeface="Comic Sans MS" charset="0"/>
            </a:endParaRPr>
          </a:p>
        </p:txBody>
      </p:sp>
      <p:grpSp>
        <p:nvGrpSpPr>
          <p:cNvPr id="2" name="Group 10"/>
          <p:cNvGrpSpPr>
            <a:grpSpLocks/>
          </p:cNvGrpSpPr>
          <p:nvPr/>
        </p:nvGrpSpPr>
        <p:grpSpPr bwMode="auto">
          <a:xfrm>
            <a:off x="6348413" y="1933575"/>
            <a:ext cx="1676400" cy="695325"/>
            <a:chOff x="3936" y="2064"/>
            <a:chExt cx="1056" cy="288"/>
          </a:xfrm>
        </p:grpSpPr>
        <p:sp>
          <p:nvSpPr>
            <p:cNvPr id="167942" name="Line 6"/>
            <p:cNvSpPr>
              <a:spLocks noChangeShapeType="1"/>
            </p:cNvSpPr>
            <p:nvPr/>
          </p:nvSpPr>
          <p:spPr bwMode="auto">
            <a:xfrm flipH="1">
              <a:off x="3936" y="2352"/>
              <a:ext cx="912"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a:p>
          </p:txBody>
        </p:sp>
        <p:sp>
          <p:nvSpPr>
            <p:cNvPr id="167943" name="Line 7"/>
            <p:cNvSpPr>
              <a:spLocks noChangeShapeType="1"/>
            </p:cNvSpPr>
            <p:nvPr/>
          </p:nvSpPr>
          <p:spPr bwMode="auto">
            <a:xfrm flipH="1">
              <a:off x="4848" y="2064"/>
              <a:ext cx="144" cy="280"/>
            </a:xfrm>
            <a:prstGeom prst="line">
              <a:avLst/>
            </a:prstGeom>
            <a:noFill/>
            <a:ln w="25400">
              <a:solidFill>
                <a:schemeClr val="tx1"/>
              </a:solidFill>
              <a:round/>
              <a:headEnd/>
              <a:tailEnd/>
            </a:ln>
            <a:effectLst/>
          </p:spPr>
          <p:txBody>
            <a:bodyPr wrap="none" anchor="ctr">
              <a:prstTxWarp prst="textNoShape">
                <a:avLst/>
              </a:prstTxWarp>
            </a:bodyPr>
            <a:lstStyle/>
            <a:p>
              <a:endParaRPr lang="en-US"/>
            </a:p>
          </p:txBody>
        </p:sp>
      </p:grpSp>
      <p:sp>
        <p:nvSpPr>
          <p:cNvPr id="9" name="Rectangle 3"/>
          <p:cNvSpPr>
            <a:spLocks noChangeArrowheads="1"/>
          </p:cNvSpPr>
          <p:nvPr/>
        </p:nvSpPr>
        <p:spPr bwMode="auto">
          <a:xfrm>
            <a:off x="6858000" y="4022928"/>
            <a:ext cx="1898426" cy="357663"/>
          </a:xfrm>
          <a:prstGeom prst="rect">
            <a:avLst/>
          </a:prstGeom>
          <a:noFill/>
          <a:ln w="3240">
            <a:noFill/>
            <a:miter lim="800000"/>
            <a:headEnd/>
            <a:tailE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itchFamily="49" charset="0"/>
                <a:ea typeface="msgothic" charset="0"/>
                <a:cs typeface="msgothic" charset="0"/>
              </a:rPr>
              <a:t>matmult</a:t>
            </a:r>
            <a:r>
              <a:rPr lang="en-GB" sz="1800" b="1" i="1" dirty="0">
                <a:solidFill>
                  <a:schemeClr val="tx1">
                    <a:lumMod val="50000"/>
                    <a:lumOff val="50000"/>
                  </a:schemeClr>
                </a:solidFill>
                <a:latin typeface="Courier New" pitchFamily="49" charset="0"/>
                <a:ea typeface="msgothic" charset="0"/>
                <a:cs typeface="msgothic" charset="0"/>
              </a:rPr>
              <a:t>/</a:t>
            </a:r>
            <a:r>
              <a:rPr lang="en-GB" sz="1800" b="1" i="1" dirty="0" err="1">
                <a:solidFill>
                  <a:schemeClr val="tx1">
                    <a:lumMod val="50000"/>
                    <a:lumOff val="50000"/>
                  </a:schemeClr>
                </a:solidFill>
                <a:latin typeface="Courier New" pitchFamily="49" charset="0"/>
                <a:ea typeface="msgothic" charset="0"/>
                <a:cs typeface="msgothic" charset="0"/>
              </a:rPr>
              <a:t>mm.c</a:t>
            </a:r>
            <a:endParaRPr lang="en-GB" sz="1800" b="1" i="1" dirty="0">
              <a:solidFill>
                <a:schemeClr val="tx1">
                  <a:lumMod val="50000"/>
                  <a:lumOff val="50000"/>
                </a:schemeClr>
              </a:solidFill>
              <a:latin typeface="Courier New" pitchFamily="49" charset="0"/>
              <a:ea typeface="msgothic" charset="0"/>
              <a:cs typeface="msgothic" charset="0"/>
            </a:endParaRPr>
          </a:p>
        </p:txBody>
      </p:sp>
    </p:spTree>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91" name="Rectangle 31"/>
          <p:cNvSpPr>
            <a:spLocks noGrp="1" noChangeArrowheads="1"/>
          </p:cNvSpPr>
          <p:nvPr>
            <p:ph type="title"/>
          </p:nvPr>
        </p:nvSpPr>
        <p:spPr/>
        <p:txBody>
          <a:bodyPr/>
          <a:lstStyle/>
          <a:p>
            <a:r>
              <a:rPr lang="en-US"/>
              <a:t>Miss Rate Analysis for Matrix Multiply</a:t>
            </a:r>
          </a:p>
        </p:txBody>
      </p:sp>
      <p:sp>
        <p:nvSpPr>
          <p:cNvPr id="168992" name="Rectangle 32"/>
          <p:cNvSpPr>
            <a:spLocks noGrp="1" noChangeArrowheads="1"/>
          </p:cNvSpPr>
          <p:nvPr>
            <p:ph idx="1"/>
          </p:nvPr>
        </p:nvSpPr>
        <p:spPr/>
        <p:txBody>
          <a:bodyPr/>
          <a:lstStyle/>
          <a:p>
            <a:r>
              <a:rPr lang="en-US" dirty="0"/>
              <a:t>Assume:</a:t>
            </a:r>
          </a:p>
          <a:p>
            <a:pPr lvl="1"/>
            <a:r>
              <a:rPr lang="en-US" dirty="0"/>
              <a:t>Block size = 32B (big enough for four </a:t>
            </a:r>
            <a:r>
              <a:rPr lang="en-US" dirty="0">
                <a:latin typeface="Calibri"/>
                <a:cs typeface="Calibri"/>
              </a:rPr>
              <a:t>doubles</a:t>
            </a:r>
            <a:r>
              <a:rPr lang="en-US" dirty="0"/>
              <a:t>)</a:t>
            </a:r>
          </a:p>
          <a:p>
            <a:pPr lvl="1"/>
            <a:r>
              <a:rPr lang="en-US" dirty="0"/>
              <a:t>Matrix dimension (N) is very large</a:t>
            </a:r>
          </a:p>
          <a:p>
            <a:pPr lvl="2"/>
            <a:r>
              <a:rPr lang="en-US" dirty="0"/>
              <a:t>Approximate 1/N as 0.0</a:t>
            </a:r>
          </a:p>
          <a:p>
            <a:pPr lvl="1"/>
            <a:r>
              <a:rPr lang="en-US" dirty="0"/>
              <a:t>Cache is not even big enough to hold multiple rows</a:t>
            </a:r>
          </a:p>
          <a:p>
            <a:r>
              <a:rPr lang="en-US" dirty="0"/>
              <a:t>Analysis Method:</a:t>
            </a:r>
          </a:p>
          <a:p>
            <a:pPr lvl="1"/>
            <a:r>
              <a:rPr lang="en-US" dirty="0"/>
              <a:t>Look at access pattern of inner loop</a:t>
            </a:r>
          </a:p>
        </p:txBody>
      </p:sp>
      <p:grpSp>
        <p:nvGrpSpPr>
          <p:cNvPr id="39" name="Group 38"/>
          <p:cNvGrpSpPr/>
          <p:nvPr/>
        </p:nvGrpSpPr>
        <p:grpSpPr>
          <a:xfrm>
            <a:off x="3474621" y="4648200"/>
            <a:ext cx="1295400" cy="1752600"/>
            <a:chOff x="1752600" y="4648200"/>
            <a:chExt cx="1295400" cy="1752600"/>
          </a:xfrm>
        </p:grpSpPr>
        <p:sp>
          <p:nvSpPr>
            <p:cNvPr id="168966" name="Rectangle 6"/>
            <p:cNvSpPr>
              <a:spLocks noChangeArrowheads="1"/>
            </p:cNvSpPr>
            <p:nvPr/>
          </p:nvSpPr>
          <p:spPr bwMode="auto">
            <a:xfrm>
              <a:off x="2139950" y="5111750"/>
              <a:ext cx="908050" cy="742951"/>
            </a:xfrm>
            <a:prstGeom prst="rect">
              <a:avLst/>
            </a:prstGeom>
            <a:solidFill>
              <a:schemeClr val="bg1">
                <a:lumMod val="75000"/>
              </a:schemeClr>
            </a:solidFill>
            <a:ln w="12700">
              <a:solidFill>
                <a:schemeClr val="tx1"/>
              </a:solidFill>
              <a:miter lim="800000"/>
              <a:headEnd/>
              <a:tailEnd/>
            </a:ln>
            <a:effectLst/>
          </p:spPr>
          <p:txBody>
            <a:bodyPr wrap="none" anchor="ctr">
              <a:prstTxWarp prst="textNoShape">
                <a:avLst/>
              </a:prstTxWarp>
            </a:bodyPr>
            <a:lstStyle/>
            <a:p>
              <a:endParaRPr lang="en-US" sz="1800" dirty="0">
                <a:latin typeface="Courier New"/>
                <a:cs typeface="Courier New"/>
              </a:endParaRPr>
            </a:p>
          </p:txBody>
        </p:sp>
        <p:sp>
          <p:nvSpPr>
            <p:cNvPr id="168967" name="Rectangle 7"/>
            <p:cNvSpPr>
              <a:spLocks noChangeArrowheads="1"/>
            </p:cNvSpPr>
            <p:nvPr/>
          </p:nvSpPr>
          <p:spPr bwMode="auto">
            <a:xfrm>
              <a:off x="2418650" y="5941700"/>
              <a:ext cx="400750" cy="459100"/>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b="0" dirty="0">
                  <a:latin typeface="Arial"/>
                  <a:cs typeface="Arial"/>
                </a:rPr>
                <a:t>A</a:t>
              </a:r>
            </a:p>
          </p:txBody>
        </p:sp>
        <p:sp>
          <p:nvSpPr>
            <p:cNvPr id="168969" name="Line 9"/>
            <p:cNvSpPr>
              <a:spLocks noChangeShapeType="1"/>
            </p:cNvSpPr>
            <p:nvPr/>
          </p:nvSpPr>
          <p:spPr bwMode="auto">
            <a:xfrm>
              <a:off x="2146300" y="4648200"/>
              <a:ext cx="736600"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1800">
                <a:latin typeface="Courier New"/>
                <a:cs typeface="Courier New"/>
              </a:endParaRPr>
            </a:p>
          </p:txBody>
        </p:sp>
        <p:sp>
          <p:nvSpPr>
            <p:cNvPr id="168970" name="Rectangle 10"/>
            <p:cNvSpPr>
              <a:spLocks noChangeArrowheads="1"/>
            </p:cNvSpPr>
            <p:nvPr/>
          </p:nvSpPr>
          <p:spPr bwMode="auto">
            <a:xfrm>
              <a:off x="2271713" y="4662487"/>
              <a:ext cx="320675" cy="366713"/>
            </a:xfrm>
            <a:prstGeom prst="rect">
              <a:avLst/>
            </a:prstGeom>
            <a:solidFill>
              <a:schemeClr val="bg1"/>
            </a:solid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1800" dirty="0" err="1">
                  <a:latin typeface="Courier New"/>
                  <a:cs typeface="Courier New"/>
                </a:rPr>
                <a:t>k</a:t>
              </a:r>
              <a:endParaRPr lang="en-US" sz="1800" dirty="0">
                <a:latin typeface="Courier New"/>
                <a:cs typeface="Courier New"/>
              </a:endParaRPr>
            </a:p>
          </p:txBody>
        </p:sp>
        <p:sp>
          <p:nvSpPr>
            <p:cNvPr id="168972" name="Line 12"/>
            <p:cNvSpPr>
              <a:spLocks noChangeShapeType="1"/>
            </p:cNvSpPr>
            <p:nvPr/>
          </p:nvSpPr>
          <p:spPr bwMode="auto">
            <a:xfrm>
              <a:off x="1752600" y="5130800"/>
              <a:ext cx="0" cy="73660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1800">
                <a:latin typeface="Courier New"/>
                <a:cs typeface="Courier New"/>
              </a:endParaRPr>
            </a:p>
          </p:txBody>
        </p:sp>
        <p:sp>
          <p:nvSpPr>
            <p:cNvPr id="168973" name="Rectangle 13"/>
            <p:cNvSpPr>
              <a:spLocks noChangeArrowheads="1"/>
            </p:cNvSpPr>
            <p:nvPr/>
          </p:nvSpPr>
          <p:spPr bwMode="auto">
            <a:xfrm>
              <a:off x="1812337" y="5205414"/>
              <a:ext cx="321263" cy="366767"/>
            </a:xfrm>
            <a:prstGeom prst="rect">
              <a:avLst/>
            </a:prstGeom>
            <a:solidFill>
              <a:schemeClr val="bg1"/>
            </a:solid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1800" dirty="0" err="1">
                  <a:latin typeface="Courier New"/>
                  <a:cs typeface="Courier New"/>
                </a:rPr>
                <a:t>i</a:t>
              </a:r>
              <a:endParaRPr lang="en-US" sz="1800" dirty="0">
                <a:latin typeface="Courier New"/>
                <a:cs typeface="Courier New"/>
              </a:endParaRPr>
            </a:p>
          </p:txBody>
        </p:sp>
      </p:grpSp>
      <p:grpSp>
        <p:nvGrpSpPr>
          <p:cNvPr id="40" name="Group 39"/>
          <p:cNvGrpSpPr/>
          <p:nvPr/>
        </p:nvGrpSpPr>
        <p:grpSpPr>
          <a:xfrm>
            <a:off x="5956975" y="4648200"/>
            <a:ext cx="1255297" cy="1752600"/>
            <a:chOff x="3505200" y="4648200"/>
            <a:chExt cx="1255297" cy="1752600"/>
          </a:xfrm>
        </p:grpSpPr>
        <p:sp>
          <p:nvSpPr>
            <p:cNvPr id="168976" name="Rectangle 16"/>
            <p:cNvSpPr>
              <a:spLocks noChangeArrowheads="1"/>
            </p:cNvSpPr>
            <p:nvPr/>
          </p:nvSpPr>
          <p:spPr bwMode="auto">
            <a:xfrm>
              <a:off x="4114800" y="5941700"/>
              <a:ext cx="388026" cy="459100"/>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b="0" dirty="0">
                  <a:latin typeface="Arial"/>
                  <a:cs typeface="Arial"/>
                </a:rPr>
                <a:t>B</a:t>
              </a:r>
            </a:p>
          </p:txBody>
        </p:sp>
        <p:sp>
          <p:nvSpPr>
            <p:cNvPr id="168978" name="Line 18"/>
            <p:cNvSpPr>
              <a:spLocks noChangeShapeType="1"/>
            </p:cNvSpPr>
            <p:nvPr/>
          </p:nvSpPr>
          <p:spPr bwMode="auto">
            <a:xfrm>
              <a:off x="3505200" y="5118101"/>
              <a:ext cx="0" cy="73660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1800">
                <a:latin typeface="Courier New"/>
                <a:cs typeface="Courier New"/>
              </a:endParaRPr>
            </a:p>
          </p:txBody>
        </p:sp>
        <p:sp>
          <p:nvSpPr>
            <p:cNvPr id="168979" name="Rectangle 19"/>
            <p:cNvSpPr>
              <a:spLocks noChangeArrowheads="1"/>
            </p:cNvSpPr>
            <p:nvPr/>
          </p:nvSpPr>
          <p:spPr bwMode="auto">
            <a:xfrm>
              <a:off x="3567113" y="5205414"/>
              <a:ext cx="321263" cy="366767"/>
            </a:xfrm>
            <a:prstGeom prst="rect">
              <a:avLst/>
            </a:prstGeom>
            <a:solidFill>
              <a:schemeClr val="bg1"/>
            </a:solid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1800" dirty="0" err="1">
                  <a:latin typeface="Courier New"/>
                  <a:cs typeface="Courier New"/>
                </a:rPr>
                <a:t>k</a:t>
              </a:r>
              <a:endParaRPr lang="en-US" sz="1800" dirty="0">
                <a:latin typeface="Courier New"/>
                <a:cs typeface="Courier New"/>
              </a:endParaRPr>
            </a:p>
          </p:txBody>
        </p:sp>
        <p:sp>
          <p:nvSpPr>
            <p:cNvPr id="168982" name="Rectangle 22"/>
            <p:cNvSpPr>
              <a:spLocks noChangeArrowheads="1"/>
            </p:cNvSpPr>
            <p:nvPr/>
          </p:nvSpPr>
          <p:spPr bwMode="auto">
            <a:xfrm>
              <a:off x="3948113" y="4648200"/>
              <a:ext cx="320675" cy="366713"/>
            </a:xfrm>
            <a:prstGeom prst="rect">
              <a:avLst/>
            </a:prstGeom>
            <a:solidFill>
              <a:schemeClr val="bg1"/>
            </a:solid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1800" dirty="0" err="1">
                  <a:latin typeface="Courier New"/>
                  <a:cs typeface="Courier New"/>
                </a:rPr>
                <a:t>j</a:t>
              </a:r>
              <a:endParaRPr lang="en-US" sz="1800" dirty="0">
                <a:latin typeface="Courier New"/>
                <a:cs typeface="Courier New"/>
              </a:endParaRPr>
            </a:p>
          </p:txBody>
        </p:sp>
        <p:sp>
          <p:nvSpPr>
            <p:cNvPr id="35" name="Rectangle 6"/>
            <p:cNvSpPr>
              <a:spLocks noChangeArrowheads="1"/>
            </p:cNvSpPr>
            <p:nvPr/>
          </p:nvSpPr>
          <p:spPr bwMode="auto">
            <a:xfrm>
              <a:off x="3852447" y="5111749"/>
              <a:ext cx="908050" cy="742951"/>
            </a:xfrm>
            <a:prstGeom prst="rect">
              <a:avLst/>
            </a:prstGeom>
            <a:solidFill>
              <a:schemeClr val="bg1">
                <a:lumMod val="75000"/>
              </a:schemeClr>
            </a:solidFill>
            <a:ln w="12700">
              <a:solidFill>
                <a:schemeClr val="tx1"/>
              </a:solidFill>
              <a:miter lim="800000"/>
              <a:headEnd/>
              <a:tailEnd/>
            </a:ln>
            <a:effectLst/>
          </p:spPr>
          <p:txBody>
            <a:bodyPr wrap="none" anchor="ctr">
              <a:prstTxWarp prst="textNoShape">
                <a:avLst/>
              </a:prstTxWarp>
            </a:bodyPr>
            <a:lstStyle/>
            <a:p>
              <a:endParaRPr lang="en-US" sz="1800">
                <a:latin typeface="Courier New"/>
                <a:cs typeface="Courier New"/>
              </a:endParaRPr>
            </a:p>
          </p:txBody>
        </p:sp>
        <p:sp>
          <p:nvSpPr>
            <p:cNvPr id="37" name="Line 9"/>
            <p:cNvSpPr>
              <a:spLocks noChangeShapeType="1"/>
            </p:cNvSpPr>
            <p:nvPr/>
          </p:nvSpPr>
          <p:spPr bwMode="auto">
            <a:xfrm>
              <a:off x="3852447" y="4648200"/>
              <a:ext cx="736600"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1800">
                <a:latin typeface="Courier New"/>
                <a:cs typeface="Courier New"/>
              </a:endParaRPr>
            </a:p>
          </p:txBody>
        </p:sp>
      </p:grpSp>
      <p:grpSp>
        <p:nvGrpSpPr>
          <p:cNvPr id="41" name="Group 40"/>
          <p:cNvGrpSpPr/>
          <p:nvPr/>
        </p:nvGrpSpPr>
        <p:grpSpPr>
          <a:xfrm>
            <a:off x="920750" y="4648200"/>
            <a:ext cx="1301750" cy="1698624"/>
            <a:chOff x="5334000" y="4648200"/>
            <a:chExt cx="1301750" cy="1698624"/>
          </a:xfrm>
        </p:grpSpPr>
        <p:sp>
          <p:nvSpPr>
            <p:cNvPr id="168964" name="Rectangle 4"/>
            <p:cNvSpPr>
              <a:spLocks noChangeArrowheads="1"/>
            </p:cNvSpPr>
            <p:nvPr/>
          </p:nvSpPr>
          <p:spPr bwMode="auto">
            <a:xfrm>
              <a:off x="6019800" y="5887724"/>
              <a:ext cx="405008" cy="459100"/>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b="0" dirty="0">
                  <a:latin typeface="Arial"/>
                  <a:cs typeface="Arial"/>
                </a:rPr>
                <a:t>C</a:t>
              </a:r>
            </a:p>
          </p:txBody>
        </p:sp>
        <p:sp>
          <p:nvSpPr>
            <p:cNvPr id="168986" name="Line 26"/>
            <p:cNvSpPr>
              <a:spLocks noChangeShapeType="1"/>
            </p:cNvSpPr>
            <p:nvPr/>
          </p:nvSpPr>
          <p:spPr bwMode="auto">
            <a:xfrm>
              <a:off x="5334000" y="5118100"/>
              <a:ext cx="0" cy="73660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1800">
                <a:latin typeface="Courier New"/>
                <a:cs typeface="Courier New"/>
              </a:endParaRPr>
            </a:p>
          </p:txBody>
        </p:sp>
        <p:sp>
          <p:nvSpPr>
            <p:cNvPr id="168987" name="Rectangle 27"/>
            <p:cNvSpPr>
              <a:spLocks noChangeArrowheads="1"/>
            </p:cNvSpPr>
            <p:nvPr/>
          </p:nvSpPr>
          <p:spPr bwMode="auto">
            <a:xfrm>
              <a:off x="5395913" y="5205413"/>
              <a:ext cx="321263" cy="366767"/>
            </a:xfrm>
            <a:prstGeom prst="rect">
              <a:avLst/>
            </a:prstGeom>
            <a:solidFill>
              <a:schemeClr val="bg1"/>
            </a:solid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1800">
                  <a:latin typeface="Courier New"/>
                  <a:cs typeface="Courier New"/>
                </a:rPr>
                <a:t>i</a:t>
              </a:r>
            </a:p>
          </p:txBody>
        </p:sp>
        <p:sp>
          <p:nvSpPr>
            <p:cNvPr id="168990" name="Rectangle 30"/>
            <p:cNvSpPr>
              <a:spLocks noChangeArrowheads="1"/>
            </p:cNvSpPr>
            <p:nvPr/>
          </p:nvSpPr>
          <p:spPr bwMode="auto">
            <a:xfrm>
              <a:off x="5853113" y="4648200"/>
              <a:ext cx="320675" cy="366713"/>
            </a:xfrm>
            <a:prstGeom prst="rect">
              <a:avLst/>
            </a:prstGeom>
            <a:solidFill>
              <a:schemeClr val="bg1"/>
            </a:solid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1800" dirty="0" err="1">
                  <a:latin typeface="Courier New"/>
                  <a:cs typeface="Courier New"/>
                </a:rPr>
                <a:t>j</a:t>
              </a:r>
              <a:endParaRPr lang="en-US" sz="1800" dirty="0">
                <a:latin typeface="Courier New"/>
                <a:cs typeface="Courier New"/>
              </a:endParaRPr>
            </a:p>
          </p:txBody>
        </p:sp>
        <p:sp>
          <p:nvSpPr>
            <p:cNvPr id="36" name="Rectangle 6"/>
            <p:cNvSpPr>
              <a:spLocks noChangeArrowheads="1"/>
            </p:cNvSpPr>
            <p:nvPr/>
          </p:nvSpPr>
          <p:spPr bwMode="auto">
            <a:xfrm>
              <a:off x="5727700" y="5053425"/>
              <a:ext cx="908050" cy="742951"/>
            </a:xfrm>
            <a:prstGeom prst="rect">
              <a:avLst/>
            </a:prstGeom>
            <a:solidFill>
              <a:schemeClr val="bg1">
                <a:lumMod val="75000"/>
              </a:schemeClr>
            </a:solidFill>
            <a:ln w="12700">
              <a:solidFill>
                <a:schemeClr val="tx1"/>
              </a:solidFill>
              <a:miter lim="800000"/>
              <a:headEnd/>
              <a:tailEnd/>
            </a:ln>
            <a:effectLst/>
          </p:spPr>
          <p:txBody>
            <a:bodyPr wrap="none" anchor="ctr">
              <a:prstTxWarp prst="textNoShape">
                <a:avLst/>
              </a:prstTxWarp>
            </a:bodyPr>
            <a:lstStyle/>
            <a:p>
              <a:endParaRPr lang="en-US" sz="1800">
                <a:latin typeface="Courier New"/>
                <a:cs typeface="Courier New"/>
              </a:endParaRPr>
            </a:p>
          </p:txBody>
        </p:sp>
        <p:sp>
          <p:nvSpPr>
            <p:cNvPr id="38" name="Line 9"/>
            <p:cNvSpPr>
              <a:spLocks noChangeShapeType="1"/>
            </p:cNvSpPr>
            <p:nvPr/>
          </p:nvSpPr>
          <p:spPr bwMode="auto">
            <a:xfrm>
              <a:off x="5727700" y="4662487"/>
              <a:ext cx="736600"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1800">
                <a:latin typeface="Courier New"/>
                <a:cs typeface="Courier New"/>
              </a:endParaRPr>
            </a:p>
          </p:txBody>
        </p:sp>
      </p:grpSp>
      <p:sp>
        <p:nvSpPr>
          <p:cNvPr id="25" name="TextBox 24"/>
          <p:cNvSpPr txBox="1"/>
          <p:nvPr/>
        </p:nvSpPr>
        <p:spPr>
          <a:xfrm>
            <a:off x="2590800" y="4642214"/>
            <a:ext cx="533400" cy="2308324"/>
          </a:xfrm>
          <a:prstGeom prst="rect">
            <a:avLst/>
          </a:prstGeom>
          <a:noFill/>
        </p:spPr>
        <p:txBody>
          <a:bodyPr wrap="square" rtlCol="0">
            <a:spAutoFit/>
          </a:bodyPr>
          <a:lstStyle/>
          <a:p>
            <a:r>
              <a:rPr lang="en-US" sz="7200" dirty="0">
                <a:latin typeface="Calibri" pitchFamily="34" charset="0"/>
              </a:rPr>
              <a:t>=</a:t>
            </a:r>
          </a:p>
        </p:txBody>
      </p:sp>
      <p:sp>
        <p:nvSpPr>
          <p:cNvPr id="26" name="TextBox 25"/>
          <p:cNvSpPr txBox="1"/>
          <p:nvPr/>
        </p:nvSpPr>
        <p:spPr>
          <a:xfrm>
            <a:off x="5105400" y="4700538"/>
            <a:ext cx="533400" cy="2308324"/>
          </a:xfrm>
          <a:prstGeom prst="rect">
            <a:avLst/>
          </a:prstGeom>
          <a:noFill/>
        </p:spPr>
        <p:txBody>
          <a:bodyPr wrap="square" rtlCol="0">
            <a:spAutoFit/>
          </a:bodyPr>
          <a:lstStyle/>
          <a:p>
            <a:r>
              <a:rPr lang="en-US" sz="7200" dirty="0">
                <a:latin typeface="Calibri" pitchFamily="34" charset="0"/>
              </a:rPr>
              <a:t>x</a:t>
            </a:r>
          </a:p>
        </p:txBody>
      </p:sp>
    </p:spTree>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90" name="Rectangle 6"/>
          <p:cNvSpPr>
            <a:spLocks noGrp="1" noChangeArrowheads="1"/>
          </p:cNvSpPr>
          <p:nvPr>
            <p:ph type="title"/>
          </p:nvPr>
        </p:nvSpPr>
        <p:spPr/>
        <p:txBody>
          <a:bodyPr/>
          <a:lstStyle/>
          <a:p>
            <a:r>
              <a:rPr lang="en-US"/>
              <a:t>Layout of C Arrays in Memory (review)</a:t>
            </a:r>
          </a:p>
        </p:txBody>
      </p:sp>
      <p:sp>
        <p:nvSpPr>
          <p:cNvPr id="169991" name="Rectangle 7"/>
          <p:cNvSpPr>
            <a:spLocks noGrp="1" noChangeArrowheads="1"/>
          </p:cNvSpPr>
          <p:nvPr>
            <p:ph idx="1"/>
          </p:nvPr>
        </p:nvSpPr>
        <p:spPr>
          <a:xfrm>
            <a:off x="396875" y="1362075"/>
            <a:ext cx="8366125" cy="4972050"/>
          </a:xfrm>
        </p:spPr>
        <p:txBody>
          <a:bodyPr/>
          <a:lstStyle/>
          <a:p>
            <a:pPr>
              <a:lnSpc>
                <a:spcPct val="85000"/>
              </a:lnSpc>
            </a:pPr>
            <a:r>
              <a:rPr lang="en-US" dirty="0"/>
              <a:t>C arrays allocated in row-major order</a:t>
            </a:r>
          </a:p>
          <a:p>
            <a:pPr lvl="1">
              <a:lnSpc>
                <a:spcPct val="90000"/>
              </a:lnSpc>
            </a:pPr>
            <a:r>
              <a:rPr lang="en-US" dirty="0"/>
              <a:t>each row in contiguous memory locations</a:t>
            </a:r>
          </a:p>
          <a:p>
            <a:pPr>
              <a:lnSpc>
                <a:spcPct val="85000"/>
              </a:lnSpc>
            </a:pPr>
            <a:r>
              <a:rPr lang="en-US" dirty="0"/>
              <a:t>Stepping through columns in one row:</a:t>
            </a:r>
          </a:p>
          <a:p>
            <a:pPr lvl="1">
              <a:lnSpc>
                <a:spcPct val="90000"/>
              </a:lnSpc>
            </a:pPr>
            <a:r>
              <a:rPr lang="en-US" b="0" dirty="0">
                <a:latin typeface="Courier New" charset="0"/>
              </a:rPr>
              <a:t>for (</a:t>
            </a:r>
            <a:r>
              <a:rPr lang="en-US" b="0" dirty="0" err="1">
                <a:latin typeface="Courier New" charset="0"/>
              </a:rPr>
              <a:t>i</a:t>
            </a:r>
            <a:r>
              <a:rPr lang="en-US" b="0" dirty="0">
                <a:latin typeface="Courier New" charset="0"/>
              </a:rPr>
              <a:t> = 0; </a:t>
            </a:r>
            <a:r>
              <a:rPr lang="en-US" b="0" dirty="0" err="1">
                <a:latin typeface="Courier New" charset="0"/>
              </a:rPr>
              <a:t>i</a:t>
            </a:r>
            <a:r>
              <a:rPr lang="en-US" b="0" dirty="0">
                <a:latin typeface="Courier New" charset="0"/>
              </a:rPr>
              <a:t> &lt; N; </a:t>
            </a:r>
            <a:r>
              <a:rPr lang="en-US" b="0" dirty="0" err="1">
                <a:latin typeface="Courier New" charset="0"/>
              </a:rPr>
              <a:t>i</a:t>
            </a:r>
            <a:r>
              <a:rPr lang="en-US" b="0" dirty="0">
                <a:latin typeface="Courier New" charset="0"/>
              </a:rPr>
              <a:t>++)</a:t>
            </a:r>
          </a:p>
          <a:p>
            <a:pPr lvl="2">
              <a:lnSpc>
                <a:spcPct val="97000"/>
              </a:lnSpc>
              <a:buFont typeface="Wingdings" charset="2"/>
              <a:buNone/>
            </a:pPr>
            <a:r>
              <a:rPr lang="en-US" sz="2000" b="0" dirty="0">
                <a:solidFill>
                  <a:schemeClr val="tx1"/>
                </a:solidFill>
                <a:latin typeface="Courier New" charset="0"/>
              </a:rPr>
              <a:t>sum += a[0][i];</a:t>
            </a:r>
          </a:p>
          <a:p>
            <a:pPr lvl="1">
              <a:lnSpc>
                <a:spcPct val="90000"/>
              </a:lnSpc>
            </a:pPr>
            <a:r>
              <a:rPr lang="en-US" dirty="0"/>
              <a:t>accesses successive elements</a:t>
            </a:r>
          </a:p>
          <a:p>
            <a:pPr lvl="1">
              <a:lnSpc>
                <a:spcPct val="90000"/>
              </a:lnSpc>
            </a:pPr>
            <a:r>
              <a:rPr lang="en-US" dirty="0"/>
              <a:t>if block size (B) &gt; </a:t>
            </a:r>
            <a:r>
              <a:rPr lang="en-US" dirty="0" err="1">
                <a:latin typeface="Calibri"/>
                <a:cs typeface="Calibri"/>
              </a:rPr>
              <a:t>sizeof</a:t>
            </a:r>
            <a:r>
              <a:rPr lang="en-US" dirty="0">
                <a:latin typeface="Calibri"/>
                <a:cs typeface="Calibri"/>
              </a:rPr>
              <a:t>(</a:t>
            </a:r>
            <a:r>
              <a:rPr lang="en-US" dirty="0" err="1">
                <a:latin typeface="Calibri"/>
                <a:cs typeface="Calibri"/>
              </a:rPr>
              <a:t>a</a:t>
            </a:r>
            <a:r>
              <a:rPr lang="en-US" baseline="-25000" dirty="0" err="1">
                <a:latin typeface="Calibri"/>
                <a:cs typeface="Calibri"/>
              </a:rPr>
              <a:t>ij</a:t>
            </a:r>
            <a:r>
              <a:rPr lang="en-US" dirty="0">
                <a:latin typeface="Calibri"/>
                <a:cs typeface="Calibri"/>
              </a:rPr>
              <a:t>) bytes</a:t>
            </a:r>
            <a:r>
              <a:rPr lang="en-US" dirty="0"/>
              <a:t>, exploit spatial locality</a:t>
            </a:r>
          </a:p>
          <a:p>
            <a:pPr lvl="2">
              <a:lnSpc>
                <a:spcPct val="97000"/>
              </a:lnSpc>
            </a:pPr>
            <a:r>
              <a:rPr lang="en-US" dirty="0"/>
              <a:t>miss rate = </a:t>
            </a:r>
            <a:r>
              <a:rPr lang="en-US" dirty="0" err="1">
                <a:latin typeface="Calibri"/>
                <a:cs typeface="Calibri"/>
              </a:rPr>
              <a:t>sizeof</a:t>
            </a:r>
            <a:r>
              <a:rPr lang="en-US" dirty="0">
                <a:latin typeface="Calibri"/>
                <a:cs typeface="Calibri"/>
              </a:rPr>
              <a:t>(</a:t>
            </a:r>
            <a:r>
              <a:rPr lang="en-US" dirty="0" err="1">
                <a:latin typeface="Calibri"/>
                <a:cs typeface="Calibri"/>
              </a:rPr>
              <a:t>a</a:t>
            </a:r>
            <a:r>
              <a:rPr lang="en-US" baseline="-25000" dirty="0" err="1">
                <a:latin typeface="Calibri"/>
                <a:cs typeface="Calibri"/>
              </a:rPr>
              <a:t>ij</a:t>
            </a:r>
            <a:r>
              <a:rPr lang="en-US" dirty="0">
                <a:latin typeface="Calibri"/>
                <a:cs typeface="Calibri"/>
              </a:rPr>
              <a:t>) </a:t>
            </a:r>
            <a:r>
              <a:rPr lang="en-US" dirty="0"/>
              <a:t>/ B</a:t>
            </a:r>
          </a:p>
          <a:p>
            <a:pPr>
              <a:lnSpc>
                <a:spcPct val="85000"/>
              </a:lnSpc>
            </a:pPr>
            <a:r>
              <a:rPr lang="en-US" dirty="0"/>
              <a:t>Stepping through rows in one column:</a:t>
            </a:r>
          </a:p>
          <a:p>
            <a:pPr lvl="1">
              <a:lnSpc>
                <a:spcPct val="90000"/>
              </a:lnSpc>
            </a:pPr>
            <a:r>
              <a:rPr lang="en-US" b="0" dirty="0">
                <a:latin typeface="Courier New" charset="0"/>
              </a:rPr>
              <a:t>for (</a:t>
            </a:r>
            <a:r>
              <a:rPr lang="en-US" b="0" dirty="0" err="1">
                <a:latin typeface="Courier New" charset="0"/>
              </a:rPr>
              <a:t>i</a:t>
            </a:r>
            <a:r>
              <a:rPr lang="en-US" b="0" dirty="0">
                <a:latin typeface="Courier New" charset="0"/>
              </a:rPr>
              <a:t> = 0; </a:t>
            </a:r>
            <a:r>
              <a:rPr lang="en-US" b="0" dirty="0" err="1">
                <a:latin typeface="Courier New" charset="0"/>
              </a:rPr>
              <a:t>i</a:t>
            </a:r>
            <a:r>
              <a:rPr lang="en-US" b="0" dirty="0">
                <a:latin typeface="Courier New" charset="0"/>
              </a:rPr>
              <a:t> &lt; </a:t>
            </a:r>
            <a:r>
              <a:rPr lang="en-US" b="0" dirty="0" err="1">
                <a:latin typeface="Courier New" charset="0"/>
              </a:rPr>
              <a:t>n</a:t>
            </a:r>
            <a:r>
              <a:rPr lang="en-US" b="0" dirty="0">
                <a:latin typeface="Courier New" charset="0"/>
              </a:rPr>
              <a:t>; </a:t>
            </a:r>
            <a:r>
              <a:rPr lang="en-US" b="0" dirty="0" err="1">
                <a:latin typeface="Courier New" charset="0"/>
              </a:rPr>
              <a:t>i</a:t>
            </a:r>
            <a:r>
              <a:rPr lang="en-US" b="0" dirty="0">
                <a:latin typeface="Courier New" charset="0"/>
              </a:rPr>
              <a:t>++)</a:t>
            </a:r>
          </a:p>
          <a:p>
            <a:pPr lvl="2">
              <a:lnSpc>
                <a:spcPct val="97000"/>
              </a:lnSpc>
              <a:buFont typeface="Wingdings" charset="2"/>
              <a:buNone/>
            </a:pPr>
            <a:r>
              <a:rPr lang="en-US" sz="2000" b="0" dirty="0">
                <a:solidFill>
                  <a:schemeClr val="tx1"/>
                </a:solidFill>
                <a:latin typeface="Courier New" charset="0"/>
              </a:rPr>
              <a:t>sum += a[i][0];</a:t>
            </a:r>
          </a:p>
          <a:p>
            <a:pPr lvl="1">
              <a:lnSpc>
                <a:spcPct val="90000"/>
              </a:lnSpc>
            </a:pPr>
            <a:r>
              <a:rPr lang="en-US" dirty="0"/>
              <a:t>accesses distant elements</a:t>
            </a:r>
          </a:p>
          <a:p>
            <a:pPr lvl="1">
              <a:lnSpc>
                <a:spcPct val="90000"/>
              </a:lnSpc>
            </a:pPr>
            <a:r>
              <a:rPr lang="en-US" dirty="0"/>
              <a:t>no spatial locality!</a:t>
            </a:r>
          </a:p>
          <a:p>
            <a:pPr lvl="2">
              <a:lnSpc>
                <a:spcPct val="97000"/>
              </a:lnSpc>
            </a:pPr>
            <a:r>
              <a:rPr lang="en-US" dirty="0"/>
              <a:t>miss rate = 1 (i.e. 100%)</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2" name="Rectangle 4"/>
          <p:cNvSpPr>
            <a:spLocks noGrp="1" noChangeArrowheads="1"/>
          </p:cNvSpPr>
          <p:nvPr>
            <p:ph type="title"/>
          </p:nvPr>
        </p:nvSpPr>
        <p:spPr/>
        <p:txBody>
          <a:bodyPr/>
          <a:lstStyle/>
          <a:p>
            <a:r>
              <a:rPr lang="en-US" dirty="0"/>
              <a:t>Memory Hierarchies</a:t>
            </a:r>
          </a:p>
        </p:txBody>
      </p:sp>
      <p:sp>
        <p:nvSpPr>
          <p:cNvPr id="135173" name="Rectangle 5"/>
          <p:cNvSpPr>
            <a:spLocks noGrp="1" noChangeArrowheads="1"/>
          </p:cNvSpPr>
          <p:nvPr>
            <p:ph idx="1"/>
          </p:nvPr>
        </p:nvSpPr>
        <p:spPr/>
        <p:txBody>
          <a:bodyPr/>
          <a:lstStyle/>
          <a:p>
            <a:r>
              <a:rPr lang="en-US" dirty="0"/>
              <a:t>Some fundamental and enduring properties of hardware and software:</a:t>
            </a:r>
          </a:p>
          <a:p>
            <a:pPr lvl="1"/>
            <a:r>
              <a:rPr lang="en-US" dirty="0"/>
              <a:t>Fast storage technologies cost more per byte, have less capacity, and require more power (heat!). </a:t>
            </a:r>
          </a:p>
          <a:p>
            <a:pPr lvl="1"/>
            <a:r>
              <a:rPr lang="en-US" dirty="0"/>
              <a:t>The gap between CPU and main memory speed is widening.</a:t>
            </a:r>
          </a:p>
          <a:p>
            <a:pPr lvl="1"/>
            <a:r>
              <a:rPr lang="en-US" dirty="0"/>
              <a:t>Well-written programs tend to exhibit good locality.</a:t>
            </a:r>
          </a:p>
          <a:p>
            <a:pPr lvl="1"/>
            <a:endParaRPr lang="en-US" dirty="0"/>
          </a:p>
          <a:p>
            <a:r>
              <a:rPr lang="en-US" dirty="0"/>
              <a:t>These fundamental properties complement each other beautifully.</a:t>
            </a:r>
          </a:p>
          <a:p>
            <a:endParaRPr lang="en-US" dirty="0"/>
          </a:p>
          <a:p>
            <a:r>
              <a:rPr lang="en-US" dirty="0"/>
              <a:t>They suggest an approach for organizing memory and storage systems known as a </a:t>
            </a:r>
            <a:r>
              <a:rPr lang="en-US" dirty="0">
                <a:solidFill>
                  <a:srgbClr val="FF0000"/>
                </a:solidFill>
              </a:rPr>
              <a:t>memory hierarchy</a:t>
            </a:r>
            <a:r>
              <a:rPr lang="en-US" dirty="0"/>
              <a:t>.</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36" name="Rectangle 28"/>
          <p:cNvSpPr>
            <a:spLocks noGrp="1" noChangeArrowheads="1"/>
          </p:cNvSpPr>
          <p:nvPr>
            <p:ph type="title"/>
          </p:nvPr>
        </p:nvSpPr>
        <p:spPr/>
        <p:txBody>
          <a:bodyPr/>
          <a:lstStyle/>
          <a:p>
            <a:r>
              <a:rPr lang="en-US"/>
              <a:t>Matrix Multiplication (ijk)</a:t>
            </a:r>
          </a:p>
        </p:txBody>
      </p:sp>
      <p:sp>
        <p:nvSpPr>
          <p:cNvPr id="171011" name="Rectangle 3"/>
          <p:cNvSpPr>
            <a:spLocks noChangeArrowheads="1"/>
          </p:cNvSpPr>
          <p:nvPr/>
        </p:nvSpPr>
        <p:spPr bwMode="auto">
          <a:xfrm>
            <a:off x="527050" y="1765300"/>
            <a:ext cx="4492625" cy="2834366"/>
          </a:xfrm>
          <a:prstGeom prst="rect">
            <a:avLst/>
          </a:prstGeom>
          <a:solidFill>
            <a:srgbClr val="F6F5BD"/>
          </a:solidFill>
          <a:ln w="12700">
            <a:solidFill>
              <a:schemeClr val="tx1"/>
            </a:solidFill>
            <a:miter lim="800000"/>
            <a:headEnd/>
            <a:tailEnd/>
          </a:ln>
          <a:effectLst>
            <a:outerShdw blurRad="63500" dist="107763" dir="2700000" algn="ctr" rotWithShape="0">
              <a:schemeClr val="tx1">
                <a:alpha val="74998"/>
              </a:schemeClr>
            </a:outerShdw>
          </a:effectLst>
        </p:spPr>
        <p:txBody>
          <a:bodyPr lIns="90487" tIns="44450" rIns="90487" bIns="44450">
            <a:prstTxWarp prst="textNoShape">
              <a:avLst/>
            </a:prstTxWarp>
            <a:spAutoFit/>
          </a:bodyPr>
          <a:lstStyle/>
          <a:p>
            <a:pPr algn="l">
              <a:lnSpc>
                <a:spcPct val="65000"/>
              </a:lnSpc>
              <a:spcBef>
                <a:spcPct val="50000"/>
              </a:spcBef>
            </a:pPr>
            <a:r>
              <a:rPr lang="en-US" sz="1800" dirty="0">
                <a:latin typeface="Courier New" charset="0"/>
              </a:rPr>
              <a:t>/* </a:t>
            </a:r>
            <a:r>
              <a:rPr lang="en-US" sz="1800" dirty="0" err="1">
                <a:latin typeface="Courier New" charset="0"/>
              </a:rPr>
              <a:t>ijk</a:t>
            </a:r>
            <a:r>
              <a:rPr lang="en-US" sz="1800" dirty="0">
                <a:latin typeface="Courier New" charset="0"/>
              </a:rPr>
              <a:t> */</a:t>
            </a:r>
          </a:p>
          <a:p>
            <a:pPr algn="l">
              <a:lnSpc>
                <a:spcPct val="65000"/>
              </a:lnSpc>
              <a:spcBef>
                <a:spcPct val="50000"/>
              </a:spcBef>
            </a:pPr>
            <a:r>
              <a:rPr lang="en-US" sz="1800" dirty="0">
                <a:latin typeface="Courier New" charset="0"/>
              </a:rPr>
              <a:t>for (</a:t>
            </a:r>
            <a:r>
              <a:rPr lang="en-US" sz="1800" dirty="0" err="1">
                <a:latin typeface="Courier New" charset="0"/>
              </a:rPr>
              <a:t>i</a:t>
            </a:r>
            <a:r>
              <a:rPr lang="en-US" sz="1800" dirty="0">
                <a:latin typeface="Courier New" charset="0"/>
              </a:rPr>
              <a:t>=0; </a:t>
            </a:r>
            <a:r>
              <a:rPr lang="en-US" sz="1800" dirty="0" err="1">
                <a:latin typeface="Courier New" charset="0"/>
              </a:rPr>
              <a:t>i</a:t>
            </a:r>
            <a:r>
              <a:rPr lang="en-US" sz="1800" dirty="0">
                <a:latin typeface="Courier New" charset="0"/>
              </a:rPr>
              <a:t>&lt;</a:t>
            </a:r>
            <a:r>
              <a:rPr lang="en-US" sz="1800" dirty="0" err="1">
                <a:latin typeface="Courier New" charset="0"/>
              </a:rPr>
              <a:t>n</a:t>
            </a:r>
            <a:r>
              <a:rPr lang="en-US" sz="1800" dirty="0">
                <a:latin typeface="Courier New" charset="0"/>
              </a:rPr>
              <a:t>; </a:t>
            </a:r>
            <a:r>
              <a:rPr lang="en-US" sz="1800" dirty="0" err="1">
                <a:latin typeface="Courier New" charset="0"/>
              </a:rPr>
              <a:t>i</a:t>
            </a:r>
            <a:r>
              <a:rPr lang="en-US" sz="1800" dirty="0">
                <a:latin typeface="Courier New" charset="0"/>
              </a:rPr>
              <a:t>++)  {</a:t>
            </a:r>
          </a:p>
          <a:p>
            <a:pPr algn="l">
              <a:lnSpc>
                <a:spcPct val="65000"/>
              </a:lnSpc>
              <a:spcBef>
                <a:spcPct val="50000"/>
              </a:spcBef>
            </a:pPr>
            <a:r>
              <a:rPr lang="en-US" sz="1800" dirty="0">
                <a:latin typeface="Courier New" charset="0"/>
              </a:rPr>
              <a:t>  for (</a:t>
            </a:r>
            <a:r>
              <a:rPr lang="en-US" sz="1800" dirty="0" err="1">
                <a:latin typeface="Courier New" charset="0"/>
              </a:rPr>
              <a:t>j</a:t>
            </a:r>
            <a:r>
              <a:rPr lang="en-US" sz="1800" dirty="0">
                <a:latin typeface="Courier New" charset="0"/>
              </a:rPr>
              <a:t>=0; </a:t>
            </a:r>
            <a:r>
              <a:rPr lang="en-US" sz="1800" dirty="0" err="1">
                <a:latin typeface="Courier New" charset="0"/>
              </a:rPr>
              <a:t>j</a:t>
            </a:r>
            <a:r>
              <a:rPr lang="en-US" sz="1800" dirty="0">
                <a:latin typeface="Courier New" charset="0"/>
              </a:rPr>
              <a:t>&lt;</a:t>
            </a:r>
            <a:r>
              <a:rPr lang="en-US" sz="1800" dirty="0" err="1">
                <a:latin typeface="Courier New" charset="0"/>
              </a:rPr>
              <a:t>n</a:t>
            </a:r>
            <a:r>
              <a:rPr lang="en-US" sz="1800" dirty="0">
                <a:latin typeface="Courier New" charset="0"/>
              </a:rPr>
              <a:t>; </a:t>
            </a:r>
            <a:r>
              <a:rPr lang="en-US" sz="1800" dirty="0" err="1">
                <a:latin typeface="Courier New" charset="0"/>
              </a:rPr>
              <a:t>j</a:t>
            </a:r>
            <a:r>
              <a:rPr lang="en-US" sz="1800" dirty="0">
                <a:latin typeface="Courier New" charset="0"/>
              </a:rPr>
              <a:t>++) {</a:t>
            </a:r>
          </a:p>
          <a:p>
            <a:pPr algn="l">
              <a:lnSpc>
                <a:spcPct val="65000"/>
              </a:lnSpc>
              <a:spcBef>
                <a:spcPct val="50000"/>
              </a:spcBef>
            </a:pPr>
            <a:r>
              <a:rPr lang="en-US" sz="1800" dirty="0">
                <a:latin typeface="Courier New" charset="0"/>
              </a:rPr>
              <a:t>    sum = 0.0;</a:t>
            </a:r>
          </a:p>
          <a:p>
            <a:pPr algn="l">
              <a:lnSpc>
                <a:spcPct val="65000"/>
              </a:lnSpc>
              <a:spcBef>
                <a:spcPct val="50000"/>
              </a:spcBef>
            </a:pPr>
            <a:r>
              <a:rPr lang="en-US" sz="1800" dirty="0">
                <a:latin typeface="Courier New" charset="0"/>
              </a:rPr>
              <a:t>    for (</a:t>
            </a:r>
            <a:r>
              <a:rPr lang="en-US" sz="1800" dirty="0" err="1">
                <a:latin typeface="Courier New" charset="0"/>
              </a:rPr>
              <a:t>k</a:t>
            </a:r>
            <a:r>
              <a:rPr lang="en-US" sz="1800" dirty="0">
                <a:latin typeface="Courier New" charset="0"/>
              </a:rPr>
              <a:t>=0; </a:t>
            </a:r>
            <a:r>
              <a:rPr lang="en-US" sz="1800" dirty="0" err="1">
                <a:latin typeface="Courier New" charset="0"/>
              </a:rPr>
              <a:t>k</a:t>
            </a:r>
            <a:r>
              <a:rPr lang="en-US" sz="1800" dirty="0">
                <a:latin typeface="Courier New" charset="0"/>
              </a:rPr>
              <a:t>&lt;</a:t>
            </a:r>
            <a:r>
              <a:rPr lang="en-US" sz="1800" dirty="0" err="1">
                <a:latin typeface="Courier New" charset="0"/>
              </a:rPr>
              <a:t>n</a:t>
            </a:r>
            <a:r>
              <a:rPr lang="en-US" sz="1800" dirty="0">
                <a:latin typeface="Courier New" charset="0"/>
              </a:rPr>
              <a:t>; </a:t>
            </a:r>
            <a:r>
              <a:rPr lang="en-US" sz="1800" dirty="0" err="1">
                <a:latin typeface="Courier New" charset="0"/>
              </a:rPr>
              <a:t>k</a:t>
            </a:r>
            <a:r>
              <a:rPr lang="en-US" sz="1800" dirty="0">
                <a:latin typeface="Courier New" charset="0"/>
              </a:rPr>
              <a:t>++) </a:t>
            </a:r>
          </a:p>
          <a:p>
            <a:pPr algn="l">
              <a:lnSpc>
                <a:spcPct val="65000"/>
              </a:lnSpc>
              <a:spcBef>
                <a:spcPct val="50000"/>
              </a:spcBef>
            </a:pPr>
            <a:r>
              <a:rPr lang="en-US" sz="1800" dirty="0">
                <a:latin typeface="Courier New" charset="0"/>
              </a:rPr>
              <a:t>      </a:t>
            </a:r>
            <a:r>
              <a:rPr lang="en-US" sz="1800" dirty="0">
                <a:solidFill>
                  <a:srgbClr val="FF0000"/>
                </a:solidFill>
                <a:latin typeface="Courier New" charset="0"/>
              </a:rPr>
              <a:t>sum += </a:t>
            </a:r>
            <a:r>
              <a:rPr lang="en-US" sz="1800" dirty="0" err="1">
                <a:solidFill>
                  <a:srgbClr val="FF0000"/>
                </a:solidFill>
                <a:latin typeface="Courier New" charset="0"/>
              </a:rPr>
              <a:t>a[i][k</a:t>
            </a:r>
            <a:r>
              <a:rPr lang="en-US" sz="1800" dirty="0">
                <a:solidFill>
                  <a:srgbClr val="FF0000"/>
                </a:solidFill>
                <a:latin typeface="Courier New" charset="0"/>
              </a:rPr>
              <a:t>] * </a:t>
            </a:r>
            <a:r>
              <a:rPr lang="en-US" sz="1800" dirty="0" err="1">
                <a:solidFill>
                  <a:srgbClr val="FF0000"/>
                </a:solidFill>
                <a:latin typeface="Courier New" charset="0"/>
              </a:rPr>
              <a:t>b[k][j</a:t>
            </a:r>
            <a:r>
              <a:rPr lang="en-US" sz="1800" dirty="0">
                <a:solidFill>
                  <a:srgbClr val="FF0000"/>
                </a:solidFill>
                <a:latin typeface="Courier New" charset="0"/>
              </a:rPr>
              <a:t>];</a:t>
            </a:r>
          </a:p>
          <a:p>
            <a:pPr algn="l">
              <a:lnSpc>
                <a:spcPct val="65000"/>
              </a:lnSpc>
              <a:spcBef>
                <a:spcPct val="50000"/>
              </a:spcBef>
            </a:pPr>
            <a:r>
              <a:rPr lang="en-US" sz="1800" dirty="0">
                <a:latin typeface="Courier New" charset="0"/>
              </a:rPr>
              <a:t>    </a:t>
            </a:r>
            <a:r>
              <a:rPr lang="en-US" sz="1800" dirty="0" err="1">
                <a:latin typeface="Courier New" charset="0"/>
              </a:rPr>
              <a:t>c[i][j</a:t>
            </a:r>
            <a:r>
              <a:rPr lang="en-US" sz="1800" dirty="0">
                <a:latin typeface="Courier New" charset="0"/>
              </a:rPr>
              <a:t>] = sum;</a:t>
            </a:r>
          </a:p>
          <a:p>
            <a:pPr algn="l">
              <a:lnSpc>
                <a:spcPct val="65000"/>
              </a:lnSpc>
              <a:spcBef>
                <a:spcPct val="50000"/>
              </a:spcBef>
            </a:pPr>
            <a:r>
              <a:rPr lang="en-US" sz="1800" dirty="0">
                <a:latin typeface="Courier New" charset="0"/>
              </a:rPr>
              <a:t>  }</a:t>
            </a:r>
          </a:p>
          <a:p>
            <a:pPr algn="l">
              <a:lnSpc>
                <a:spcPct val="65000"/>
              </a:lnSpc>
              <a:spcBef>
                <a:spcPct val="50000"/>
              </a:spcBef>
            </a:pPr>
            <a:r>
              <a:rPr lang="en-US" sz="1800" dirty="0">
                <a:latin typeface="Courier New" charset="0"/>
              </a:rPr>
              <a:t>} </a:t>
            </a:r>
          </a:p>
        </p:txBody>
      </p:sp>
      <p:sp>
        <p:nvSpPr>
          <p:cNvPr id="171012" name="Rectangle 4"/>
          <p:cNvSpPr>
            <a:spLocks noChangeArrowheads="1"/>
          </p:cNvSpPr>
          <p:nvPr/>
        </p:nvSpPr>
        <p:spPr bwMode="auto">
          <a:xfrm>
            <a:off x="5492750" y="258762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1013" name="Rectangle 5"/>
          <p:cNvSpPr>
            <a:spLocks noChangeArrowheads="1"/>
          </p:cNvSpPr>
          <p:nvPr/>
        </p:nvSpPr>
        <p:spPr bwMode="auto">
          <a:xfrm>
            <a:off x="6711950" y="258762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1014" name="Rectangle 6"/>
          <p:cNvSpPr>
            <a:spLocks noChangeArrowheads="1"/>
          </p:cNvSpPr>
          <p:nvPr/>
        </p:nvSpPr>
        <p:spPr bwMode="auto">
          <a:xfrm>
            <a:off x="7854950" y="258762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1015" name="Rectangle 7"/>
          <p:cNvSpPr>
            <a:spLocks noChangeArrowheads="1"/>
          </p:cNvSpPr>
          <p:nvPr/>
        </p:nvSpPr>
        <p:spPr bwMode="auto">
          <a:xfrm>
            <a:off x="5624513" y="3168650"/>
            <a:ext cx="336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A</a:t>
            </a:r>
          </a:p>
        </p:txBody>
      </p:sp>
      <p:sp>
        <p:nvSpPr>
          <p:cNvPr id="171016" name="Rectangle 8"/>
          <p:cNvSpPr>
            <a:spLocks noChangeArrowheads="1"/>
          </p:cNvSpPr>
          <p:nvPr/>
        </p:nvSpPr>
        <p:spPr bwMode="auto">
          <a:xfrm>
            <a:off x="6843713" y="3168650"/>
            <a:ext cx="322253"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B</a:t>
            </a:r>
          </a:p>
        </p:txBody>
      </p:sp>
      <p:sp>
        <p:nvSpPr>
          <p:cNvPr id="171017" name="Rectangle 9"/>
          <p:cNvSpPr>
            <a:spLocks noChangeArrowheads="1"/>
          </p:cNvSpPr>
          <p:nvPr/>
        </p:nvSpPr>
        <p:spPr bwMode="auto">
          <a:xfrm>
            <a:off x="7986713" y="3168650"/>
            <a:ext cx="319498"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C</a:t>
            </a:r>
          </a:p>
        </p:txBody>
      </p:sp>
      <p:sp>
        <p:nvSpPr>
          <p:cNvPr id="171018" name="Line 10"/>
          <p:cNvSpPr>
            <a:spLocks noChangeShapeType="1"/>
          </p:cNvSpPr>
          <p:nvPr/>
        </p:nvSpPr>
        <p:spPr bwMode="auto">
          <a:xfrm>
            <a:off x="6934200" y="2593975"/>
            <a:ext cx="0" cy="50800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1019" name="Line 11"/>
          <p:cNvSpPr>
            <a:spLocks noChangeShapeType="1"/>
          </p:cNvSpPr>
          <p:nvPr/>
        </p:nvSpPr>
        <p:spPr bwMode="auto">
          <a:xfrm>
            <a:off x="5499100" y="2962275"/>
            <a:ext cx="584200" cy="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1020" name="Rectangle 12"/>
          <p:cNvSpPr>
            <a:spLocks noChangeArrowheads="1"/>
          </p:cNvSpPr>
          <p:nvPr/>
        </p:nvSpPr>
        <p:spPr bwMode="auto">
          <a:xfrm>
            <a:off x="6081713" y="2787650"/>
            <a:ext cx="588877"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a:t>
            </a:r>
          </a:p>
        </p:txBody>
      </p:sp>
      <p:sp>
        <p:nvSpPr>
          <p:cNvPr id="171021" name="Rectangle 13"/>
          <p:cNvSpPr>
            <a:spLocks noChangeArrowheads="1"/>
          </p:cNvSpPr>
          <p:nvPr/>
        </p:nvSpPr>
        <p:spPr bwMode="auto">
          <a:xfrm>
            <a:off x="6691313" y="2254250"/>
            <a:ext cx="591382"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(*,j)</a:t>
            </a:r>
          </a:p>
        </p:txBody>
      </p:sp>
      <p:sp>
        <p:nvSpPr>
          <p:cNvPr id="171022" name="Rectangle 14"/>
          <p:cNvSpPr>
            <a:spLocks noChangeArrowheads="1"/>
          </p:cNvSpPr>
          <p:nvPr/>
        </p:nvSpPr>
        <p:spPr bwMode="auto">
          <a:xfrm>
            <a:off x="8013700" y="2898775"/>
            <a:ext cx="50800" cy="50800"/>
          </a:xfrm>
          <a:prstGeom prst="rect">
            <a:avLst/>
          </a:prstGeom>
          <a:solidFill>
            <a:srgbClr val="FF0000"/>
          </a:solidFill>
          <a:ln w="57150">
            <a:solidFill>
              <a:srgbClr val="FF0000"/>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1023" name="Rectangle 15"/>
          <p:cNvSpPr>
            <a:spLocks noChangeArrowheads="1"/>
          </p:cNvSpPr>
          <p:nvPr/>
        </p:nvSpPr>
        <p:spPr bwMode="auto">
          <a:xfrm>
            <a:off x="7834313" y="2559050"/>
            <a:ext cx="522503"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(i,j)</a:t>
            </a:r>
          </a:p>
        </p:txBody>
      </p:sp>
      <p:sp>
        <p:nvSpPr>
          <p:cNvPr id="171024" name="Rectangle 16"/>
          <p:cNvSpPr>
            <a:spLocks noChangeArrowheads="1"/>
          </p:cNvSpPr>
          <p:nvPr/>
        </p:nvSpPr>
        <p:spPr bwMode="auto">
          <a:xfrm>
            <a:off x="5395913" y="1797050"/>
            <a:ext cx="1324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Inner loop:</a:t>
            </a:r>
          </a:p>
        </p:txBody>
      </p:sp>
      <p:sp>
        <p:nvSpPr>
          <p:cNvPr id="171026" name="Rectangle 18"/>
          <p:cNvSpPr>
            <a:spLocks noChangeArrowheads="1"/>
          </p:cNvSpPr>
          <p:nvPr/>
        </p:nvSpPr>
        <p:spPr bwMode="auto">
          <a:xfrm>
            <a:off x="6434138" y="4256088"/>
            <a:ext cx="1067599" cy="705321"/>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Column-</a:t>
            </a:r>
          </a:p>
          <a:p>
            <a:pPr algn="l">
              <a:lnSpc>
                <a:spcPct val="100000"/>
              </a:lnSpc>
            </a:pPr>
            <a:r>
              <a:rPr lang="en-US" sz="2000" b="0">
                <a:latin typeface="Calibri"/>
                <a:cs typeface="Calibri"/>
              </a:rPr>
              <a:t>wise</a:t>
            </a:r>
          </a:p>
        </p:txBody>
      </p:sp>
      <p:sp>
        <p:nvSpPr>
          <p:cNvPr id="171027" name="Line 19"/>
          <p:cNvSpPr>
            <a:spLocks noChangeShapeType="1"/>
          </p:cNvSpPr>
          <p:nvPr/>
        </p:nvSpPr>
        <p:spPr bwMode="auto">
          <a:xfrm flipV="1">
            <a:off x="6991351" y="3592513"/>
            <a:ext cx="0" cy="627063"/>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2000">
              <a:latin typeface="Calibri"/>
              <a:cs typeface="Calibri"/>
            </a:endParaRPr>
          </a:p>
        </p:txBody>
      </p:sp>
      <p:sp>
        <p:nvSpPr>
          <p:cNvPr id="171028" name="Rectangle 20"/>
          <p:cNvSpPr>
            <a:spLocks noChangeArrowheads="1"/>
          </p:cNvSpPr>
          <p:nvPr/>
        </p:nvSpPr>
        <p:spPr bwMode="auto">
          <a:xfrm>
            <a:off x="5214938" y="4256088"/>
            <a:ext cx="1177605"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Row-wise</a:t>
            </a:r>
          </a:p>
        </p:txBody>
      </p:sp>
      <p:sp>
        <p:nvSpPr>
          <p:cNvPr id="171029" name="Line 21"/>
          <p:cNvSpPr>
            <a:spLocks noChangeShapeType="1"/>
          </p:cNvSpPr>
          <p:nvPr/>
        </p:nvSpPr>
        <p:spPr bwMode="auto">
          <a:xfrm flipV="1">
            <a:off x="5772150" y="3592513"/>
            <a:ext cx="0" cy="627062"/>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2000">
              <a:latin typeface="Calibri"/>
              <a:cs typeface="Calibri"/>
            </a:endParaRPr>
          </a:p>
        </p:txBody>
      </p:sp>
      <p:sp>
        <p:nvSpPr>
          <p:cNvPr id="171031" name="Rectangle 23"/>
          <p:cNvSpPr>
            <a:spLocks noChangeArrowheads="1"/>
          </p:cNvSpPr>
          <p:nvPr/>
        </p:nvSpPr>
        <p:spPr bwMode="auto">
          <a:xfrm>
            <a:off x="7808266" y="4256088"/>
            <a:ext cx="726134"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Fixed</a:t>
            </a:r>
          </a:p>
        </p:txBody>
      </p:sp>
      <p:sp>
        <p:nvSpPr>
          <p:cNvPr id="171032" name="Line 24"/>
          <p:cNvSpPr>
            <a:spLocks noChangeShapeType="1"/>
          </p:cNvSpPr>
          <p:nvPr/>
        </p:nvSpPr>
        <p:spPr bwMode="auto">
          <a:xfrm flipV="1">
            <a:off x="8147051" y="3592513"/>
            <a:ext cx="0" cy="627062"/>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2000">
              <a:latin typeface="Calibri"/>
              <a:cs typeface="Calibri"/>
            </a:endParaRPr>
          </a:p>
        </p:txBody>
      </p:sp>
      <p:sp>
        <p:nvSpPr>
          <p:cNvPr id="171039" name="Rectangle 31"/>
          <p:cNvSpPr>
            <a:spLocks noChangeArrowheads="1"/>
          </p:cNvSpPr>
          <p:nvPr/>
        </p:nvSpPr>
        <p:spPr bwMode="auto">
          <a:xfrm>
            <a:off x="290513" y="4964113"/>
            <a:ext cx="5073650" cy="1217612"/>
          </a:xfrm>
          <a:prstGeom prst="rect">
            <a:avLst/>
          </a:prstGeom>
          <a:noFill/>
          <a:ln w="12700">
            <a:noFill/>
            <a:miter lim="800000"/>
            <a:headEnd/>
            <a:tailEnd/>
          </a:ln>
          <a:effectLst/>
        </p:spPr>
        <p:txBody>
          <a:bodyPr lIns="90487" tIns="44450" rIns="90487" bIns="44450">
            <a:prstTxWarp prst="textNoShape">
              <a:avLst/>
            </a:prstTxWarp>
          </a:bodyPr>
          <a:lstStyle/>
          <a:p>
            <a:pPr marL="223838" indent="-223838" algn="l" defTabSz="895350">
              <a:lnSpc>
                <a:spcPct val="100000"/>
              </a:lnSpc>
              <a:tabLst>
                <a:tab pos="971550" algn="ctr"/>
                <a:tab pos="2343150" algn="ctr"/>
                <a:tab pos="3657600" algn="ctr"/>
              </a:tabLst>
            </a:pPr>
            <a:r>
              <a:rPr lang="en-US" sz="2400" b="0" u="sng" dirty="0">
                <a:latin typeface="Calibri"/>
                <a:cs typeface="Calibri"/>
              </a:rPr>
              <a:t>Misses </a:t>
            </a:r>
            <a:r>
              <a:rPr lang="en-US" b="0" u="sng" dirty="0">
                <a:latin typeface="Calibri"/>
                <a:cs typeface="Calibri"/>
              </a:rPr>
              <a:t>per inner loop iteration</a:t>
            </a:r>
            <a:r>
              <a:rPr lang="en-US" sz="2400" b="0" u="sng" dirty="0">
                <a:latin typeface="Calibri"/>
                <a:cs typeface="Calibri"/>
              </a:rPr>
              <a:t>:</a:t>
            </a:r>
          </a:p>
          <a:p>
            <a:pPr marL="560388" lvl="1" indent="-222250" algn="l" defTabSz="895350">
              <a:lnSpc>
                <a:spcPct val="100000"/>
              </a:lnSpc>
              <a:tabLst>
                <a:tab pos="971550" algn="ctr"/>
                <a:tab pos="2343150" algn="ctr"/>
                <a:tab pos="3657600" algn="ctr"/>
              </a:tabLst>
            </a:pPr>
            <a:r>
              <a:rPr lang="en-US" sz="2400" b="0" dirty="0">
                <a:latin typeface="Calibri"/>
                <a:cs typeface="Calibri"/>
              </a:rPr>
              <a:t>		</a:t>
            </a:r>
            <a:r>
              <a:rPr lang="en-US" sz="2400" b="0" u="sng" dirty="0">
                <a:latin typeface="Calibri"/>
                <a:cs typeface="Calibri"/>
              </a:rPr>
              <a:t>A</a:t>
            </a:r>
            <a:r>
              <a:rPr lang="en-US" sz="2400" b="0" dirty="0">
                <a:latin typeface="Calibri"/>
                <a:cs typeface="Calibri"/>
              </a:rPr>
              <a:t>	</a:t>
            </a:r>
            <a:r>
              <a:rPr lang="en-US" sz="2400" b="0" u="sng" dirty="0">
                <a:latin typeface="Calibri"/>
                <a:cs typeface="Calibri"/>
              </a:rPr>
              <a:t>B</a:t>
            </a:r>
            <a:r>
              <a:rPr lang="en-US" sz="2400" b="0" dirty="0">
                <a:latin typeface="Calibri"/>
                <a:cs typeface="Calibri"/>
              </a:rPr>
              <a:t>	</a:t>
            </a:r>
            <a:r>
              <a:rPr lang="en-US" sz="2400" b="0" u="sng" dirty="0">
                <a:latin typeface="Calibri"/>
                <a:cs typeface="Calibri"/>
              </a:rPr>
              <a:t>C</a:t>
            </a:r>
            <a:endParaRPr lang="en-US" sz="2400" b="0" dirty="0">
              <a:latin typeface="Calibri"/>
              <a:cs typeface="Calibri"/>
            </a:endParaRPr>
          </a:p>
          <a:p>
            <a:pPr marL="560388" lvl="1" indent="-222250" algn="l" defTabSz="895350">
              <a:lnSpc>
                <a:spcPct val="100000"/>
              </a:lnSpc>
              <a:tabLst>
                <a:tab pos="971550" algn="ctr"/>
                <a:tab pos="2343150" algn="ctr"/>
                <a:tab pos="3657600" algn="ctr"/>
              </a:tabLst>
            </a:pPr>
            <a:r>
              <a:rPr lang="en-US" sz="2400" b="0" dirty="0">
                <a:latin typeface="Calibri"/>
                <a:cs typeface="Calibri"/>
              </a:rPr>
              <a:t>		0.25	1.0	0.0</a:t>
            </a:r>
          </a:p>
        </p:txBody>
      </p:sp>
      <p:sp>
        <p:nvSpPr>
          <p:cNvPr id="24" name="Rectangle 3"/>
          <p:cNvSpPr>
            <a:spLocks noChangeArrowheads="1"/>
          </p:cNvSpPr>
          <p:nvPr/>
        </p:nvSpPr>
        <p:spPr bwMode="auto">
          <a:xfrm>
            <a:off x="3121249" y="4219576"/>
            <a:ext cx="1898426" cy="357663"/>
          </a:xfrm>
          <a:prstGeom prst="rect">
            <a:avLst/>
          </a:prstGeom>
          <a:noFill/>
          <a:ln w="3240">
            <a:noFill/>
            <a:miter lim="800000"/>
            <a:headEnd/>
            <a:tailE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itchFamily="49" charset="0"/>
                <a:ea typeface="msgothic" charset="0"/>
                <a:cs typeface="msgothic" charset="0"/>
              </a:rPr>
              <a:t>matmult</a:t>
            </a:r>
            <a:r>
              <a:rPr lang="en-GB" sz="1800" b="1" i="1" dirty="0">
                <a:solidFill>
                  <a:schemeClr val="tx1">
                    <a:lumMod val="50000"/>
                    <a:lumOff val="50000"/>
                  </a:schemeClr>
                </a:solidFill>
                <a:latin typeface="Courier New" pitchFamily="49" charset="0"/>
                <a:ea typeface="msgothic" charset="0"/>
                <a:cs typeface="msgothic" charset="0"/>
              </a:rPr>
              <a:t>/</a:t>
            </a:r>
            <a:r>
              <a:rPr lang="en-GB" sz="1800" b="1" i="1" dirty="0" err="1">
                <a:solidFill>
                  <a:schemeClr val="tx1">
                    <a:lumMod val="50000"/>
                    <a:lumOff val="50000"/>
                  </a:schemeClr>
                </a:solidFill>
                <a:latin typeface="Courier New" pitchFamily="49" charset="0"/>
                <a:ea typeface="msgothic" charset="0"/>
                <a:cs typeface="msgothic" charset="0"/>
              </a:rPr>
              <a:t>mm.c</a:t>
            </a:r>
            <a:endParaRPr lang="en-GB" sz="1800" b="1" i="1" dirty="0">
              <a:solidFill>
                <a:schemeClr val="tx1">
                  <a:lumMod val="50000"/>
                  <a:lumOff val="50000"/>
                </a:schemeClr>
              </a:solidFill>
              <a:latin typeface="Courier New" pitchFamily="49" charset="0"/>
              <a:ea typeface="msgothic" charset="0"/>
              <a:cs typeface="msgothic" charset="0"/>
            </a:endParaRPr>
          </a:p>
        </p:txBody>
      </p:sp>
    </p:spTree>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59" name="Rectangle 27"/>
          <p:cNvSpPr>
            <a:spLocks noGrp="1" noChangeArrowheads="1"/>
          </p:cNvSpPr>
          <p:nvPr>
            <p:ph type="title"/>
          </p:nvPr>
        </p:nvSpPr>
        <p:spPr/>
        <p:txBody>
          <a:bodyPr/>
          <a:lstStyle/>
          <a:p>
            <a:r>
              <a:rPr lang="en-US"/>
              <a:t>Matrix Multiplication (jik)</a:t>
            </a:r>
          </a:p>
        </p:txBody>
      </p:sp>
      <p:sp>
        <p:nvSpPr>
          <p:cNvPr id="172035" name="Rectangle 3"/>
          <p:cNvSpPr>
            <a:spLocks noChangeArrowheads="1"/>
          </p:cNvSpPr>
          <p:nvPr/>
        </p:nvSpPr>
        <p:spPr bwMode="auto">
          <a:xfrm>
            <a:off x="300038" y="1779588"/>
            <a:ext cx="4721225" cy="2834366"/>
          </a:xfrm>
          <a:prstGeom prst="rect">
            <a:avLst/>
          </a:prstGeom>
          <a:solidFill>
            <a:srgbClr val="F6F5BD"/>
          </a:solidFill>
          <a:ln w="12700">
            <a:solidFill>
              <a:schemeClr val="tx1"/>
            </a:solidFill>
            <a:miter lim="800000"/>
            <a:headEnd/>
            <a:tailEnd/>
          </a:ln>
          <a:effectLst>
            <a:outerShdw blurRad="63500" dist="107763" dir="2700000" algn="ctr" rotWithShape="0">
              <a:schemeClr val="tx1">
                <a:alpha val="74998"/>
              </a:schemeClr>
            </a:outerShdw>
          </a:effectLst>
        </p:spPr>
        <p:txBody>
          <a:bodyPr lIns="90487" tIns="44450" rIns="90487" bIns="44450">
            <a:prstTxWarp prst="textNoShape">
              <a:avLst/>
            </a:prstTxWarp>
            <a:spAutoFit/>
          </a:bodyPr>
          <a:lstStyle/>
          <a:p>
            <a:pPr algn="l">
              <a:lnSpc>
                <a:spcPct val="65000"/>
              </a:lnSpc>
              <a:spcBef>
                <a:spcPct val="50000"/>
              </a:spcBef>
            </a:pPr>
            <a:r>
              <a:rPr lang="en-US" sz="1800">
                <a:latin typeface="Courier New" charset="0"/>
              </a:rPr>
              <a:t>/* jik */</a:t>
            </a:r>
          </a:p>
          <a:p>
            <a:pPr algn="l">
              <a:lnSpc>
                <a:spcPct val="65000"/>
              </a:lnSpc>
              <a:spcBef>
                <a:spcPct val="50000"/>
              </a:spcBef>
            </a:pPr>
            <a:r>
              <a:rPr lang="en-US" sz="1800">
                <a:latin typeface="Courier New" charset="0"/>
              </a:rPr>
              <a:t>for (j=0; j&lt;n; j++) {</a:t>
            </a:r>
          </a:p>
          <a:p>
            <a:pPr algn="l">
              <a:lnSpc>
                <a:spcPct val="65000"/>
              </a:lnSpc>
              <a:spcBef>
                <a:spcPct val="50000"/>
              </a:spcBef>
            </a:pPr>
            <a:r>
              <a:rPr lang="en-US" sz="1800">
                <a:latin typeface="Courier New" charset="0"/>
              </a:rPr>
              <a:t>  for (i=0; i&lt;n; i++) {</a:t>
            </a:r>
          </a:p>
          <a:p>
            <a:pPr algn="l">
              <a:lnSpc>
                <a:spcPct val="65000"/>
              </a:lnSpc>
              <a:spcBef>
                <a:spcPct val="50000"/>
              </a:spcBef>
            </a:pPr>
            <a:r>
              <a:rPr lang="en-US" sz="1800">
                <a:latin typeface="Courier New" charset="0"/>
              </a:rPr>
              <a:t>    sum = 0.0;</a:t>
            </a:r>
          </a:p>
          <a:p>
            <a:pPr algn="l">
              <a:lnSpc>
                <a:spcPct val="65000"/>
              </a:lnSpc>
              <a:spcBef>
                <a:spcPct val="50000"/>
              </a:spcBef>
            </a:pPr>
            <a:r>
              <a:rPr lang="en-US" sz="1800">
                <a:latin typeface="Courier New" charset="0"/>
              </a:rPr>
              <a:t>    for (k=0; k&lt;n; k++)</a:t>
            </a:r>
          </a:p>
          <a:p>
            <a:pPr algn="l">
              <a:lnSpc>
                <a:spcPct val="65000"/>
              </a:lnSpc>
              <a:spcBef>
                <a:spcPct val="50000"/>
              </a:spcBef>
            </a:pPr>
            <a:r>
              <a:rPr lang="en-US" sz="1800">
                <a:latin typeface="Courier New" charset="0"/>
              </a:rPr>
              <a:t>      </a:t>
            </a:r>
            <a:r>
              <a:rPr lang="en-US" sz="1800">
                <a:solidFill>
                  <a:srgbClr val="FF0000"/>
                </a:solidFill>
                <a:latin typeface="Courier New" charset="0"/>
              </a:rPr>
              <a:t>sum += a[i][k] * b[k][j];</a:t>
            </a:r>
          </a:p>
          <a:p>
            <a:pPr algn="l">
              <a:lnSpc>
                <a:spcPct val="65000"/>
              </a:lnSpc>
              <a:spcBef>
                <a:spcPct val="50000"/>
              </a:spcBef>
            </a:pPr>
            <a:r>
              <a:rPr lang="en-US" sz="1800">
                <a:latin typeface="Courier New" charset="0"/>
              </a:rPr>
              <a:t>    c[i][j] = sum</a:t>
            </a:r>
          </a:p>
          <a:p>
            <a:pPr algn="l">
              <a:lnSpc>
                <a:spcPct val="65000"/>
              </a:lnSpc>
              <a:spcBef>
                <a:spcPct val="50000"/>
              </a:spcBef>
            </a:pPr>
            <a:r>
              <a:rPr lang="en-US" sz="1800">
                <a:latin typeface="Courier New" charset="0"/>
              </a:rPr>
              <a:t>  }</a:t>
            </a:r>
          </a:p>
          <a:p>
            <a:pPr algn="l">
              <a:lnSpc>
                <a:spcPct val="65000"/>
              </a:lnSpc>
              <a:spcBef>
                <a:spcPct val="50000"/>
              </a:spcBef>
            </a:pPr>
            <a:r>
              <a:rPr lang="en-US" sz="1800">
                <a:latin typeface="Courier New" charset="0"/>
              </a:rPr>
              <a:t>}</a:t>
            </a:r>
          </a:p>
        </p:txBody>
      </p:sp>
      <p:sp>
        <p:nvSpPr>
          <p:cNvPr id="172036" name="Rectangle 4"/>
          <p:cNvSpPr>
            <a:spLocks noChangeArrowheads="1"/>
          </p:cNvSpPr>
          <p:nvPr/>
        </p:nvSpPr>
        <p:spPr bwMode="auto">
          <a:xfrm>
            <a:off x="5568950" y="2654300"/>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2037" name="Rectangle 5"/>
          <p:cNvSpPr>
            <a:spLocks noChangeArrowheads="1"/>
          </p:cNvSpPr>
          <p:nvPr/>
        </p:nvSpPr>
        <p:spPr bwMode="auto">
          <a:xfrm>
            <a:off x="6788150" y="2654300"/>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2038" name="Rectangle 6"/>
          <p:cNvSpPr>
            <a:spLocks noChangeArrowheads="1"/>
          </p:cNvSpPr>
          <p:nvPr/>
        </p:nvSpPr>
        <p:spPr bwMode="auto">
          <a:xfrm>
            <a:off x="7931150" y="2654300"/>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2039" name="Rectangle 7"/>
          <p:cNvSpPr>
            <a:spLocks noChangeArrowheads="1"/>
          </p:cNvSpPr>
          <p:nvPr/>
        </p:nvSpPr>
        <p:spPr bwMode="auto">
          <a:xfrm>
            <a:off x="5700713" y="3235325"/>
            <a:ext cx="336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A</a:t>
            </a:r>
          </a:p>
        </p:txBody>
      </p:sp>
      <p:sp>
        <p:nvSpPr>
          <p:cNvPr id="172040" name="Rectangle 8"/>
          <p:cNvSpPr>
            <a:spLocks noChangeArrowheads="1"/>
          </p:cNvSpPr>
          <p:nvPr/>
        </p:nvSpPr>
        <p:spPr bwMode="auto">
          <a:xfrm>
            <a:off x="6919913" y="3235325"/>
            <a:ext cx="322253"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B</a:t>
            </a:r>
          </a:p>
        </p:txBody>
      </p:sp>
      <p:sp>
        <p:nvSpPr>
          <p:cNvPr id="172041" name="Rectangle 9"/>
          <p:cNvSpPr>
            <a:spLocks noChangeArrowheads="1"/>
          </p:cNvSpPr>
          <p:nvPr/>
        </p:nvSpPr>
        <p:spPr bwMode="auto">
          <a:xfrm>
            <a:off x="8077200" y="3235325"/>
            <a:ext cx="319498"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C</a:t>
            </a:r>
          </a:p>
        </p:txBody>
      </p:sp>
      <p:sp>
        <p:nvSpPr>
          <p:cNvPr id="172042" name="Line 10"/>
          <p:cNvSpPr>
            <a:spLocks noChangeShapeType="1"/>
          </p:cNvSpPr>
          <p:nvPr/>
        </p:nvSpPr>
        <p:spPr bwMode="auto">
          <a:xfrm>
            <a:off x="7010400" y="2660650"/>
            <a:ext cx="0" cy="50800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2043" name="Line 11"/>
          <p:cNvSpPr>
            <a:spLocks noChangeShapeType="1"/>
          </p:cNvSpPr>
          <p:nvPr/>
        </p:nvSpPr>
        <p:spPr bwMode="auto">
          <a:xfrm>
            <a:off x="5575300" y="3028950"/>
            <a:ext cx="584200" cy="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2044" name="Rectangle 12"/>
          <p:cNvSpPr>
            <a:spLocks noChangeArrowheads="1"/>
          </p:cNvSpPr>
          <p:nvPr/>
        </p:nvSpPr>
        <p:spPr bwMode="auto">
          <a:xfrm>
            <a:off x="6157913" y="2854325"/>
            <a:ext cx="588877"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a:t>
            </a:r>
          </a:p>
        </p:txBody>
      </p:sp>
      <p:sp>
        <p:nvSpPr>
          <p:cNvPr id="172045" name="Rectangle 13"/>
          <p:cNvSpPr>
            <a:spLocks noChangeArrowheads="1"/>
          </p:cNvSpPr>
          <p:nvPr/>
        </p:nvSpPr>
        <p:spPr bwMode="auto">
          <a:xfrm>
            <a:off x="6767513" y="2320925"/>
            <a:ext cx="591382"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(*,j)</a:t>
            </a:r>
          </a:p>
        </p:txBody>
      </p:sp>
      <p:sp>
        <p:nvSpPr>
          <p:cNvPr id="172046" name="Rectangle 14"/>
          <p:cNvSpPr>
            <a:spLocks noChangeArrowheads="1"/>
          </p:cNvSpPr>
          <p:nvPr/>
        </p:nvSpPr>
        <p:spPr bwMode="auto">
          <a:xfrm>
            <a:off x="8089900" y="2965450"/>
            <a:ext cx="50800" cy="50800"/>
          </a:xfrm>
          <a:prstGeom prst="rect">
            <a:avLst/>
          </a:prstGeom>
          <a:solidFill>
            <a:srgbClr val="FF0000"/>
          </a:solidFill>
          <a:ln w="57150">
            <a:solidFill>
              <a:srgbClr val="FF0000"/>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2047" name="Rectangle 15"/>
          <p:cNvSpPr>
            <a:spLocks noChangeArrowheads="1"/>
          </p:cNvSpPr>
          <p:nvPr/>
        </p:nvSpPr>
        <p:spPr bwMode="auto">
          <a:xfrm>
            <a:off x="7910513" y="2625725"/>
            <a:ext cx="522503"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(i,j)</a:t>
            </a:r>
          </a:p>
        </p:txBody>
      </p:sp>
      <p:sp>
        <p:nvSpPr>
          <p:cNvPr id="172048" name="Rectangle 16"/>
          <p:cNvSpPr>
            <a:spLocks noChangeArrowheads="1"/>
          </p:cNvSpPr>
          <p:nvPr/>
        </p:nvSpPr>
        <p:spPr bwMode="auto">
          <a:xfrm>
            <a:off x="5548313" y="1787525"/>
            <a:ext cx="1324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Inner loop:</a:t>
            </a:r>
          </a:p>
        </p:txBody>
      </p:sp>
      <p:sp>
        <p:nvSpPr>
          <p:cNvPr id="172050" name="Rectangle 18"/>
          <p:cNvSpPr>
            <a:spLocks noChangeArrowheads="1"/>
          </p:cNvSpPr>
          <p:nvPr/>
        </p:nvSpPr>
        <p:spPr bwMode="auto">
          <a:xfrm>
            <a:off x="5334000" y="4244975"/>
            <a:ext cx="1177605"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dirty="0">
                <a:latin typeface="Calibri"/>
                <a:cs typeface="Calibri"/>
              </a:rPr>
              <a:t>Row-wise</a:t>
            </a:r>
          </a:p>
        </p:txBody>
      </p:sp>
      <p:sp>
        <p:nvSpPr>
          <p:cNvPr id="172051" name="Line 19"/>
          <p:cNvSpPr>
            <a:spLocks noChangeShapeType="1"/>
          </p:cNvSpPr>
          <p:nvPr/>
        </p:nvSpPr>
        <p:spPr bwMode="auto">
          <a:xfrm flipV="1">
            <a:off x="5891213" y="3581400"/>
            <a:ext cx="0" cy="627063"/>
          </a:xfrm>
          <a:prstGeom prst="line">
            <a:avLst/>
          </a:prstGeom>
          <a:noFill/>
          <a:ln w="25400">
            <a:solidFill>
              <a:schemeClr val="tx1"/>
            </a:solidFill>
            <a:round/>
            <a:headEnd/>
            <a:tailEnd type="triangle" w="med" len="med"/>
          </a:ln>
          <a:effectLst/>
        </p:spPr>
        <p:txBody>
          <a:bodyPr wrap="none" anchor="ctr">
            <a:prstTxWarp prst="textNoShape">
              <a:avLst/>
            </a:prstTxWarp>
          </a:bodyPr>
          <a:lstStyle/>
          <a:p>
            <a:pPr algn="ctr"/>
            <a:endParaRPr lang="en-US" sz="2000">
              <a:latin typeface="Calibri"/>
              <a:cs typeface="Calibri"/>
            </a:endParaRPr>
          </a:p>
        </p:txBody>
      </p:sp>
      <p:sp>
        <p:nvSpPr>
          <p:cNvPr id="172053" name="Rectangle 21"/>
          <p:cNvSpPr>
            <a:spLocks noChangeArrowheads="1"/>
          </p:cNvSpPr>
          <p:nvPr/>
        </p:nvSpPr>
        <p:spPr bwMode="auto">
          <a:xfrm>
            <a:off x="6535738" y="4244975"/>
            <a:ext cx="1067599" cy="705321"/>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dirty="0">
                <a:latin typeface="Calibri"/>
                <a:cs typeface="Calibri"/>
              </a:rPr>
              <a:t>Column-</a:t>
            </a:r>
          </a:p>
          <a:p>
            <a:pPr algn="ctr">
              <a:lnSpc>
                <a:spcPct val="100000"/>
              </a:lnSpc>
            </a:pPr>
            <a:r>
              <a:rPr lang="en-US" sz="2000" b="0" dirty="0">
                <a:latin typeface="Calibri"/>
                <a:cs typeface="Calibri"/>
              </a:rPr>
              <a:t>wise</a:t>
            </a:r>
          </a:p>
        </p:txBody>
      </p:sp>
      <p:sp>
        <p:nvSpPr>
          <p:cNvPr id="172054" name="Line 22"/>
          <p:cNvSpPr>
            <a:spLocks noChangeShapeType="1"/>
          </p:cNvSpPr>
          <p:nvPr/>
        </p:nvSpPr>
        <p:spPr bwMode="auto">
          <a:xfrm flipV="1">
            <a:off x="7092951" y="3581400"/>
            <a:ext cx="0" cy="627063"/>
          </a:xfrm>
          <a:prstGeom prst="line">
            <a:avLst/>
          </a:prstGeom>
          <a:noFill/>
          <a:ln w="25400">
            <a:solidFill>
              <a:schemeClr val="tx1"/>
            </a:solidFill>
            <a:round/>
            <a:headEnd/>
            <a:tailEnd type="triangle" w="med" len="med"/>
          </a:ln>
          <a:effectLst/>
        </p:spPr>
        <p:txBody>
          <a:bodyPr wrap="none" anchor="ctr">
            <a:prstTxWarp prst="textNoShape">
              <a:avLst/>
            </a:prstTxWarp>
          </a:bodyPr>
          <a:lstStyle/>
          <a:p>
            <a:pPr algn="ctr"/>
            <a:endParaRPr lang="en-US" sz="2000">
              <a:latin typeface="Calibri"/>
              <a:cs typeface="Calibri"/>
            </a:endParaRPr>
          </a:p>
        </p:txBody>
      </p:sp>
      <p:sp>
        <p:nvSpPr>
          <p:cNvPr id="172056" name="Rectangle 24"/>
          <p:cNvSpPr>
            <a:spLocks noChangeArrowheads="1"/>
          </p:cNvSpPr>
          <p:nvPr/>
        </p:nvSpPr>
        <p:spPr bwMode="auto">
          <a:xfrm>
            <a:off x="7884466" y="4244975"/>
            <a:ext cx="726134"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dirty="0">
                <a:latin typeface="Calibri"/>
                <a:cs typeface="Calibri"/>
              </a:rPr>
              <a:t>Fixed</a:t>
            </a:r>
          </a:p>
        </p:txBody>
      </p:sp>
      <p:sp>
        <p:nvSpPr>
          <p:cNvPr id="172057" name="Line 25"/>
          <p:cNvSpPr>
            <a:spLocks noChangeShapeType="1"/>
          </p:cNvSpPr>
          <p:nvPr/>
        </p:nvSpPr>
        <p:spPr bwMode="auto">
          <a:xfrm flipV="1">
            <a:off x="8223251" y="3587750"/>
            <a:ext cx="0" cy="627062"/>
          </a:xfrm>
          <a:prstGeom prst="line">
            <a:avLst/>
          </a:prstGeom>
          <a:noFill/>
          <a:ln w="25400">
            <a:solidFill>
              <a:schemeClr val="tx1"/>
            </a:solidFill>
            <a:round/>
            <a:headEnd/>
            <a:tailEnd type="triangle" w="med" len="med"/>
          </a:ln>
          <a:effectLst/>
        </p:spPr>
        <p:txBody>
          <a:bodyPr wrap="none" anchor="ctr">
            <a:prstTxWarp prst="textNoShape">
              <a:avLst/>
            </a:prstTxWarp>
          </a:bodyPr>
          <a:lstStyle/>
          <a:p>
            <a:pPr algn="ctr"/>
            <a:endParaRPr lang="en-US" sz="2000">
              <a:latin typeface="Calibri"/>
              <a:cs typeface="Calibri"/>
            </a:endParaRPr>
          </a:p>
        </p:txBody>
      </p:sp>
      <p:sp>
        <p:nvSpPr>
          <p:cNvPr id="172058" name="Rectangle 26"/>
          <p:cNvSpPr>
            <a:spLocks noChangeArrowheads="1"/>
          </p:cNvSpPr>
          <p:nvPr/>
        </p:nvSpPr>
        <p:spPr bwMode="auto">
          <a:xfrm>
            <a:off x="444500" y="4868863"/>
            <a:ext cx="5446713" cy="1227137"/>
          </a:xfrm>
          <a:prstGeom prst="rect">
            <a:avLst/>
          </a:prstGeom>
          <a:noFill/>
          <a:ln w="12700">
            <a:noFill/>
            <a:miter lim="800000"/>
            <a:headEnd/>
            <a:tailEnd/>
          </a:ln>
          <a:effectLst/>
        </p:spPr>
        <p:txBody>
          <a:bodyPr lIns="90487" tIns="44450" rIns="90487" bIns="44450">
            <a:prstTxWarp prst="textNoShape">
              <a:avLst/>
            </a:prstTxWarp>
          </a:bodyPr>
          <a:lstStyle/>
          <a:p>
            <a:pPr marL="223838" indent="-223838" algn="l" defTabSz="895350">
              <a:lnSpc>
                <a:spcPct val="100000"/>
              </a:lnSpc>
              <a:tabLst>
                <a:tab pos="971550" algn="ctr"/>
                <a:tab pos="2343150" algn="ctr"/>
                <a:tab pos="3657600" algn="ctr"/>
              </a:tabLst>
            </a:pPr>
            <a:r>
              <a:rPr lang="en-US" sz="2400" b="0" u="sng" dirty="0">
                <a:latin typeface="Calibri"/>
                <a:cs typeface="Calibri"/>
              </a:rPr>
              <a:t>Misses per inner loop iteration:</a:t>
            </a:r>
          </a:p>
          <a:p>
            <a:pPr marL="560388" lvl="1" indent="-222250" algn="l" defTabSz="895350">
              <a:lnSpc>
                <a:spcPct val="100000"/>
              </a:lnSpc>
              <a:tabLst>
                <a:tab pos="971550" algn="ctr"/>
                <a:tab pos="2343150" algn="ctr"/>
                <a:tab pos="3657600" algn="ctr"/>
              </a:tabLst>
            </a:pPr>
            <a:r>
              <a:rPr lang="en-US" sz="2400" b="0" dirty="0">
                <a:latin typeface="Calibri"/>
                <a:cs typeface="Calibri"/>
              </a:rPr>
              <a:t>		</a:t>
            </a:r>
            <a:r>
              <a:rPr lang="en-US" sz="2400" b="0" u="sng" dirty="0">
                <a:latin typeface="Calibri"/>
                <a:cs typeface="Calibri"/>
              </a:rPr>
              <a:t>A</a:t>
            </a:r>
            <a:r>
              <a:rPr lang="en-US" sz="2400" b="0" dirty="0">
                <a:latin typeface="Calibri"/>
                <a:cs typeface="Calibri"/>
              </a:rPr>
              <a:t>	</a:t>
            </a:r>
            <a:r>
              <a:rPr lang="en-US" sz="2400" b="0" u="sng" dirty="0">
                <a:latin typeface="Calibri"/>
                <a:cs typeface="Calibri"/>
              </a:rPr>
              <a:t>B</a:t>
            </a:r>
            <a:r>
              <a:rPr lang="en-US" sz="2400" b="0" dirty="0">
                <a:latin typeface="Calibri"/>
                <a:cs typeface="Calibri"/>
              </a:rPr>
              <a:t>	</a:t>
            </a:r>
            <a:r>
              <a:rPr lang="en-US" sz="2400" b="0" u="sng" dirty="0">
                <a:latin typeface="Calibri"/>
                <a:cs typeface="Calibri"/>
              </a:rPr>
              <a:t>C</a:t>
            </a:r>
            <a:endParaRPr lang="en-US" sz="2400" b="0" dirty="0">
              <a:latin typeface="Calibri"/>
              <a:cs typeface="Calibri"/>
            </a:endParaRPr>
          </a:p>
          <a:p>
            <a:pPr marL="560388" lvl="1" indent="-222250" algn="l" defTabSz="895350">
              <a:lnSpc>
                <a:spcPct val="100000"/>
              </a:lnSpc>
              <a:tabLst>
                <a:tab pos="971550" algn="ctr"/>
                <a:tab pos="2343150" algn="ctr"/>
                <a:tab pos="3657600" algn="ctr"/>
              </a:tabLst>
            </a:pPr>
            <a:r>
              <a:rPr lang="en-US" sz="2400" b="0" dirty="0">
                <a:latin typeface="Calibri"/>
                <a:cs typeface="Calibri"/>
              </a:rPr>
              <a:t>		0.25	1.0	0.0</a:t>
            </a:r>
          </a:p>
        </p:txBody>
      </p:sp>
      <p:sp>
        <p:nvSpPr>
          <p:cNvPr id="24" name="Rectangle 3"/>
          <p:cNvSpPr>
            <a:spLocks noChangeArrowheads="1"/>
          </p:cNvSpPr>
          <p:nvPr/>
        </p:nvSpPr>
        <p:spPr bwMode="auto">
          <a:xfrm>
            <a:off x="3122837" y="4256291"/>
            <a:ext cx="1898426" cy="357663"/>
          </a:xfrm>
          <a:prstGeom prst="rect">
            <a:avLst/>
          </a:prstGeom>
          <a:noFill/>
          <a:ln w="3240">
            <a:noFill/>
            <a:miter lim="800000"/>
            <a:headEnd/>
            <a:tailE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itchFamily="49" charset="0"/>
                <a:ea typeface="msgothic" charset="0"/>
                <a:cs typeface="msgothic" charset="0"/>
              </a:rPr>
              <a:t>matmult</a:t>
            </a:r>
            <a:r>
              <a:rPr lang="en-GB" sz="1800" b="1" i="1" dirty="0">
                <a:solidFill>
                  <a:schemeClr val="tx1">
                    <a:lumMod val="50000"/>
                    <a:lumOff val="50000"/>
                  </a:schemeClr>
                </a:solidFill>
                <a:latin typeface="Courier New" pitchFamily="49" charset="0"/>
                <a:ea typeface="msgothic" charset="0"/>
                <a:cs typeface="msgothic" charset="0"/>
              </a:rPr>
              <a:t>/</a:t>
            </a:r>
            <a:r>
              <a:rPr lang="en-GB" sz="1800" b="1" i="1" dirty="0" err="1">
                <a:solidFill>
                  <a:schemeClr val="tx1">
                    <a:lumMod val="50000"/>
                    <a:lumOff val="50000"/>
                  </a:schemeClr>
                </a:solidFill>
                <a:latin typeface="Courier New" pitchFamily="49" charset="0"/>
                <a:ea typeface="msgothic" charset="0"/>
                <a:cs typeface="msgothic" charset="0"/>
              </a:rPr>
              <a:t>mm.c</a:t>
            </a:r>
            <a:endParaRPr lang="en-GB" sz="1800" b="1" i="1" dirty="0">
              <a:solidFill>
                <a:schemeClr val="tx1">
                  <a:lumMod val="50000"/>
                  <a:lumOff val="50000"/>
                </a:schemeClr>
              </a:solidFill>
              <a:latin typeface="Courier New" pitchFamily="49" charset="0"/>
              <a:ea typeface="msgothic" charset="0"/>
              <a:cs typeface="msgothic" charset="0"/>
            </a:endParaRPr>
          </a:p>
        </p:txBody>
      </p:sp>
    </p:spTree>
  </p:cSld>
  <p:clrMapOvr>
    <a:masterClrMapping/>
  </p:clrMapOvr>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83" name="Rectangle 27"/>
          <p:cNvSpPr>
            <a:spLocks noGrp="1" noChangeArrowheads="1"/>
          </p:cNvSpPr>
          <p:nvPr>
            <p:ph type="title"/>
          </p:nvPr>
        </p:nvSpPr>
        <p:spPr/>
        <p:txBody>
          <a:bodyPr/>
          <a:lstStyle/>
          <a:p>
            <a:r>
              <a:rPr lang="en-US"/>
              <a:t>Matrix Multiplication (kij)</a:t>
            </a:r>
          </a:p>
        </p:txBody>
      </p:sp>
      <p:sp>
        <p:nvSpPr>
          <p:cNvPr id="173059" name="Rectangle 3"/>
          <p:cNvSpPr>
            <a:spLocks noChangeArrowheads="1"/>
          </p:cNvSpPr>
          <p:nvPr/>
        </p:nvSpPr>
        <p:spPr bwMode="auto">
          <a:xfrm>
            <a:off x="452438" y="1770063"/>
            <a:ext cx="4264025" cy="2515817"/>
          </a:xfrm>
          <a:prstGeom prst="rect">
            <a:avLst/>
          </a:prstGeom>
          <a:solidFill>
            <a:srgbClr val="F6F5BD"/>
          </a:solidFill>
          <a:ln w="12700">
            <a:solidFill>
              <a:schemeClr val="tx1"/>
            </a:solidFill>
            <a:miter lim="800000"/>
            <a:headEnd/>
            <a:tailEnd/>
          </a:ln>
          <a:effectLst>
            <a:outerShdw blurRad="63500" dist="107763" dir="2700000" algn="ctr" rotWithShape="0">
              <a:srgbClr val="000000">
                <a:alpha val="74998"/>
              </a:srgbClr>
            </a:outerShdw>
          </a:effectLst>
        </p:spPr>
        <p:txBody>
          <a:bodyPr lIns="90487" tIns="44450" rIns="90487" bIns="44450">
            <a:prstTxWarp prst="textNoShape">
              <a:avLst/>
            </a:prstTxWarp>
            <a:spAutoFit/>
          </a:bodyPr>
          <a:lstStyle/>
          <a:p>
            <a:pPr algn="l">
              <a:lnSpc>
                <a:spcPct val="65000"/>
              </a:lnSpc>
              <a:spcBef>
                <a:spcPct val="50000"/>
              </a:spcBef>
            </a:pPr>
            <a:r>
              <a:rPr lang="en-US" sz="1800" dirty="0">
                <a:latin typeface="Courier New" charset="0"/>
              </a:rPr>
              <a:t>/* </a:t>
            </a:r>
            <a:r>
              <a:rPr lang="en-US" sz="1800" dirty="0" err="1">
                <a:latin typeface="Courier New" charset="0"/>
              </a:rPr>
              <a:t>kij</a:t>
            </a:r>
            <a:r>
              <a:rPr lang="en-US" sz="1800" dirty="0">
                <a:latin typeface="Courier New" charset="0"/>
              </a:rPr>
              <a:t> */</a:t>
            </a:r>
          </a:p>
          <a:p>
            <a:pPr algn="l">
              <a:lnSpc>
                <a:spcPct val="65000"/>
              </a:lnSpc>
              <a:spcBef>
                <a:spcPct val="50000"/>
              </a:spcBef>
            </a:pPr>
            <a:r>
              <a:rPr lang="en-US" sz="1800" dirty="0">
                <a:latin typeface="Courier New" charset="0"/>
              </a:rPr>
              <a:t>for (k=0; k&lt;n; k++) {</a:t>
            </a:r>
          </a:p>
          <a:p>
            <a:pPr algn="l">
              <a:lnSpc>
                <a:spcPct val="65000"/>
              </a:lnSpc>
              <a:spcBef>
                <a:spcPct val="50000"/>
              </a:spcBef>
            </a:pPr>
            <a:r>
              <a:rPr lang="en-US" sz="1800" dirty="0">
                <a:latin typeface="Courier New" charset="0"/>
              </a:rPr>
              <a:t>  for (</a:t>
            </a:r>
            <a:r>
              <a:rPr lang="en-US" sz="1800" dirty="0" err="1">
                <a:latin typeface="Courier New" charset="0"/>
              </a:rPr>
              <a:t>i</a:t>
            </a:r>
            <a:r>
              <a:rPr lang="en-US" sz="1800" dirty="0">
                <a:latin typeface="Courier New" charset="0"/>
              </a:rPr>
              <a:t>=0; </a:t>
            </a:r>
            <a:r>
              <a:rPr lang="en-US" sz="1800" dirty="0" err="1">
                <a:latin typeface="Courier New" charset="0"/>
              </a:rPr>
              <a:t>i</a:t>
            </a:r>
            <a:r>
              <a:rPr lang="en-US" sz="1800" dirty="0">
                <a:latin typeface="Courier New" charset="0"/>
              </a:rPr>
              <a:t>&lt;n; </a:t>
            </a:r>
            <a:r>
              <a:rPr lang="en-US" sz="1800" dirty="0" err="1">
                <a:latin typeface="Courier New" charset="0"/>
              </a:rPr>
              <a:t>i</a:t>
            </a:r>
            <a:r>
              <a:rPr lang="en-US" sz="1800" dirty="0">
                <a:latin typeface="Courier New" charset="0"/>
              </a:rPr>
              <a:t>++) {</a:t>
            </a:r>
          </a:p>
          <a:p>
            <a:pPr algn="l">
              <a:lnSpc>
                <a:spcPct val="65000"/>
              </a:lnSpc>
              <a:spcBef>
                <a:spcPct val="50000"/>
              </a:spcBef>
            </a:pPr>
            <a:r>
              <a:rPr lang="en-US" sz="1800" dirty="0">
                <a:latin typeface="Courier New" charset="0"/>
              </a:rPr>
              <a:t>    r = a[</a:t>
            </a:r>
            <a:r>
              <a:rPr lang="en-US" sz="1800" dirty="0" err="1">
                <a:latin typeface="Courier New" charset="0"/>
              </a:rPr>
              <a:t>i</a:t>
            </a:r>
            <a:r>
              <a:rPr lang="en-US" sz="1800" dirty="0">
                <a:latin typeface="Courier New" charset="0"/>
              </a:rPr>
              <a:t>][k];</a:t>
            </a:r>
          </a:p>
          <a:p>
            <a:pPr algn="l">
              <a:lnSpc>
                <a:spcPct val="65000"/>
              </a:lnSpc>
              <a:spcBef>
                <a:spcPct val="50000"/>
              </a:spcBef>
            </a:pPr>
            <a:r>
              <a:rPr lang="en-US" sz="1800" dirty="0">
                <a:latin typeface="Courier New" charset="0"/>
              </a:rPr>
              <a:t>    for (j=0; j&lt;n; j++)</a:t>
            </a:r>
          </a:p>
          <a:p>
            <a:pPr algn="l">
              <a:lnSpc>
                <a:spcPct val="65000"/>
              </a:lnSpc>
              <a:spcBef>
                <a:spcPct val="50000"/>
              </a:spcBef>
            </a:pPr>
            <a:r>
              <a:rPr lang="en-US" sz="1800" dirty="0">
                <a:latin typeface="Courier New" charset="0"/>
              </a:rPr>
              <a:t>      </a:t>
            </a:r>
            <a:r>
              <a:rPr lang="en-US" sz="1800" dirty="0">
                <a:solidFill>
                  <a:srgbClr val="FF0000"/>
                </a:solidFill>
                <a:latin typeface="Courier New" charset="0"/>
              </a:rPr>
              <a:t>c[</a:t>
            </a:r>
            <a:r>
              <a:rPr lang="en-US" sz="1800" dirty="0" err="1">
                <a:solidFill>
                  <a:srgbClr val="FF0000"/>
                </a:solidFill>
                <a:latin typeface="Courier New" charset="0"/>
              </a:rPr>
              <a:t>i</a:t>
            </a:r>
            <a:r>
              <a:rPr lang="en-US" sz="1800" dirty="0">
                <a:solidFill>
                  <a:srgbClr val="FF0000"/>
                </a:solidFill>
                <a:latin typeface="Courier New" charset="0"/>
              </a:rPr>
              <a:t>][j] += r * b[k][j];</a:t>
            </a:r>
            <a:r>
              <a:rPr lang="en-US" sz="1800" dirty="0">
                <a:latin typeface="Courier New" charset="0"/>
              </a:rPr>
              <a:t>   </a:t>
            </a:r>
          </a:p>
          <a:p>
            <a:pPr algn="l">
              <a:lnSpc>
                <a:spcPct val="65000"/>
              </a:lnSpc>
              <a:spcBef>
                <a:spcPct val="50000"/>
              </a:spcBef>
            </a:pPr>
            <a:r>
              <a:rPr lang="en-US" sz="1800" dirty="0">
                <a:latin typeface="Courier New" charset="0"/>
              </a:rPr>
              <a:t>  }</a:t>
            </a:r>
          </a:p>
          <a:p>
            <a:pPr algn="l">
              <a:lnSpc>
                <a:spcPct val="65000"/>
              </a:lnSpc>
              <a:spcBef>
                <a:spcPct val="50000"/>
              </a:spcBef>
            </a:pPr>
            <a:r>
              <a:rPr lang="en-US" sz="1800" dirty="0">
                <a:latin typeface="Courier New" charset="0"/>
              </a:rPr>
              <a:t>}</a:t>
            </a:r>
          </a:p>
        </p:txBody>
      </p:sp>
      <p:sp>
        <p:nvSpPr>
          <p:cNvPr id="173060" name="Rectangle 4"/>
          <p:cNvSpPr>
            <a:spLocks noChangeArrowheads="1"/>
          </p:cNvSpPr>
          <p:nvPr/>
        </p:nvSpPr>
        <p:spPr bwMode="auto">
          <a:xfrm>
            <a:off x="5340350" y="237807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3061" name="Rectangle 5"/>
          <p:cNvSpPr>
            <a:spLocks noChangeArrowheads="1"/>
          </p:cNvSpPr>
          <p:nvPr/>
        </p:nvSpPr>
        <p:spPr bwMode="auto">
          <a:xfrm>
            <a:off x="6559550" y="237807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3062" name="Rectangle 6"/>
          <p:cNvSpPr>
            <a:spLocks noChangeArrowheads="1"/>
          </p:cNvSpPr>
          <p:nvPr/>
        </p:nvSpPr>
        <p:spPr bwMode="auto">
          <a:xfrm>
            <a:off x="7727950" y="237807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3063" name="Rectangle 7"/>
          <p:cNvSpPr>
            <a:spLocks noChangeArrowheads="1"/>
          </p:cNvSpPr>
          <p:nvPr/>
        </p:nvSpPr>
        <p:spPr bwMode="auto">
          <a:xfrm>
            <a:off x="5472113" y="2959100"/>
            <a:ext cx="336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A</a:t>
            </a:r>
          </a:p>
        </p:txBody>
      </p:sp>
      <p:sp>
        <p:nvSpPr>
          <p:cNvPr id="173064" name="Rectangle 8"/>
          <p:cNvSpPr>
            <a:spLocks noChangeArrowheads="1"/>
          </p:cNvSpPr>
          <p:nvPr/>
        </p:nvSpPr>
        <p:spPr bwMode="auto">
          <a:xfrm>
            <a:off x="6691313" y="2959100"/>
            <a:ext cx="322253"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B</a:t>
            </a:r>
          </a:p>
        </p:txBody>
      </p:sp>
      <p:sp>
        <p:nvSpPr>
          <p:cNvPr id="173065" name="Rectangle 9"/>
          <p:cNvSpPr>
            <a:spLocks noChangeArrowheads="1"/>
          </p:cNvSpPr>
          <p:nvPr/>
        </p:nvSpPr>
        <p:spPr bwMode="auto">
          <a:xfrm>
            <a:off x="7848600" y="2959100"/>
            <a:ext cx="319498"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C</a:t>
            </a:r>
          </a:p>
        </p:txBody>
      </p:sp>
      <p:sp>
        <p:nvSpPr>
          <p:cNvPr id="173066" name="Rectangle 10"/>
          <p:cNvSpPr>
            <a:spLocks noChangeArrowheads="1"/>
          </p:cNvSpPr>
          <p:nvPr/>
        </p:nvSpPr>
        <p:spPr bwMode="auto">
          <a:xfrm>
            <a:off x="8316913" y="2578100"/>
            <a:ext cx="588877"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a:t>
            </a:r>
          </a:p>
        </p:txBody>
      </p:sp>
      <p:sp>
        <p:nvSpPr>
          <p:cNvPr id="173067" name="Line 11"/>
          <p:cNvSpPr>
            <a:spLocks noChangeShapeType="1"/>
          </p:cNvSpPr>
          <p:nvPr/>
        </p:nvSpPr>
        <p:spPr bwMode="auto">
          <a:xfrm>
            <a:off x="7734300" y="2752725"/>
            <a:ext cx="584200" cy="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3068" name="Rectangle 12"/>
          <p:cNvSpPr>
            <a:spLocks noChangeArrowheads="1"/>
          </p:cNvSpPr>
          <p:nvPr/>
        </p:nvSpPr>
        <p:spPr bwMode="auto">
          <a:xfrm>
            <a:off x="5422900" y="2765425"/>
            <a:ext cx="50800" cy="50800"/>
          </a:xfrm>
          <a:prstGeom prst="rect">
            <a:avLst/>
          </a:prstGeom>
          <a:solidFill>
            <a:srgbClr val="FF0000"/>
          </a:solidFill>
          <a:ln w="57150">
            <a:solidFill>
              <a:srgbClr val="FF0000"/>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3069" name="Rectangle 13"/>
          <p:cNvSpPr>
            <a:spLocks noChangeArrowheads="1"/>
          </p:cNvSpPr>
          <p:nvPr/>
        </p:nvSpPr>
        <p:spPr bwMode="auto">
          <a:xfrm>
            <a:off x="5289669" y="2349500"/>
            <a:ext cx="577731"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a:t>
            </a:r>
            <a:r>
              <a:rPr lang="en-US" sz="2000" b="0" dirty="0" err="1">
                <a:latin typeface="Calibri"/>
                <a:cs typeface="Calibri"/>
              </a:rPr>
              <a:t>i,k</a:t>
            </a:r>
            <a:r>
              <a:rPr lang="en-US" sz="2000" b="0" dirty="0">
                <a:latin typeface="Calibri"/>
                <a:cs typeface="Calibri"/>
              </a:rPr>
              <a:t>)</a:t>
            </a:r>
          </a:p>
        </p:txBody>
      </p:sp>
      <p:sp>
        <p:nvSpPr>
          <p:cNvPr id="173070" name="Rectangle 14"/>
          <p:cNvSpPr>
            <a:spLocks noChangeArrowheads="1"/>
          </p:cNvSpPr>
          <p:nvPr/>
        </p:nvSpPr>
        <p:spPr bwMode="auto">
          <a:xfrm>
            <a:off x="7148513" y="2349500"/>
            <a:ext cx="64661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(k,*)</a:t>
            </a:r>
          </a:p>
        </p:txBody>
      </p:sp>
      <p:sp>
        <p:nvSpPr>
          <p:cNvPr id="173071" name="Line 15"/>
          <p:cNvSpPr>
            <a:spLocks noChangeShapeType="1"/>
          </p:cNvSpPr>
          <p:nvPr/>
        </p:nvSpPr>
        <p:spPr bwMode="auto">
          <a:xfrm>
            <a:off x="6565900" y="2524125"/>
            <a:ext cx="584200" cy="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3072" name="Rectangle 16"/>
          <p:cNvSpPr>
            <a:spLocks noChangeArrowheads="1"/>
          </p:cNvSpPr>
          <p:nvPr/>
        </p:nvSpPr>
        <p:spPr bwMode="auto">
          <a:xfrm>
            <a:off x="5383213" y="1816100"/>
            <a:ext cx="1324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Inner loop:</a:t>
            </a:r>
          </a:p>
        </p:txBody>
      </p:sp>
      <p:sp>
        <p:nvSpPr>
          <p:cNvPr id="173074" name="Rectangle 18"/>
          <p:cNvSpPr>
            <a:spLocks noChangeArrowheads="1"/>
          </p:cNvSpPr>
          <p:nvPr/>
        </p:nvSpPr>
        <p:spPr bwMode="auto">
          <a:xfrm>
            <a:off x="6324600" y="3863975"/>
            <a:ext cx="1177605"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a:latin typeface="Calibri"/>
                <a:cs typeface="Calibri"/>
              </a:rPr>
              <a:t>Row-wise</a:t>
            </a:r>
          </a:p>
        </p:txBody>
      </p:sp>
      <p:sp>
        <p:nvSpPr>
          <p:cNvPr id="173075" name="Line 19"/>
          <p:cNvSpPr>
            <a:spLocks noChangeShapeType="1"/>
          </p:cNvSpPr>
          <p:nvPr/>
        </p:nvSpPr>
        <p:spPr bwMode="auto">
          <a:xfrm flipV="1">
            <a:off x="6881813" y="3352800"/>
            <a:ext cx="0" cy="627063"/>
          </a:xfrm>
          <a:prstGeom prst="line">
            <a:avLst/>
          </a:prstGeom>
          <a:noFill/>
          <a:ln w="25400">
            <a:solidFill>
              <a:schemeClr val="tx1"/>
            </a:solidFill>
            <a:round/>
            <a:headEnd/>
            <a:tailEnd type="triangle" w="med" len="med"/>
          </a:ln>
          <a:effectLst/>
        </p:spPr>
        <p:txBody>
          <a:bodyPr wrap="none" anchor="ctr">
            <a:prstTxWarp prst="textNoShape">
              <a:avLst/>
            </a:prstTxWarp>
          </a:bodyPr>
          <a:lstStyle/>
          <a:p>
            <a:pPr algn="ctr"/>
            <a:endParaRPr lang="en-US" sz="2000">
              <a:latin typeface="Calibri"/>
              <a:cs typeface="Calibri"/>
            </a:endParaRPr>
          </a:p>
        </p:txBody>
      </p:sp>
      <p:sp>
        <p:nvSpPr>
          <p:cNvPr id="173077" name="Rectangle 21"/>
          <p:cNvSpPr>
            <a:spLocks noChangeArrowheads="1"/>
          </p:cNvSpPr>
          <p:nvPr/>
        </p:nvSpPr>
        <p:spPr bwMode="auto">
          <a:xfrm>
            <a:off x="7467600" y="3863975"/>
            <a:ext cx="1177605"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a:latin typeface="Calibri"/>
                <a:cs typeface="Calibri"/>
              </a:rPr>
              <a:t>Row-wise</a:t>
            </a:r>
          </a:p>
        </p:txBody>
      </p:sp>
      <p:sp>
        <p:nvSpPr>
          <p:cNvPr id="173078" name="Line 22"/>
          <p:cNvSpPr>
            <a:spLocks noChangeShapeType="1"/>
          </p:cNvSpPr>
          <p:nvPr/>
        </p:nvSpPr>
        <p:spPr bwMode="auto">
          <a:xfrm flipV="1">
            <a:off x="8024813" y="3352800"/>
            <a:ext cx="0" cy="627063"/>
          </a:xfrm>
          <a:prstGeom prst="line">
            <a:avLst/>
          </a:prstGeom>
          <a:noFill/>
          <a:ln w="25400">
            <a:solidFill>
              <a:schemeClr val="tx1"/>
            </a:solidFill>
            <a:round/>
            <a:headEnd/>
            <a:tailEnd type="triangle" w="med" len="med"/>
          </a:ln>
          <a:effectLst/>
        </p:spPr>
        <p:txBody>
          <a:bodyPr wrap="none" anchor="ctr">
            <a:prstTxWarp prst="textNoShape">
              <a:avLst/>
            </a:prstTxWarp>
          </a:bodyPr>
          <a:lstStyle/>
          <a:p>
            <a:pPr algn="ctr"/>
            <a:endParaRPr lang="en-US" sz="2000">
              <a:latin typeface="Calibri"/>
              <a:cs typeface="Calibri"/>
            </a:endParaRPr>
          </a:p>
        </p:txBody>
      </p:sp>
      <p:sp>
        <p:nvSpPr>
          <p:cNvPr id="173080" name="Rectangle 24"/>
          <p:cNvSpPr>
            <a:spLocks noChangeArrowheads="1"/>
          </p:cNvSpPr>
          <p:nvPr/>
        </p:nvSpPr>
        <p:spPr bwMode="auto">
          <a:xfrm>
            <a:off x="5293666" y="3871913"/>
            <a:ext cx="726134"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dirty="0">
                <a:latin typeface="Calibri"/>
                <a:cs typeface="Calibri"/>
              </a:rPr>
              <a:t>Fixed</a:t>
            </a:r>
          </a:p>
        </p:txBody>
      </p:sp>
      <p:sp>
        <p:nvSpPr>
          <p:cNvPr id="173081" name="Line 25"/>
          <p:cNvSpPr>
            <a:spLocks noChangeShapeType="1"/>
          </p:cNvSpPr>
          <p:nvPr/>
        </p:nvSpPr>
        <p:spPr bwMode="auto">
          <a:xfrm flipV="1">
            <a:off x="5632451" y="3360738"/>
            <a:ext cx="0" cy="627062"/>
          </a:xfrm>
          <a:prstGeom prst="line">
            <a:avLst/>
          </a:prstGeom>
          <a:noFill/>
          <a:ln w="25400">
            <a:solidFill>
              <a:schemeClr val="tx1"/>
            </a:solidFill>
            <a:round/>
            <a:headEnd/>
            <a:tailEnd type="triangle" w="med" len="med"/>
          </a:ln>
          <a:effectLst/>
        </p:spPr>
        <p:txBody>
          <a:bodyPr wrap="none" anchor="ctr">
            <a:prstTxWarp prst="textNoShape">
              <a:avLst/>
            </a:prstTxWarp>
          </a:bodyPr>
          <a:lstStyle/>
          <a:p>
            <a:pPr algn="ctr"/>
            <a:endParaRPr lang="en-US" sz="2000">
              <a:latin typeface="Calibri"/>
              <a:cs typeface="Calibri"/>
            </a:endParaRPr>
          </a:p>
        </p:txBody>
      </p:sp>
      <p:sp>
        <p:nvSpPr>
          <p:cNvPr id="173082" name="Rectangle 26"/>
          <p:cNvSpPr>
            <a:spLocks noChangeArrowheads="1"/>
          </p:cNvSpPr>
          <p:nvPr/>
        </p:nvSpPr>
        <p:spPr bwMode="auto">
          <a:xfrm>
            <a:off x="444500" y="4868863"/>
            <a:ext cx="4965700" cy="1227137"/>
          </a:xfrm>
          <a:prstGeom prst="rect">
            <a:avLst/>
          </a:prstGeom>
          <a:noFill/>
          <a:ln w="12700">
            <a:noFill/>
            <a:miter lim="800000"/>
            <a:headEnd/>
            <a:tailEnd/>
          </a:ln>
          <a:effectLst/>
        </p:spPr>
        <p:txBody>
          <a:bodyPr lIns="90487" tIns="44450" rIns="90487" bIns="44450">
            <a:prstTxWarp prst="textNoShape">
              <a:avLst/>
            </a:prstTxWarp>
          </a:bodyPr>
          <a:lstStyle/>
          <a:p>
            <a:pPr marL="223838" indent="-223838" algn="l" defTabSz="895350">
              <a:lnSpc>
                <a:spcPct val="100000"/>
              </a:lnSpc>
              <a:tabLst>
                <a:tab pos="971550" algn="ctr"/>
                <a:tab pos="2343150" algn="ctr"/>
                <a:tab pos="3657600" algn="ctr"/>
              </a:tabLst>
            </a:pPr>
            <a:r>
              <a:rPr lang="en-US" sz="2400" b="0" u="sng" dirty="0">
                <a:latin typeface="Calibri"/>
                <a:cs typeface="Calibri"/>
              </a:rPr>
              <a:t>Misses per inner loop iteration:</a:t>
            </a:r>
          </a:p>
          <a:p>
            <a:pPr marL="560388" lvl="1" indent="-222250" algn="l" defTabSz="895350">
              <a:lnSpc>
                <a:spcPct val="100000"/>
              </a:lnSpc>
              <a:tabLst>
                <a:tab pos="971550" algn="ctr"/>
                <a:tab pos="2343150" algn="ctr"/>
                <a:tab pos="3657600" algn="ctr"/>
              </a:tabLst>
            </a:pPr>
            <a:r>
              <a:rPr lang="en-US" sz="2400" b="0" dirty="0">
                <a:latin typeface="Calibri"/>
                <a:cs typeface="Calibri"/>
              </a:rPr>
              <a:t>		</a:t>
            </a:r>
            <a:r>
              <a:rPr lang="en-US" sz="2400" b="0" u="sng" dirty="0">
                <a:latin typeface="Calibri"/>
                <a:cs typeface="Calibri"/>
              </a:rPr>
              <a:t>A</a:t>
            </a:r>
            <a:r>
              <a:rPr lang="en-US" sz="2400" b="0" dirty="0">
                <a:latin typeface="Calibri"/>
                <a:cs typeface="Calibri"/>
              </a:rPr>
              <a:t>	</a:t>
            </a:r>
            <a:r>
              <a:rPr lang="en-US" sz="2400" b="0" u="sng" dirty="0">
                <a:latin typeface="Calibri"/>
                <a:cs typeface="Calibri"/>
              </a:rPr>
              <a:t>B</a:t>
            </a:r>
            <a:r>
              <a:rPr lang="en-US" sz="2400" b="0" dirty="0">
                <a:latin typeface="Calibri"/>
                <a:cs typeface="Calibri"/>
              </a:rPr>
              <a:t>	</a:t>
            </a:r>
            <a:r>
              <a:rPr lang="en-US" sz="2400" b="0" u="sng" dirty="0">
                <a:latin typeface="Calibri"/>
                <a:cs typeface="Calibri"/>
              </a:rPr>
              <a:t>C</a:t>
            </a:r>
            <a:endParaRPr lang="en-US" sz="2400" b="0" dirty="0">
              <a:latin typeface="Calibri"/>
              <a:cs typeface="Calibri"/>
            </a:endParaRPr>
          </a:p>
          <a:p>
            <a:pPr marL="560388" lvl="1" indent="-222250" algn="l" defTabSz="895350">
              <a:lnSpc>
                <a:spcPct val="100000"/>
              </a:lnSpc>
              <a:tabLst>
                <a:tab pos="971550" algn="ctr"/>
                <a:tab pos="2343150" algn="ctr"/>
                <a:tab pos="3657600" algn="ctr"/>
              </a:tabLst>
            </a:pPr>
            <a:r>
              <a:rPr lang="en-US" sz="2400" b="0" dirty="0">
                <a:latin typeface="Calibri"/>
                <a:cs typeface="Calibri"/>
              </a:rPr>
              <a:t>		0.0	0.25	0.25</a:t>
            </a:r>
          </a:p>
        </p:txBody>
      </p:sp>
      <p:sp>
        <p:nvSpPr>
          <p:cNvPr id="24" name="Rectangle 3"/>
          <p:cNvSpPr>
            <a:spLocks noChangeArrowheads="1"/>
          </p:cNvSpPr>
          <p:nvPr/>
        </p:nvSpPr>
        <p:spPr bwMode="auto">
          <a:xfrm>
            <a:off x="2895600" y="3962400"/>
            <a:ext cx="1898426" cy="357663"/>
          </a:xfrm>
          <a:prstGeom prst="rect">
            <a:avLst/>
          </a:prstGeom>
          <a:noFill/>
          <a:ln w="3240">
            <a:noFill/>
            <a:miter lim="800000"/>
            <a:headEnd/>
            <a:tailE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itchFamily="49" charset="0"/>
                <a:ea typeface="msgothic" charset="0"/>
                <a:cs typeface="msgothic" charset="0"/>
              </a:rPr>
              <a:t>matmult</a:t>
            </a:r>
            <a:r>
              <a:rPr lang="en-GB" sz="1800" b="1" i="1" dirty="0">
                <a:solidFill>
                  <a:schemeClr val="tx1">
                    <a:lumMod val="50000"/>
                    <a:lumOff val="50000"/>
                  </a:schemeClr>
                </a:solidFill>
                <a:latin typeface="Courier New" pitchFamily="49" charset="0"/>
                <a:ea typeface="msgothic" charset="0"/>
                <a:cs typeface="msgothic" charset="0"/>
              </a:rPr>
              <a:t>/</a:t>
            </a:r>
            <a:r>
              <a:rPr lang="en-GB" sz="1800" b="1" i="1" dirty="0" err="1">
                <a:solidFill>
                  <a:schemeClr val="tx1">
                    <a:lumMod val="50000"/>
                    <a:lumOff val="50000"/>
                  </a:schemeClr>
                </a:solidFill>
                <a:latin typeface="Courier New" pitchFamily="49" charset="0"/>
                <a:ea typeface="msgothic" charset="0"/>
                <a:cs typeface="msgothic" charset="0"/>
              </a:rPr>
              <a:t>mm.c</a:t>
            </a:r>
            <a:endParaRPr lang="en-GB" sz="1800" b="1" i="1" dirty="0">
              <a:solidFill>
                <a:schemeClr val="tx1">
                  <a:lumMod val="50000"/>
                  <a:lumOff val="50000"/>
                </a:schemeClr>
              </a:solidFill>
              <a:latin typeface="Courier New" pitchFamily="49" charset="0"/>
              <a:ea typeface="msgothic" charset="0"/>
              <a:cs typeface="msgothic" charset="0"/>
            </a:endParaRPr>
          </a:p>
        </p:txBody>
      </p:sp>
    </p:spTree>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7" name="Rectangle 27"/>
          <p:cNvSpPr>
            <a:spLocks noGrp="1" noChangeArrowheads="1"/>
          </p:cNvSpPr>
          <p:nvPr>
            <p:ph type="title"/>
          </p:nvPr>
        </p:nvSpPr>
        <p:spPr/>
        <p:txBody>
          <a:bodyPr/>
          <a:lstStyle/>
          <a:p>
            <a:r>
              <a:rPr lang="en-US"/>
              <a:t>Matrix Multiplication (ikj)</a:t>
            </a:r>
          </a:p>
        </p:txBody>
      </p:sp>
      <p:sp>
        <p:nvSpPr>
          <p:cNvPr id="174083" name="Rectangle 3"/>
          <p:cNvSpPr>
            <a:spLocks noChangeArrowheads="1"/>
          </p:cNvSpPr>
          <p:nvPr/>
        </p:nvSpPr>
        <p:spPr bwMode="auto">
          <a:xfrm>
            <a:off x="490538" y="1757363"/>
            <a:ext cx="4314825" cy="2515817"/>
          </a:xfrm>
          <a:prstGeom prst="rect">
            <a:avLst/>
          </a:prstGeom>
          <a:solidFill>
            <a:srgbClr val="F6F5BD"/>
          </a:solidFill>
          <a:ln w="12700">
            <a:solidFill>
              <a:schemeClr val="tx1"/>
            </a:solidFill>
            <a:miter lim="800000"/>
            <a:headEnd/>
            <a:tailEnd/>
          </a:ln>
          <a:effectLst>
            <a:outerShdw blurRad="63500" dist="107763" dir="2700000" algn="ctr" rotWithShape="0">
              <a:srgbClr val="000000">
                <a:alpha val="74998"/>
              </a:srgbClr>
            </a:outerShdw>
          </a:effectLst>
        </p:spPr>
        <p:txBody>
          <a:bodyPr lIns="90487" tIns="44450" rIns="90487" bIns="44450">
            <a:prstTxWarp prst="textNoShape">
              <a:avLst/>
            </a:prstTxWarp>
            <a:spAutoFit/>
          </a:bodyPr>
          <a:lstStyle/>
          <a:p>
            <a:pPr algn="l">
              <a:lnSpc>
                <a:spcPct val="65000"/>
              </a:lnSpc>
              <a:spcBef>
                <a:spcPct val="50000"/>
              </a:spcBef>
            </a:pPr>
            <a:r>
              <a:rPr lang="en-US" sz="1800">
                <a:latin typeface="Courier New" charset="0"/>
              </a:rPr>
              <a:t>/* ikj */</a:t>
            </a:r>
          </a:p>
          <a:p>
            <a:pPr algn="l">
              <a:lnSpc>
                <a:spcPct val="65000"/>
              </a:lnSpc>
              <a:spcBef>
                <a:spcPct val="50000"/>
              </a:spcBef>
            </a:pPr>
            <a:r>
              <a:rPr lang="en-US" sz="1800">
                <a:latin typeface="Courier New" charset="0"/>
              </a:rPr>
              <a:t>for (i=0; i&lt;n; i++) {</a:t>
            </a:r>
          </a:p>
          <a:p>
            <a:pPr algn="l">
              <a:lnSpc>
                <a:spcPct val="65000"/>
              </a:lnSpc>
              <a:spcBef>
                <a:spcPct val="50000"/>
              </a:spcBef>
            </a:pPr>
            <a:r>
              <a:rPr lang="en-US" sz="1800">
                <a:latin typeface="Courier New" charset="0"/>
              </a:rPr>
              <a:t>  for (k=0; k&lt;n; k++) {</a:t>
            </a:r>
          </a:p>
          <a:p>
            <a:pPr algn="l">
              <a:lnSpc>
                <a:spcPct val="65000"/>
              </a:lnSpc>
              <a:spcBef>
                <a:spcPct val="50000"/>
              </a:spcBef>
            </a:pPr>
            <a:r>
              <a:rPr lang="en-US" sz="1800">
                <a:latin typeface="Courier New" charset="0"/>
              </a:rPr>
              <a:t>    r = a[i][k];</a:t>
            </a:r>
          </a:p>
          <a:p>
            <a:pPr algn="l">
              <a:lnSpc>
                <a:spcPct val="65000"/>
              </a:lnSpc>
              <a:spcBef>
                <a:spcPct val="50000"/>
              </a:spcBef>
            </a:pPr>
            <a:r>
              <a:rPr lang="en-US" sz="1800">
                <a:latin typeface="Courier New" charset="0"/>
              </a:rPr>
              <a:t>    for (j=0; j&lt;n; j++)</a:t>
            </a:r>
          </a:p>
          <a:p>
            <a:pPr algn="l">
              <a:lnSpc>
                <a:spcPct val="65000"/>
              </a:lnSpc>
              <a:spcBef>
                <a:spcPct val="50000"/>
              </a:spcBef>
            </a:pPr>
            <a:r>
              <a:rPr lang="en-US" sz="1800">
                <a:latin typeface="Courier New" charset="0"/>
              </a:rPr>
              <a:t>      </a:t>
            </a:r>
            <a:r>
              <a:rPr lang="en-US" sz="1800">
                <a:solidFill>
                  <a:srgbClr val="FF0000"/>
                </a:solidFill>
                <a:latin typeface="Courier New" charset="0"/>
              </a:rPr>
              <a:t>c[i][j] += r * b[k][j];</a:t>
            </a:r>
          </a:p>
          <a:p>
            <a:pPr algn="l">
              <a:lnSpc>
                <a:spcPct val="65000"/>
              </a:lnSpc>
              <a:spcBef>
                <a:spcPct val="50000"/>
              </a:spcBef>
            </a:pPr>
            <a:r>
              <a:rPr lang="en-US" sz="1800">
                <a:latin typeface="Courier New" charset="0"/>
              </a:rPr>
              <a:t>  }</a:t>
            </a:r>
          </a:p>
          <a:p>
            <a:pPr algn="l">
              <a:lnSpc>
                <a:spcPct val="65000"/>
              </a:lnSpc>
              <a:spcBef>
                <a:spcPct val="50000"/>
              </a:spcBef>
            </a:pPr>
            <a:r>
              <a:rPr lang="en-US" sz="1800">
                <a:latin typeface="Courier New" charset="0"/>
              </a:rPr>
              <a:t>}</a:t>
            </a:r>
          </a:p>
        </p:txBody>
      </p:sp>
      <p:sp>
        <p:nvSpPr>
          <p:cNvPr id="174084" name="Rectangle 4"/>
          <p:cNvSpPr>
            <a:spLocks noChangeArrowheads="1"/>
          </p:cNvSpPr>
          <p:nvPr/>
        </p:nvSpPr>
        <p:spPr bwMode="auto">
          <a:xfrm>
            <a:off x="5340350" y="237807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4085" name="Rectangle 5"/>
          <p:cNvSpPr>
            <a:spLocks noChangeArrowheads="1"/>
          </p:cNvSpPr>
          <p:nvPr/>
        </p:nvSpPr>
        <p:spPr bwMode="auto">
          <a:xfrm>
            <a:off x="6559550" y="237807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4086" name="Rectangle 6"/>
          <p:cNvSpPr>
            <a:spLocks noChangeArrowheads="1"/>
          </p:cNvSpPr>
          <p:nvPr/>
        </p:nvSpPr>
        <p:spPr bwMode="auto">
          <a:xfrm>
            <a:off x="7727950" y="237807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4087" name="Rectangle 7"/>
          <p:cNvSpPr>
            <a:spLocks noChangeArrowheads="1"/>
          </p:cNvSpPr>
          <p:nvPr/>
        </p:nvSpPr>
        <p:spPr bwMode="auto">
          <a:xfrm>
            <a:off x="5472113" y="2959100"/>
            <a:ext cx="336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A</a:t>
            </a:r>
          </a:p>
        </p:txBody>
      </p:sp>
      <p:sp>
        <p:nvSpPr>
          <p:cNvPr id="174088" name="Rectangle 8"/>
          <p:cNvSpPr>
            <a:spLocks noChangeArrowheads="1"/>
          </p:cNvSpPr>
          <p:nvPr/>
        </p:nvSpPr>
        <p:spPr bwMode="auto">
          <a:xfrm>
            <a:off x="6691313" y="2959100"/>
            <a:ext cx="322253"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B</a:t>
            </a:r>
          </a:p>
        </p:txBody>
      </p:sp>
      <p:sp>
        <p:nvSpPr>
          <p:cNvPr id="174089" name="Rectangle 9"/>
          <p:cNvSpPr>
            <a:spLocks noChangeArrowheads="1"/>
          </p:cNvSpPr>
          <p:nvPr/>
        </p:nvSpPr>
        <p:spPr bwMode="auto">
          <a:xfrm>
            <a:off x="7848600" y="2959100"/>
            <a:ext cx="319498"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C</a:t>
            </a:r>
          </a:p>
        </p:txBody>
      </p:sp>
      <p:sp>
        <p:nvSpPr>
          <p:cNvPr id="174090" name="Rectangle 10"/>
          <p:cNvSpPr>
            <a:spLocks noChangeArrowheads="1"/>
          </p:cNvSpPr>
          <p:nvPr/>
        </p:nvSpPr>
        <p:spPr bwMode="auto">
          <a:xfrm>
            <a:off x="8316913" y="2578100"/>
            <a:ext cx="588877"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a:t>
            </a:r>
          </a:p>
        </p:txBody>
      </p:sp>
      <p:sp>
        <p:nvSpPr>
          <p:cNvPr id="174091" name="Line 11"/>
          <p:cNvSpPr>
            <a:spLocks noChangeShapeType="1"/>
          </p:cNvSpPr>
          <p:nvPr/>
        </p:nvSpPr>
        <p:spPr bwMode="auto">
          <a:xfrm>
            <a:off x="7734300" y="2752725"/>
            <a:ext cx="584200" cy="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4092" name="Rectangle 12"/>
          <p:cNvSpPr>
            <a:spLocks noChangeArrowheads="1"/>
          </p:cNvSpPr>
          <p:nvPr/>
        </p:nvSpPr>
        <p:spPr bwMode="auto">
          <a:xfrm>
            <a:off x="5422900" y="2765425"/>
            <a:ext cx="50800" cy="50800"/>
          </a:xfrm>
          <a:prstGeom prst="rect">
            <a:avLst/>
          </a:prstGeom>
          <a:solidFill>
            <a:schemeClr val="tx1"/>
          </a:solidFill>
          <a:ln w="57150">
            <a:solidFill>
              <a:srgbClr val="FF0000"/>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4093" name="Rectangle 13"/>
          <p:cNvSpPr>
            <a:spLocks noChangeArrowheads="1"/>
          </p:cNvSpPr>
          <p:nvPr/>
        </p:nvSpPr>
        <p:spPr bwMode="auto">
          <a:xfrm>
            <a:off x="5272088" y="2349500"/>
            <a:ext cx="577731"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(i,k)</a:t>
            </a:r>
          </a:p>
        </p:txBody>
      </p:sp>
      <p:sp>
        <p:nvSpPr>
          <p:cNvPr id="174094" name="Rectangle 14"/>
          <p:cNvSpPr>
            <a:spLocks noChangeArrowheads="1"/>
          </p:cNvSpPr>
          <p:nvPr/>
        </p:nvSpPr>
        <p:spPr bwMode="auto">
          <a:xfrm>
            <a:off x="7148513" y="2349500"/>
            <a:ext cx="64661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(k,*)</a:t>
            </a:r>
          </a:p>
        </p:txBody>
      </p:sp>
      <p:sp>
        <p:nvSpPr>
          <p:cNvPr id="174095" name="Line 15"/>
          <p:cNvSpPr>
            <a:spLocks noChangeShapeType="1"/>
          </p:cNvSpPr>
          <p:nvPr/>
        </p:nvSpPr>
        <p:spPr bwMode="auto">
          <a:xfrm>
            <a:off x="6565900" y="2524125"/>
            <a:ext cx="584200" cy="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4096" name="Rectangle 16"/>
          <p:cNvSpPr>
            <a:spLocks noChangeArrowheads="1"/>
          </p:cNvSpPr>
          <p:nvPr/>
        </p:nvSpPr>
        <p:spPr bwMode="auto">
          <a:xfrm>
            <a:off x="5383213" y="1816100"/>
            <a:ext cx="1324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Inner loop:</a:t>
            </a:r>
          </a:p>
        </p:txBody>
      </p:sp>
      <p:sp>
        <p:nvSpPr>
          <p:cNvPr id="174098" name="Rectangle 18"/>
          <p:cNvSpPr>
            <a:spLocks noChangeArrowheads="1"/>
          </p:cNvSpPr>
          <p:nvPr/>
        </p:nvSpPr>
        <p:spPr bwMode="auto">
          <a:xfrm>
            <a:off x="6324600" y="4016375"/>
            <a:ext cx="1177605"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Row-wise</a:t>
            </a:r>
          </a:p>
        </p:txBody>
      </p:sp>
      <p:sp>
        <p:nvSpPr>
          <p:cNvPr id="174099" name="Line 19"/>
          <p:cNvSpPr>
            <a:spLocks noChangeShapeType="1"/>
          </p:cNvSpPr>
          <p:nvPr/>
        </p:nvSpPr>
        <p:spPr bwMode="auto">
          <a:xfrm flipV="1">
            <a:off x="6881813" y="3352800"/>
            <a:ext cx="0" cy="627063"/>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2000">
              <a:latin typeface="Calibri"/>
              <a:cs typeface="Calibri"/>
            </a:endParaRPr>
          </a:p>
        </p:txBody>
      </p:sp>
      <p:sp>
        <p:nvSpPr>
          <p:cNvPr id="174101" name="Rectangle 21"/>
          <p:cNvSpPr>
            <a:spLocks noChangeArrowheads="1"/>
          </p:cNvSpPr>
          <p:nvPr/>
        </p:nvSpPr>
        <p:spPr bwMode="auto">
          <a:xfrm>
            <a:off x="7467600" y="4016375"/>
            <a:ext cx="1177605"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Row-wise</a:t>
            </a:r>
          </a:p>
        </p:txBody>
      </p:sp>
      <p:sp>
        <p:nvSpPr>
          <p:cNvPr id="174102" name="Line 22"/>
          <p:cNvSpPr>
            <a:spLocks noChangeShapeType="1"/>
          </p:cNvSpPr>
          <p:nvPr/>
        </p:nvSpPr>
        <p:spPr bwMode="auto">
          <a:xfrm flipV="1">
            <a:off x="8024813" y="3352800"/>
            <a:ext cx="0" cy="627063"/>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2000">
              <a:latin typeface="Calibri"/>
              <a:cs typeface="Calibri"/>
            </a:endParaRPr>
          </a:p>
        </p:txBody>
      </p:sp>
      <p:sp>
        <p:nvSpPr>
          <p:cNvPr id="174104" name="Rectangle 24"/>
          <p:cNvSpPr>
            <a:spLocks noChangeArrowheads="1"/>
          </p:cNvSpPr>
          <p:nvPr/>
        </p:nvSpPr>
        <p:spPr bwMode="auto">
          <a:xfrm>
            <a:off x="5227638" y="4024313"/>
            <a:ext cx="726134"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Fixed</a:t>
            </a:r>
          </a:p>
        </p:txBody>
      </p:sp>
      <p:sp>
        <p:nvSpPr>
          <p:cNvPr id="174105" name="Line 25"/>
          <p:cNvSpPr>
            <a:spLocks noChangeShapeType="1"/>
          </p:cNvSpPr>
          <p:nvPr/>
        </p:nvSpPr>
        <p:spPr bwMode="auto">
          <a:xfrm flipV="1">
            <a:off x="5632450" y="3360738"/>
            <a:ext cx="0" cy="627062"/>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2000">
              <a:latin typeface="Calibri"/>
              <a:cs typeface="Calibri"/>
            </a:endParaRPr>
          </a:p>
        </p:txBody>
      </p:sp>
      <p:sp>
        <p:nvSpPr>
          <p:cNvPr id="174106" name="Rectangle 26"/>
          <p:cNvSpPr>
            <a:spLocks noChangeArrowheads="1"/>
          </p:cNvSpPr>
          <p:nvPr/>
        </p:nvSpPr>
        <p:spPr bwMode="auto">
          <a:xfrm>
            <a:off x="444500" y="4868863"/>
            <a:ext cx="5194300" cy="1227137"/>
          </a:xfrm>
          <a:prstGeom prst="rect">
            <a:avLst/>
          </a:prstGeom>
          <a:noFill/>
          <a:ln w="12700">
            <a:noFill/>
            <a:miter lim="800000"/>
            <a:headEnd/>
            <a:tailEnd/>
          </a:ln>
          <a:effectLst/>
        </p:spPr>
        <p:txBody>
          <a:bodyPr lIns="90487" tIns="44450" rIns="90487" bIns="44450">
            <a:prstTxWarp prst="textNoShape">
              <a:avLst/>
            </a:prstTxWarp>
          </a:bodyPr>
          <a:lstStyle/>
          <a:p>
            <a:pPr marL="223838" indent="-223838" algn="l" defTabSz="895350">
              <a:lnSpc>
                <a:spcPct val="100000"/>
              </a:lnSpc>
              <a:tabLst>
                <a:tab pos="971550" algn="ctr"/>
                <a:tab pos="2343150" algn="ctr"/>
                <a:tab pos="3657600" algn="ctr"/>
              </a:tabLst>
            </a:pPr>
            <a:r>
              <a:rPr lang="en-US" sz="2400" b="0" u="sng" dirty="0">
                <a:latin typeface="Calibri"/>
                <a:cs typeface="Calibri"/>
              </a:rPr>
              <a:t>Misses per inner loop iteration:</a:t>
            </a:r>
          </a:p>
          <a:p>
            <a:pPr marL="560388" lvl="1" indent="-222250" algn="l" defTabSz="895350">
              <a:lnSpc>
                <a:spcPct val="100000"/>
              </a:lnSpc>
              <a:tabLst>
                <a:tab pos="971550" algn="ctr"/>
                <a:tab pos="2343150" algn="ctr"/>
                <a:tab pos="3657600" algn="ctr"/>
              </a:tabLst>
            </a:pPr>
            <a:r>
              <a:rPr lang="en-US" sz="2400" b="0" dirty="0">
                <a:latin typeface="Calibri"/>
                <a:cs typeface="Calibri"/>
              </a:rPr>
              <a:t>		</a:t>
            </a:r>
            <a:r>
              <a:rPr lang="en-US" sz="2400" b="0" u="sng" dirty="0">
                <a:latin typeface="Calibri"/>
                <a:cs typeface="Calibri"/>
              </a:rPr>
              <a:t>A</a:t>
            </a:r>
            <a:r>
              <a:rPr lang="en-US" sz="2400" b="0" dirty="0">
                <a:latin typeface="Calibri"/>
                <a:cs typeface="Calibri"/>
              </a:rPr>
              <a:t>	</a:t>
            </a:r>
            <a:r>
              <a:rPr lang="en-US" sz="2400" b="0" u="sng" dirty="0">
                <a:latin typeface="Calibri"/>
                <a:cs typeface="Calibri"/>
              </a:rPr>
              <a:t>B</a:t>
            </a:r>
            <a:r>
              <a:rPr lang="en-US" sz="2400" b="0" dirty="0">
                <a:latin typeface="Calibri"/>
                <a:cs typeface="Calibri"/>
              </a:rPr>
              <a:t>	</a:t>
            </a:r>
            <a:r>
              <a:rPr lang="en-US" sz="2400" b="0" u="sng" dirty="0">
                <a:latin typeface="Calibri"/>
                <a:cs typeface="Calibri"/>
              </a:rPr>
              <a:t>C</a:t>
            </a:r>
            <a:endParaRPr lang="en-US" sz="2400" b="0" dirty="0">
              <a:latin typeface="Calibri"/>
              <a:cs typeface="Calibri"/>
            </a:endParaRPr>
          </a:p>
          <a:p>
            <a:pPr marL="560388" lvl="1" indent="-222250" algn="l" defTabSz="895350">
              <a:lnSpc>
                <a:spcPct val="100000"/>
              </a:lnSpc>
              <a:tabLst>
                <a:tab pos="971550" algn="ctr"/>
                <a:tab pos="2343150" algn="ctr"/>
                <a:tab pos="3657600" algn="ctr"/>
              </a:tabLst>
            </a:pPr>
            <a:r>
              <a:rPr lang="en-US" sz="2400" b="0" dirty="0">
                <a:latin typeface="Calibri"/>
                <a:cs typeface="Calibri"/>
              </a:rPr>
              <a:t>		0.0	0.25	0.25</a:t>
            </a:r>
          </a:p>
        </p:txBody>
      </p:sp>
      <p:sp>
        <p:nvSpPr>
          <p:cNvPr id="24" name="Rectangle 3"/>
          <p:cNvSpPr>
            <a:spLocks noChangeArrowheads="1"/>
          </p:cNvSpPr>
          <p:nvPr/>
        </p:nvSpPr>
        <p:spPr bwMode="auto">
          <a:xfrm>
            <a:off x="2971800" y="3962400"/>
            <a:ext cx="1898426" cy="357663"/>
          </a:xfrm>
          <a:prstGeom prst="rect">
            <a:avLst/>
          </a:prstGeom>
          <a:noFill/>
          <a:ln w="3240">
            <a:noFill/>
            <a:miter lim="800000"/>
            <a:headEnd/>
            <a:tailE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itchFamily="49" charset="0"/>
                <a:ea typeface="msgothic" charset="0"/>
                <a:cs typeface="msgothic" charset="0"/>
              </a:rPr>
              <a:t>matmult</a:t>
            </a:r>
            <a:r>
              <a:rPr lang="en-GB" sz="1800" b="1" i="1" dirty="0">
                <a:solidFill>
                  <a:schemeClr val="tx1">
                    <a:lumMod val="50000"/>
                    <a:lumOff val="50000"/>
                  </a:schemeClr>
                </a:solidFill>
                <a:latin typeface="Courier New" pitchFamily="49" charset="0"/>
                <a:ea typeface="msgothic" charset="0"/>
                <a:cs typeface="msgothic" charset="0"/>
              </a:rPr>
              <a:t>/</a:t>
            </a:r>
            <a:r>
              <a:rPr lang="en-GB" sz="1800" b="1" i="1" dirty="0" err="1">
                <a:solidFill>
                  <a:schemeClr val="tx1">
                    <a:lumMod val="50000"/>
                    <a:lumOff val="50000"/>
                  </a:schemeClr>
                </a:solidFill>
                <a:latin typeface="Courier New" pitchFamily="49" charset="0"/>
                <a:ea typeface="msgothic" charset="0"/>
                <a:cs typeface="msgothic" charset="0"/>
              </a:rPr>
              <a:t>mm.c</a:t>
            </a:r>
            <a:endParaRPr lang="en-GB" sz="1800" b="1" i="1" dirty="0">
              <a:solidFill>
                <a:schemeClr val="tx1">
                  <a:lumMod val="50000"/>
                  <a:lumOff val="50000"/>
                </a:schemeClr>
              </a:solidFill>
              <a:latin typeface="Courier New" pitchFamily="49" charset="0"/>
              <a:ea typeface="msgothic" charset="0"/>
              <a:cs typeface="msgothic" charset="0"/>
            </a:endParaRPr>
          </a:p>
        </p:txBody>
      </p:sp>
    </p:spTree>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31" name="Rectangle 27"/>
          <p:cNvSpPr>
            <a:spLocks noGrp="1" noChangeArrowheads="1"/>
          </p:cNvSpPr>
          <p:nvPr>
            <p:ph type="title"/>
          </p:nvPr>
        </p:nvSpPr>
        <p:spPr/>
        <p:txBody>
          <a:bodyPr/>
          <a:lstStyle/>
          <a:p>
            <a:r>
              <a:rPr lang="en-US"/>
              <a:t>Matrix Multiplication (jki)</a:t>
            </a:r>
          </a:p>
        </p:txBody>
      </p:sp>
      <p:sp>
        <p:nvSpPr>
          <p:cNvPr id="175107" name="Rectangle 3"/>
          <p:cNvSpPr>
            <a:spLocks noChangeArrowheads="1"/>
          </p:cNvSpPr>
          <p:nvPr/>
        </p:nvSpPr>
        <p:spPr bwMode="auto">
          <a:xfrm>
            <a:off x="566738" y="1766888"/>
            <a:ext cx="4352925" cy="2515817"/>
          </a:xfrm>
          <a:prstGeom prst="rect">
            <a:avLst/>
          </a:prstGeom>
          <a:solidFill>
            <a:srgbClr val="F6F5BD"/>
          </a:solidFill>
          <a:ln w="12700">
            <a:solidFill>
              <a:srgbClr val="000000"/>
            </a:solidFill>
            <a:miter lim="800000"/>
            <a:headEnd/>
            <a:tailEnd/>
          </a:ln>
          <a:effectLst>
            <a:outerShdw blurRad="63500" dist="107763" dir="2700000" algn="ctr" rotWithShape="0">
              <a:srgbClr val="000000">
                <a:alpha val="74998"/>
              </a:srgbClr>
            </a:outerShdw>
          </a:effectLst>
        </p:spPr>
        <p:txBody>
          <a:bodyPr lIns="90487" tIns="44450" rIns="90487" bIns="44450">
            <a:prstTxWarp prst="textNoShape">
              <a:avLst/>
            </a:prstTxWarp>
            <a:spAutoFit/>
          </a:bodyPr>
          <a:lstStyle/>
          <a:p>
            <a:pPr algn="l">
              <a:lnSpc>
                <a:spcPct val="65000"/>
              </a:lnSpc>
              <a:spcBef>
                <a:spcPct val="50000"/>
              </a:spcBef>
            </a:pPr>
            <a:r>
              <a:rPr lang="en-US" sz="1800" dirty="0">
                <a:latin typeface="Courier New" charset="0"/>
              </a:rPr>
              <a:t>/* </a:t>
            </a:r>
            <a:r>
              <a:rPr lang="en-US" sz="1800" dirty="0" err="1">
                <a:latin typeface="Courier New" charset="0"/>
              </a:rPr>
              <a:t>jki</a:t>
            </a:r>
            <a:r>
              <a:rPr lang="en-US" sz="1800" dirty="0">
                <a:latin typeface="Courier New" charset="0"/>
              </a:rPr>
              <a:t> */</a:t>
            </a:r>
          </a:p>
          <a:p>
            <a:pPr algn="l">
              <a:lnSpc>
                <a:spcPct val="65000"/>
              </a:lnSpc>
              <a:spcBef>
                <a:spcPct val="50000"/>
              </a:spcBef>
            </a:pPr>
            <a:r>
              <a:rPr lang="en-US" sz="1800" dirty="0">
                <a:latin typeface="Courier New" charset="0"/>
              </a:rPr>
              <a:t>for (</a:t>
            </a:r>
            <a:r>
              <a:rPr lang="en-US" sz="1800" dirty="0" err="1">
                <a:latin typeface="Courier New" charset="0"/>
              </a:rPr>
              <a:t>j</a:t>
            </a:r>
            <a:r>
              <a:rPr lang="en-US" sz="1800" dirty="0">
                <a:latin typeface="Courier New" charset="0"/>
              </a:rPr>
              <a:t>=0; </a:t>
            </a:r>
            <a:r>
              <a:rPr lang="en-US" sz="1800" dirty="0" err="1">
                <a:latin typeface="Courier New" charset="0"/>
              </a:rPr>
              <a:t>j</a:t>
            </a:r>
            <a:r>
              <a:rPr lang="en-US" sz="1800" dirty="0">
                <a:latin typeface="Courier New" charset="0"/>
              </a:rPr>
              <a:t>&lt;</a:t>
            </a:r>
            <a:r>
              <a:rPr lang="en-US" sz="1800" dirty="0" err="1">
                <a:latin typeface="Courier New" charset="0"/>
              </a:rPr>
              <a:t>n</a:t>
            </a:r>
            <a:r>
              <a:rPr lang="en-US" sz="1800" dirty="0">
                <a:latin typeface="Courier New" charset="0"/>
              </a:rPr>
              <a:t>; </a:t>
            </a:r>
            <a:r>
              <a:rPr lang="en-US" sz="1800" dirty="0" err="1">
                <a:latin typeface="Courier New" charset="0"/>
              </a:rPr>
              <a:t>j</a:t>
            </a:r>
            <a:r>
              <a:rPr lang="en-US" sz="1800" dirty="0">
                <a:latin typeface="Courier New" charset="0"/>
              </a:rPr>
              <a:t>++) {</a:t>
            </a:r>
          </a:p>
          <a:p>
            <a:pPr algn="l">
              <a:lnSpc>
                <a:spcPct val="65000"/>
              </a:lnSpc>
              <a:spcBef>
                <a:spcPct val="50000"/>
              </a:spcBef>
            </a:pPr>
            <a:r>
              <a:rPr lang="en-US" sz="1800" dirty="0">
                <a:latin typeface="Courier New" charset="0"/>
              </a:rPr>
              <a:t>  for (</a:t>
            </a:r>
            <a:r>
              <a:rPr lang="en-US" sz="1800" dirty="0" err="1">
                <a:latin typeface="Courier New" charset="0"/>
              </a:rPr>
              <a:t>k</a:t>
            </a:r>
            <a:r>
              <a:rPr lang="en-US" sz="1800" dirty="0">
                <a:latin typeface="Courier New" charset="0"/>
              </a:rPr>
              <a:t>=0; </a:t>
            </a:r>
            <a:r>
              <a:rPr lang="en-US" sz="1800" dirty="0" err="1">
                <a:latin typeface="Courier New" charset="0"/>
              </a:rPr>
              <a:t>k</a:t>
            </a:r>
            <a:r>
              <a:rPr lang="en-US" sz="1800" dirty="0">
                <a:latin typeface="Courier New" charset="0"/>
              </a:rPr>
              <a:t>&lt;</a:t>
            </a:r>
            <a:r>
              <a:rPr lang="en-US" sz="1800" dirty="0" err="1">
                <a:latin typeface="Courier New" charset="0"/>
              </a:rPr>
              <a:t>n</a:t>
            </a:r>
            <a:r>
              <a:rPr lang="en-US" sz="1800" dirty="0">
                <a:latin typeface="Courier New" charset="0"/>
              </a:rPr>
              <a:t>; </a:t>
            </a:r>
            <a:r>
              <a:rPr lang="en-US" sz="1800" dirty="0" err="1">
                <a:latin typeface="Courier New" charset="0"/>
              </a:rPr>
              <a:t>k</a:t>
            </a:r>
            <a:r>
              <a:rPr lang="en-US" sz="1800" dirty="0">
                <a:latin typeface="Courier New" charset="0"/>
              </a:rPr>
              <a:t>++) {</a:t>
            </a:r>
          </a:p>
          <a:p>
            <a:pPr algn="l">
              <a:lnSpc>
                <a:spcPct val="65000"/>
              </a:lnSpc>
              <a:spcBef>
                <a:spcPct val="50000"/>
              </a:spcBef>
            </a:pPr>
            <a:r>
              <a:rPr lang="en-US" sz="1800" dirty="0">
                <a:latin typeface="Courier New" charset="0"/>
              </a:rPr>
              <a:t>    </a:t>
            </a:r>
            <a:r>
              <a:rPr lang="en-US" sz="1800" dirty="0" err="1">
                <a:latin typeface="Courier New" charset="0"/>
              </a:rPr>
              <a:t>r</a:t>
            </a:r>
            <a:r>
              <a:rPr lang="en-US" sz="1800" dirty="0">
                <a:latin typeface="Courier New" charset="0"/>
              </a:rPr>
              <a:t> = </a:t>
            </a:r>
            <a:r>
              <a:rPr lang="en-US" sz="1800" dirty="0" err="1">
                <a:latin typeface="Courier New" charset="0"/>
              </a:rPr>
              <a:t>b[k][j</a:t>
            </a:r>
            <a:r>
              <a:rPr lang="en-US" sz="1800" dirty="0">
                <a:latin typeface="Courier New" charset="0"/>
              </a:rPr>
              <a:t>];</a:t>
            </a:r>
          </a:p>
          <a:p>
            <a:pPr algn="l">
              <a:lnSpc>
                <a:spcPct val="65000"/>
              </a:lnSpc>
              <a:spcBef>
                <a:spcPct val="50000"/>
              </a:spcBef>
            </a:pPr>
            <a:r>
              <a:rPr lang="en-US" sz="1800" dirty="0">
                <a:latin typeface="Courier New" charset="0"/>
              </a:rPr>
              <a:t>    for (</a:t>
            </a:r>
            <a:r>
              <a:rPr lang="en-US" sz="1800" dirty="0" err="1">
                <a:latin typeface="Courier New" charset="0"/>
              </a:rPr>
              <a:t>i</a:t>
            </a:r>
            <a:r>
              <a:rPr lang="en-US" sz="1800" dirty="0">
                <a:latin typeface="Courier New" charset="0"/>
              </a:rPr>
              <a:t>=0; </a:t>
            </a:r>
            <a:r>
              <a:rPr lang="en-US" sz="1800" dirty="0" err="1">
                <a:latin typeface="Courier New" charset="0"/>
              </a:rPr>
              <a:t>i</a:t>
            </a:r>
            <a:r>
              <a:rPr lang="en-US" sz="1800" dirty="0">
                <a:latin typeface="Courier New" charset="0"/>
              </a:rPr>
              <a:t>&lt;</a:t>
            </a:r>
            <a:r>
              <a:rPr lang="en-US" sz="1800" dirty="0" err="1">
                <a:latin typeface="Courier New" charset="0"/>
              </a:rPr>
              <a:t>n</a:t>
            </a:r>
            <a:r>
              <a:rPr lang="en-US" sz="1800" dirty="0">
                <a:latin typeface="Courier New" charset="0"/>
              </a:rPr>
              <a:t>; </a:t>
            </a:r>
            <a:r>
              <a:rPr lang="en-US" sz="1800" dirty="0" err="1">
                <a:latin typeface="Courier New" charset="0"/>
              </a:rPr>
              <a:t>i</a:t>
            </a:r>
            <a:r>
              <a:rPr lang="en-US" sz="1800" dirty="0">
                <a:latin typeface="Courier New" charset="0"/>
              </a:rPr>
              <a:t>++)</a:t>
            </a:r>
          </a:p>
          <a:p>
            <a:pPr algn="l">
              <a:lnSpc>
                <a:spcPct val="65000"/>
              </a:lnSpc>
              <a:spcBef>
                <a:spcPct val="50000"/>
              </a:spcBef>
            </a:pPr>
            <a:r>
              <a:rPr lang="en-US" sz="1800" dirty="0">
                <a:latin typeface="Courier New" charset="0"/>
              </a:rPr>
              <a:t>      </a:t>
            </a:r>
            <a:r>
              <a:rPr lang="en-US" sz="1800" dirty="0" err="1">
                <a:solidFill>
                  <a:srgbClr val="FF0000"/>
                </a:solidFill>
                <a:latin typeface="Courier New" charset="0"/>
              </a:rPr>
              <a:t>c[i][j</a:t>
            </a:r>
            <a:r>
              <a:rPr lang="en-US" sz="1800" dirty="0">
                <a:solidFill>
                  <a:srgbClr val="FF0000"/>
                </a:solidFill>
                <a:latin typeface="Courier New" charset="0"/>
              </a:rPr>
              <a:t>] += </a:t>
            </a:r>
            <a:r>
              <a:rPr lang="en-US" sz="1800" dirty="0" err="1">
                <a:solidFill>
                  <a:srgbClr val="FF0000"/>
                </a:solidFill>
                <a:latin typeface="Courier New" charset="0"/>
              </a:rPr>
              <a:t>a[i][k</a:t>
            </a:r>
            <a:r>
              <a:rPr lang="en-US" sz="1800" dirty="0">
                <a:solidFill>
                  <a:srgbClr val="FF0000"/>
                </a:solidFill>
                <a:latin typeface="Courier New" charset="0"/>
              </a:rPr>
              <a:t>] * </a:t>
            </a:r>
            <a:r>
              <a:rPr lang="en-US" sz="1800" dirty="0" err="1">
                <a:solidFill>
                  <a:srgbClr val="FF0000"/>
                </a:solidFill>
                <a:latin typeface="Courier New" charset="0"/>
              </a:rPr>
              <a:t>r</a:t>
            </a:r>
            <a:r>
              <a:rPr lang="en-US" sz="1800" dirty="0">
                <a:solidFill>
                  <a:srgbClr val="FF0000"/>
                </a:solidFill>
                <a:latin typeface="Courier New" charset="0"/>
              </a:rPr>
              <a:t>;</a:t>
            </a:r>
          </a:p>
          <a:p>
            <a:pPr algn="l">
              <a:lnSpc>
                <a:spcPct val="65000"/>
              </a:lnSpc>
              <a:spcBef>
                <a:spcPct val="50000"/>
              </a:spcBef>
            </a:pPr>
            <a:r>
              <a:rPr lang="en-US" sz="1800" dirty="0">
                <a:latin typeface="Courier New" charset="0"/>
              </a:rPr>
              <a:t>  }</a:t>
            </a:r>
          </a:p>
          <a:p>
            <a:pPr algn="l">
              <a:lnSpc>
                <a:spcPct val="65000"/>
              </a:lnSpc>
              <a:spcBef>
                <a:spcPct val="50000"/>
              </a:spcBef>
            </a:pPr>
            <a:r>
              <a:rPr lang="en-US" sz="1800" dirty="0">
                <a:latin typeface="Courier New" charset="0"/>
              </a:rPr>
              <a:t>}	</a:t>
            </a:r>
          </a:p>
        </p:txBody>
      </p:sp>
      <p:sp>
        <p:nvSpPr>
          <p:cNvPr id="175108" name="Rectangle 4"/>
          <p:cNvSpPr>
            <a:spLocks noChangeArrowheads="1"/>
          </p:cNvSpPr>
          <p:nvPr/>
        </p:nvSpPr>
        <p:spPr bwMode="auto">
          <a:xfrm>
            <a:off x="5340350" y="2432050"/>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5109" name="Rectangle 5"/>
          <p:cNvSpPr>
            <a:spLocks noChangeArrowheads="1"/>
          </p:cNvSpPr>
          <p:nvPr/>
        </p:nvSpPr>
        <p:spPr bwMode="auto">
          <a:xfrm>
            <a:off x="6559550" y="2432050"/>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5110" name="Rectangle 6"/>
          <p:cNvSpPr>
            <a:spLocks noChangeArrowheads="1"/>
          </p:cNvSpPr>
          <p:nvPr/>
        </p:nvSpPr>
        <p:spPr bwMode="auto">
          <a:xfrm>
            <a:off x="7727950" y="2432050"/>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5111" name="Rectangle 7"/>
          <p:cNvSpPr>
            <a:spLocks noChangeArrowheads="1"/>
          </p:cNvSpPr>
          <p:nvPr/>
        </p:nvSpPr>
        <p:spPr bwMode="auto">
          <a:xfrm>
            <a:off x="5472113" y="2959100"/>
            <a:ext cx="336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A</a:t>
            </a:r>
          </a:p>
        </p:txBody>
      </p:sp>
      <p:sp>
        <p:nvSpPr>
          <p:cNvPr id="175112" name="Rectangle 8"/>
          <p:cNvSpPr>
            <a:spLocks noChangeArrowheads="1"/>
          </p:cNvSpPr>
          <p:nvPr/>
        </p:nvSpPr>
        <p:spPr bwMode="auto">
          <a:xfrm>
            <a:off x="6691313" y="2959100"/>
            <a:ext cx="322253"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B</a:t>
            </a:r>
          </a:p>
        </p:txBody>
      </p:sp>
      <p:sp>
        <p:nvSpPr>
          <p:cNvPr id="175113" name="Rectangle 9"/>
          <p:cNvSpPr>
            <a:spLocks noChangeArrowheads="1"/>
          </p:cNvSpPr>
          <p:nvPr/>
        </p:nvSpPr>
        <p:spPr bwMode="auto">
          <a:xfrm>
            <a:off x="7848600" y="2959100"/>
            <a:ext cx="319498"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C</a:t>
            </a:r>
          </a:p>
        </p:txBody>
      </p:sp>
      <p:sp>
        <p:nvSpPr>
          <p:cNvPr id="175114" name="Rectangle 10"/>
          <p:cNvSpPr>
            <a:spLocks noChangeArrowheads="1"/>
          </p:cNvSpPr>
          <p:nvPr/>
        </p:nvSpPr>
        <p:spPr bwMode="auto">
          <a:xfrm>
            <a:off x="7656513" y="2057400"/>
            <a:ext cx="591382"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a:t>
            </a:r>
            <a:r>
              <a:rPr lang="en-US" sz="2000" b="0" dirty="0" err="1">
                <a:latin typeface="Calibri"/>
                <a:cs typeface="Calibri"/>
              </a:rPr>
              <a:t>j</a:t>
            </a:r>
            <a:r>
              <a:rPr lang="en-US" sz="2000" b="0" dirty="0">
                <a:latin typeface="Calibri"/>
                <a:cs typeface="Calibri"/>
              </a:rPr>
              <a:t>)</a:t>
            </a:r>
          </a:p>
        </p:txBody>
      </p:sp>
      <p:sp>
        <p:nvSpPr>
          <p:cNvPr id="175115" name="Rectangle 11"/>
          <p:cNvSpPr>
            <a:spLocks noChangeArrowheads="1"/>
          </p:cNvSpPr>
          <p:nvPr/>
        </p:nvSpPr>
        <p:spPr bwMode="auto">
          <a:xfrm>
            <a:off x="6692900" y="2832100"/>
            <a:ext cx="50800" cy="50800"/>
          </a:xfrm>
          <a:prstGeom prst="rect">
            <a:avLst/>
          </a:prstGeom>
          <a:solidFill>
            <a:srgbClr val="FF0000"/>
          </a:solidFill>
          <a:ln w="57150">
            <a:solidFill>
              <a:srgbClr val="FF0000"/>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5116" name="Rectangle 12"/>
          <p:cNvSpPr>
            <a:spLocks noChangeArrowheads="1"/>
          </p:cNvSpPr>
          <p:nvPr/>
        </p:nvSpPr>
        <p:spPr bwMode="auto">
          <a:xfrm>
            <a:off x="6475413" y="2416175"/>
            <a:ext cx="580236"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(k,j)</a:t>
            </a:r>
          </a:p>
        </p:txBody>
      </p:sp>
      <p:sp>
        <p:nvSpPr>
          <p:cNvPr id="175117" name="Rectangle 13"/>
          <p:cNvSpPr>
            <a:spLocks noChangeArrowheads="1"/>
          </p:cNvSpPr>
          <p:nvPr/>
        </p:nvSpPr>
        <p:spPr bwMode="auto">
          <a:xfrm>
            <a:off x="5268913" y="1600200"/>
            <a:ext cx="1324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Inner loop:</a:t>
            </a:r>
          </a:p>
        </p:txBody>
      </p:sp>
      <p:sp>
        <p:nvSpPr>
          <p:cNvPr id="175118" name="Line 14"/>
          <p:cNvSpPr>
            <a:spLocks noChangeShapeType="1"/>
          </p:cNvSpPr>
          <p:nvPr/>
        </p:nvSpPr>
        <p:spPr bwMode="auto">
          <a:xfrm flipV="1">
            <a:off x="5803900" y="2425700"/>
            <a:ext cx="0" cy="53340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5119" name="Line 15"/>
          <p:cNvSpPr>
            <a:spLocks noChangeShapeType="1"/>
          </p:cNvSpPr>
          <p:nvPr/>
        </p:nvSpPr>
        <p:spPr bwMode="auto">
          <a:xfrm flipV="1">
            <a:off x="7886700" y="2438400"/>
            <a:ext cx="0" cy="53340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5120" name="Rectangle 16"/>
          <p:cNvSpPr>
            <a:spLocks noChangeArrowheads="1"/>
          </p:cNvSpPr>
          <p:nvPr/>
        </p:nvSpPr>
        <p:spPr bwMode="auto">
          <a:xfrm>
            <a:off x="5522913" y="2057400"/>
            <a:ext cx="64661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a:t>
            </a:r>
            <a:r>
              <a:rPr lang="en-US" sz="2000" b="0" dirty="0" err="1">
                <a:latin typeface="Calibri"/>
                <a:cs typeface="Calibri"/>
              </a:rPr>
              <a:t>k</a:t>
            </a:r>
            <a:r>
              <a:rPr lang="en-US" sz="2000" b="0" dirty="0">
                <a:latin typeface="Calibri"/>
                <a:cs typeface="Calibri"/>
              </a:rPr>
              <a:t>)</a:t>
            </a:r>
          </a:p>
        </p:txBody>
      </p:sp>
      <p:sp>
        <p:nvSpPr>
          <p:cNvPr id="175122" name="Rectangle 18"/>
          <p:cNvSpPr>
            <a:spLocks noChangeArrowheads="1"/>
          </p:cNvSpPr>
          <p:nvPr/>
        </p:nvSpPr>
        <p:spPr bwMode="auto">
          <a:xfrm>
            <a:off x="5133853" y="3866679"/>
            <a:ext cx="1067599" cy="705321"/>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dirty="0">
                <a:latin typeface="Calibri"/>
                <a:cs typeface="Calibri"/>
              </a:rPr>
              <a:t>Column-</a:t>
            </a:r>
          </a:p>
          <a:p>
            <a:pPr algn="ctr">
              <a:lnSpc>
                <a:spcPct val="100000"/>
              </a:lnSpc>
            </a:pPr>
            <a:r>
              <a:rPr lang="en-US" sz="2000" b="0" dirty="0">
                <a:latin typeface="Calibri"/>
                <a:cs typeface="Calibri"/>
              </a:rPr>
              <a:t>wise</a:t>
            </a:r>
          </a:p>
        </p:txBody>
      </p:sp>
      <p:sp>
        <p:nvSpPr>
          <p:cNvPr id="175123" name="Line 19"/>
          <p:cNvSpPr>
            <a:spLocks noChangeShapeType="1"/>
          </p:cNvSpPr>
          <p:nvPr/>
        </p:nvSpPr>
        <p:spPr bwMode="auto">
          <a:xfrm flipV="1">
            <a:off x="5638800" y="3335983"/>
            <a:ext cx="0" cy="627063"/>
          </a:xfrm>
          <a:prstGeom prst="line">
            <a:avLst/>
          </a:prstGeom>
          <a:noFill/>
          <a:ln w="25400">
            <a:solidFill>
              <a:schemeClr val="tx1"/>
            </a:solidFill>
            <a:round/>
            <a:headEnd/>
            <a:tailEnd type="triangle" w="med" len="med"/>
          </a:ln>
          <a:effectLst/>
        </p:spPr>
        <p:txBody>
          <a:bodyPr wrap="none" anchor="ctr">
            <a:prstTxWarp prst="textNoShape">
              <a:avLst/>
            </a:prstTxWarp>
          </a:bodyPr>
          <a:lstStyle/>
          <a:p>
            <a:pPr algn="ctr"/>
            <a:endParaRPr lang="en-US" sz="2000">
              <a:latin typeface="Calibri"/>
              <a:cs typeface="Calibri"/>
            </a:endParaRPr>
          </a:p>
        </p:txBody>
      </p:sp>
      <p:sp>
        <p:nvSpPr>
          <p:cNvPr id="175125" name="Rectangle 21"/>
          <p:cNvSpPr>
            <a:spLocks noChangeArrowheads="1"/>
          </p:cNvSpPr>
          <p:nvPr/>
        </p:nvSpPr>
        <p:spPr bwMode="auto">
          <a:xfrm>
            <a:off x="7467600" y="3866679"/>
            <a:ext cx="1067599" cy="705321"/>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dirty="0">
                <a:latin typeface="Calibri"/>
                <a:cs typeface="Calibri"/>
              </a:rPr>
              <a:t>Column-</a:t>
            </a:r>
          </a:p>
          <a:p>
            <a:pPr algn="ctr">
              <a:lnSpc>
                <a:spcPct val="100000"/>
              </a:lnSpc>
            </a:pPr>
            <a:r>
              <a:rPr lang="en-US" sz="2000" b="0" dirty="0">
                <a:latin typeface="Calibri"/>
                <a:cs typeface="Calibri"/>
              </a:rPr>
              <a:t>wise</a:t>
            </a:r>
          </a:p>
        </p:txBody>
      </p:sp>
      <p:sp>
        <p:nvSpPr>
          <p:cNvPr id="175126" name="Line 22"/>
          <p:cNvSpPr>
            <a:spLocks noChangeShapeType="1"/>
          </p:cNvSpPr>
          <p:nvPr/>
        </p:nvSpPr>
        <p:spPr bwMode="auto">
          <a:xfrm flipV="1">
            <a:off x="8024813" y="3335983"/>
            <a:ext cx="0" cy="627063"/>
          </a:xfrm>
          <a:prstGeom prst="line">
            <a:avLst/>
          </a:prstGeom>
          <a:noFill/>
          <a:ln w="25400">
            <a:solidFill>
              <a:schemeClr val="tx1"/>
            </a:solidFill>
            <a:round/>
            <a:headEnd/>
            <a:tailEnd type="triangle" w="med" len="med"/>
          </a:ln>
          <a:effectLst/>
        </p:spPr>
        <p:txBody>
          <a:bodyPr wrap="none" anchor="ctr">
            <a:prstTxWarp prst="textNoShape">
              <a:avLst/>
            </a:prstTxWarp>
          </a:bodyPr>
          <a:lstStyle/>
          <a:p>
            <a:pPr algn="ctr"/>
            <a:endParaRPr lang="en-US" sz="2000">
              <a:latin typeface="Calibri"/>
              <a:cs typeface="Calibri"/>
            </a:endParaRPr>
          </a:p>
        </p:txBody>
      </p:sp>
      <p:sp>
        <p:nvSpPr>
          <p:cNvPr id="175128" name="Rectangle 24"/>
          <p:cNvSpPr>
            <a:spLocks noChangeArrowheads="1"/>
          </p:cNvSpPr>
          <p:nvPr/>
        </p:nvSpPr>
        <p:spPr bwMode="auto">
          <a:xfrm>
            <a:off x="6477000" y="3866679"/>
            <a:ext cx="726134"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dirty="0">
                <a:latin typeface="Calibri"/>
                <a:cs typeface="Calibri"/>
              </a:rPr>
              <a:t>Fixed</a:t>
            </a:r>
          </a:p>
        </p:txBody>
      </p:sp>
      <p:sp>
        <p:nvSpPr>
          <p:cNvPr id="175129" name="Line 25"/>
          <p:cNvSpPr>
            <a:spLocks noChangeShapeType="1"/>
          </p:cNvSpPr>
          <p:nvPr/>
        </p:nvSpPr>
        <p:spPr bwMode="auto">
          <a:xfrm flipV="1">
            <a:off x="6815785" y="3343921"/>
            <a:ext cx="0" cy="627062"/>
          </a:xfrm>
          <a:prstGeom prst="line">
            <a:avLst/>
          </a:prstGeom>
          <a:noFill/>
          <a:ln w="25400">
            <a:solidFill>
              <a:schemeClr val="tx1"/>
            </a:solidFill>
            <a:round/>
            <a:headEnd/>
            <a:tailEnd type="triangle" w="med" len="med"/>
          </a:ln>
          <a:effectLst/>
        </p:spPr>
        <p:txBody>
          <a:bodyPr wrap="none" anchor="ctr">
            <a:prstTxWarp prst="textNoShape">
              <a:avLst/>
            </a:prstTxWarp>
          </a:bodyPr>
          <a:lstStyle/>
          <a:p>
            <a:pPr algn="ctr"/>
            <a:endParaRPr lang="en-US" sz="2000">
              <a:latin typeface="Calibri"/>
              <a:cs typeface="Calibri"/>
            </a:endParaRPr>
          </a:p>
        </p:txBody>
      </p:sp>
      <p:sp>
        <p:nvSpPr>
          <p:cNvPr id="175130" name="Rectangle 26"/>
          <p:cNvSpPr>
            <a:spLocks noChangeArrowheads="1"/>
          </p:cNvSpPr>
          <p:nvPr/>
        </p:nvSpPr>
        <p:spPr bwMode="auto">
          <a:xfrm>
            <a:off x="444500" y="4868863"/>
            <a:ext cx="5492750" cy="1227137"/>
          </a:xfrm>
          <a:prstGeom prst="rect">
            <a:avLst/>
          </a:prstGeom>
          <a:noFill/>
          <a:ln w="12700">
            <a:noFill/>
            <a:miter lim="800000"/>
            <a:headEnd/>
            <a:tailEnd/>
          </a:ln>
          <a:effectLst/>
        </p:spPr>
        <p:txBody>
          <a:bodyPr lIns="90487" tIns="44450" rIns="90487" bIns="44450">
            <a:prstTxWarp prst="textNoShape">
              <a:avLst/>
            </a:prstTxWarp>
          </a:bodyPr>
          <a:lstStyle/>
          <a:p>
            <a:pPr marL="223838" indent="-223838" algn="l" defTabSz="895350">
              <a:lnSpc>
                <a:spcPct val="100000"/>
              </a:lnSpc>
              <a:tabLst>
                <a:tab pos="971550" algn="ctr"/>
                <a:tab pos="2343150" algn="ctr"/>
                <a:tab pos="3657600" algn="ctr"/>
              </a:tabLst>
            </a:pPr>
            <a:r>
              <a:rPr lang="en-US" b="0" u="sng" dirty="0">
                <a:latin typeface="Calibri"/>
                <a:cs typeface="Calibri"/>
              </a:rPr>
              <a:t>Misses per inner loop iteration:</a:t>
            </a:r>
          </a:p>
          <a:p>
            <a:pPr marL="560388" lvl="1" indent="-222250" algn="l" defTabSz="895350">
              <a:lnSpc>
                <a:spcPct val="100000"/>
              </a:lnSpc>
              <a:tabLst>
                <a:tab pos="971550" algn="ctr"/>
                <a:tab pos="2343150" algn="ctr"/>
                <a:tab pos="3657600" algn="ctr"/>
              </a:tabLst>
            </a:pPr>
            <a:r>
              <a:rPr lang="en-US" b="0" dirty="0">
                <a:latin typeface="Calibri"/>
                <a:cs typeface="Calibri"/>
              </a:rPr>
              <a:t>		</a:t>
            </a:r>
            <a:r>
              <a:rPr lang="en-US" b="0" u="sng" dirty="0">
                <a:latin typeface="Calibri"/>
                <a:cs typeface="Calibri"/>
              </a:rPr>
              <a:t>A</a:t>
            </a:r>
            <a:r>
              <a:rPr lang="en-US" b="0" dirty="0">
                <a:latin typeface="Calibri"/>
                <a:cs typeface="Calibri"/>
              </a:rPr>
              <a:t>	</a:t>
            </a:r>
            <a:r>
              <a:rPr lang="en-US" b="0" u="sng" dirty="0">
                <a:latin typeface="Calibri"/>
                <a:cs typeface="Calibri"/>
              </a:rPr>
              <a:t>B</a:t>
            </a:r>
            <a:r>
              <a:rPr lang="en-US" b="0" dirty="0">
                <a:latin typeface="Calibri"/>
                <a:cs typeface="Calibri"/>
              </a:rPr>
              <a:t>	</a:t>
            </a:r>
            <a:r>
              <a:rPr lang="en-US" b="0" u="sng" dirty="0">
                <a:latin typeface="Calibri"/>
                <a:cs typeface="Calibri"/>
              </a:rPr>
              <a:t>C</a:t>
            </a:r>
            <a:endParaRPr lang="en-US" b="0" dirty="0">
              <a:latin typeface="Calibri"/>
              <a:cs typeface="Calibri"/>
            </a:endParaRPr>
          </a:p>
          <a:p>
            <a:pPr marL="560388" lvl="1" indent="-222250" algn="l" defTabSz="895350">
              <a:lnSpc>
                <a:spcPct val="100000"/>
              </a:lnSpc>
              <a:tabLst>
                <a:tab pos="971550" algn="ctr"/>
                <a:tab pos="2343150" algn="ctr"/>
                <a:tab pos="3657600" algn="ctr"/>
              </a:tabLst>
            </a:pPr>
            <a:r>
              <a:rPr lang="en-US" b="0" dirty="0">
                <a:latin typeface="Calibri"/>
                <a:cs typeface="Calibri"/>
              </a:rPr>
              <a:t>		1.0	0.0	1.0</a:t>
            </a:r>
          </a:p>
        </p:txBody>
      </p:sp>
      <p:sp>
        <p:nvSpPr>
          <p:cNvPr id="24" name="Rectangle 3"/>
          <p:cNvSpPr>
            <a:spLocks noChangeArrowheads="1"/>
          </p:cNvSpPr>
          <p:nvPr/>
        </p:nvSpPr>
        <p:spPr bwMode="auto">
          <a:xfrm>
            <a:off x="3122837" y="3985737"/>
            <a:ext cx="1898426" cy="357663"/>
          </a:xfrm>
          <a:prstGeom prst="rect">
            <a:avLst/>
          </a:prstGeom>
          <a:noFill/>
          <a:ln w="3240">
            <a:noFill/>
            <a:miter lim="800000"/>
            <a:headEnd/>
            <a:tailE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itchFamily="49" charset="0"/>
                <a:ea typeface="msgothic" charset="0"/>
                <a:cs typeface="msgothic" charset="0"/>
              </a:rPr>
              <a:t>matmult</a:t>
            </a:r>
            <a:r>
              <a:rPr lang="en-GB" sz="1800" b="1" i="1" dirty="0">
                <a:solidFill>
                  <a:schemeClr val="tx1">
                    <a:lumMod val="50000"/>
                    <a:lumOff val="50000"/>
                  </a:schemeClr>
                </a:solidFill>
                <a:latin typeface="Courier New" pitchFamily="49" charset="0"/>
                <a:ea typeface="msgothic" charset="0"/>
                <a:cs typeface="msgothic" charset="0"/>
              </a:rPr>
              <a:t>/</a:t>
            </a:r>
            <a:r>
              <a:rPr lang="en-GB" sz="1800" b="1" i="1" dirty="0" err="1">
                <a:solidFill>
                  <a:schemeClr val="tx1">
                    <a:lumMod val="50000"/>
                    <a:lumOff val="50000"/>
                  </a:schemeClr>
                </a:solidFill>
                <a:latin typeface="Courier New" pitchFamily="49" charset="0"/>
                <a:ea typeface="msgothic" charset="0"/>
                <a:cs typeface="msgothic" charset="0"/>
              </a:rPr>
              <a:t>mm.c</a:t>
            </a:r>
            <a:endParaRPr lang="en-GB" sz="1800" b="1" i="1" dirty="0">
              <a:solidFill>
                <a:schemeClr val="tx1">
                  <a:lumMod val="50000"/>
                  <a:lumOff val="50000"/>
                </a:schemeClr>
              </a:solidFill>
              <a:latin typeface="Courier New" pitchFamily="49" charset="0"/>
              <a:ea typeface="msgothic" charset="0"/>
              <a:cs typeface="msgothic" charset="0"/>
            </a:endParaRPr>
          </a:p>
        </p:txBody>
      </p:sp>
    </p:spTree>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55" name="Rectangle 27"/>
          <p:cNvSpPr>
            <a:spLocks noGrp="1" noChangeArrowheads="1"/>
          </p:cNvSpPr>
          <p:nvPr>
            <p:ph type="title"/>
          </p:nvPr>
        </p:nvSpPr>
        <p:spPr/>
        <p:txBody>
          <a:bodyPr/>
          <a:lstStyle/>
          <a:p>
            <a:r>
              <a:rPr lang="en-US"/>
              <a:t>Matrix Multiplication (kji)</a:t>
            </a:r>
          </a:p>
        </p:txBody>
      </p:sp>
      <p:sp>
        <p:nvSpPr>
          <p:cNvPr id="176131" name="Rectangle 3"/>
          <p:cNvSpPr>
            <a:spLocks noChangeArrowheads="1"/>
          </p:cNvSpPr>
          <p:nvPr/>
        </p:nvSpPr>
        <p:spPr bwMode="auto">
          <a:xfrm>
            <a:off x="617538" y="1782763"/>
            <a:ext cx="4518025" cy="2515817"/>
          </a:xfrm>
          <a:prstGeom prst="rect">
            <a:avLst/>
          </a:prstGeom>
          <a:solidFill>
            <a:srgbClr val="F6F5BD"/>
          </a:solidFill>
          <a:ln w="12700">
            <a:solidFill>
              <a:schemeClr val="tx1"/>
            </a:solidFill>
            <a:miter lim="800000"/>
            <a:headEnd/>
            <a:tailEnd/>
          </a:ln>
          <a:effectLst>
            <a:outerShdw blurRad="63500" dist="107763" dir="2700000" algn="ctr" rotWithShape="0">
              <a:srgbClr val="000000">
                <a:alpha val="74998"/>
              </a:srgbClr>
            </a:outerShdw>
          </a:effectLst>
        </p:spPr>
        <p:txBody>
          <a:bodyPr lIns="90487" tIns="44450" rIns="90487" bIns="44450">
            <a:prstTxWarp prst="textNoShape">
              <a:avLst/>
            </a:prstTxWarp>
            <a:spAutoFit/>
          </a:bodyPr>
          <a:lstStyle/>
          <a:p>
            <a:pPr algn="l">
              <a:lnSpc>
                <a:spcPct val="65000"/>
              </a:lnSpc>
              <a:spcBef>
                <a:spcPct val="50000"/>
              </a:spcBef>
            </a:pPr>
            <a:r>
              <a:rPr lang="en-US" sz="1800">
                <a:latin typeface="Courier New" charset="0"/>
              </a:rPr>
              <a:t>/* kji */</a:t>
            </a:r>
          </a:p>
          <a:p>
            <a:pPr algn="l">
              <a:lnSpc>
                <a:spcPct val="65000"/>
              </a:lnSpc>
              <a:spcBef>
                <a:spcPct val="50000"/>
              </a:spcBef>
            </a:pPr>
            <a:r>
              <a:rPr lang="en-US" sz="1800">
                <a:latin typeface="Courier New" charset="0"/>
              </a:rPr>
              <a:t>for (k=0; k&lt;n; k++) {</a:t>
            </a:r>
          </a:p>
          <a:p>
            <a:pPr algn="l">
              <a:lnSpc>
                <a:spcPct val="65000"/>
              </a:lnSpc>
              <a:spcBef>
                <a:spcPct val="50000"/>
              </a:spcBef>
            </a:pPr>
            <a:r>
              <a:rPr lang="en-US" sz="1800">
                <a:latin typeface="Courier New" charset="0"/>
              </a:rPr>
              <a:t>  for (j=0; j&lt;n; j++) {</a:t>
            </a:r>
          </a:p>
          <a:p>
            <a:pPr algn="l">
              <a:lnSpc>
                <a:spcPct val="65000"/>
              </a:lnSpc>
              <a:spcBef>
                <a:spcPct val="50000"/>
              </a:spcBef>
            </a:pPr>
            <a:r>
              <a:rPr lang="en-US" sz="1800">
                <a:latin typeface="Courier New" charset="0"/>
              </a:rPr>
              <a:t>    r = b[k][j];</a:t>
            </a:r>
          </a:p>
          <a:p>
            <a:pPr algn="l">
              <a:lnSpc>
                <a:spcPct val="65000"/>
              </a:lnSpc>
              <a:spcBef>
                <a:spcPct val="50000"/>
              </a:spcBef>
            </a:pPr>
            <a:r>
              <a:rPr lang="en-US" sz="1800">
                <a:latin typeface="Courier New" charset="0"/>
              </a:rPr>
              <a:t>    for (i=0; i&lt;n; i++)</a:t>
            </a:r>
          </a:p>
          <a:p>
            <a:pPr algn="l">
              <a:lnSpc>
                <a:spcPct val="65000"/>
              </a:lnSpc>
              <a:spcBef>
                <a:spcPct val="50000"/>
              </a:spcBef>
            </a:pPr>
            <a:r>
              <a:rPr lang="en-US" sz="1800">
                <a:latin typeface="Courier New" charset="0"/>
              </a:rPr>
              <a:t>      </a:t>
            </a:r>
            <a:r>
              <a:rPr lang="en-US" sz="1800">
                <a:solidFill>
                  <a:srgbClr val="FF0000"/>
                </a:solidFill>
                <a:latin typeface="Courier New" charset="0"/>
              </a:rPr>
              <a:t>c[i][j] += a[i][k] * r;</a:t>
            </a:r>
          </a:p>
          <a:p>
            <a:pPr algn="l">
              <a:lnSpc>
                <a:spcPct val="65000"/>
              </a:lnSpc>
              <a:spcBef>
                <a:spcPct val="50000"/>
              </a:spcBef>
            </a:pPr>
            <a:r>
              <a:rPr lang="en-US" sz="1800">
                <a:latin typeface="Courier New" charset="0"/>
              </a:rPr>
              <a:t>  }</a:t>
            </a:r>
          </a:p>
          <a:p>
            <a:pPr algn="l">
              <a:lnSpc>
                <a:spcPct val="65000"/>
              </a:lnSpc>
              <a:spcBef>
                <a:spcPct val="50000"/>
              </a:spcBef>
            </a:pPr>
            <a:r>
              <a:rPr lang="en-US" sz="1800">
                <a:latin typeface="Courier New" charset="0"/>
              </a:rPr>
              <a:t>}	</a:t>
            </a:r>
          </a:p>
        </p:txBody>
      </p:sp>
      <p:sp>
        <p:nvSpPr>
          <p:cNvPr id="176132" name="Rectangle 4"/>
          <p:cNvSpPr>
            <a:spLocks noChangeArrowheads="1"/>
          </p:cNvSpPr>
          <p:nvPr/>
        </p:nvSpPr>
        <p:spPr bwMode="auto">
          <a:xfrm>
            <a:off x="5657850" y="260667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6133" name="Rectangle 5"/>
          <p:cNvSpPr>
            <a:spLocks noChangeArrowheads="1"/>
          </p:cNvSpPr>
          <p:nvPr/>
        </p:nvSpPr>
        <p:spPr bwMode="auto">
          <a:xfrm>
            <a:off x="6877050" y="260667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6134" name="Rectangle 6"/>
          <p:cNvSpPr>
            <a:spLocks noChangeArrowheads="1"/>
          </p:cNvSpPr>
          <p:nvPr/>
        </p:nvSpPr>
        <p:spPr bwMode="auto">
          <a:xfrm>
            <a:off x="8045450" y="2606675"/>
            <a:ext cx="596900" cy="520700"/>
          </a:xfrm>
          <a:prstGeom prst="rect">
            <a:avLst/>
          </a:prstGeom>
          <a:solidFill>
            <a:schemeClr val="bg1"/>
          </a:solidFill>
          <a:ln w="12700">
            <a:solidFill>
              <a:schemeClr val="tx1"/>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6135" name="Rectangle 7"/>
          <p:cNvSpPr>
            <a:spLocks noChangeArrowheads="1"/>
          </p:cNvSpPr>
          <p:nvPr/>
        </p:nvSpPr>
        <p:spPr bwMode="auto">
          <a:xfrm>
            <a:off x="5789613" y="3124200"/>
            <a:ext cx="336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A</a:t>
            </a:r>
          </a:p>
        </p:txBody>
      </p:sp>
      <p:sp>
        <p:nvSpPr>
          <p:cNvPr id="176136" name="Rectangle 8"/>
          <p:cNvSpPr>
            <a:spLocks noChangeArrowheads="1"/>
          </p:cNvSpPr>
          <p:nvPr/>
        </p:nvSpPr>
        <p:spPr bwMode="auto">
          <a:xfrm>
            <a:off x="7008813" y="3124200"/>
            <a:ext cx="322253"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B</a:t>
            </a:r>
          </a:p>
        </p:txBody>
      </p:sp>
      <p:sp>
        <p:nvSpPr>
          <p:cNvPr id="176137" name="Rectangle 9"/>
          <p:cNvSpPr>
            <a:spLocks noChangeArrowheads="1"/>
          </p:cNvSpPr>
          <p:nvPr/>
        </p:nvSpPr>
        <p:spPr bwMode="auto">
          <a:xfrm>
            <a:off x="8229600" y="3124200"/>
            <a:ext cx="319498"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dirty="0">
                <a:latin typeface="Calibri"/>
                <a:cs typeface="Calibri"/>
              </a:rPr>
              <a:t>C</a:t>
            </a:r>
          </a:p>
        </p:txBody>
      </p:sp>
      <p:sp>
        <p:nvSpPr>
          <p:cNvPr id="176138" name="Rectangle 10"/>
          <p:cNvSpPr>
            <a:spLocks noChangeArrowheads="1"/>
          </p:cNvSpPr>
          <p:nvPr/>
        </p:nvSpPr>
        <p:spPr bwMode="auto">
          <a:xfrm>
            <a:off x="7974013" y="2273300"/>
            <a:ext cx="591382"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(*,j)</a:t>
            </a:r>
          </a:p>
        </p:txBody>
      </p:sp>
      <p:sp>
        <p:nvSpPr>
          <p:cNvPr id="176139" name="Rectangle 11"/>
          <p:cNvSpPr>
            <a:spLocks noChangeArrowheads="1"/>
          </p:cNvSpPr>
          <p:nvPr/>
        </p:nvSpPr>
        <p:spPr bwMode="auto">
          <a:xfrm>
            <a:off x="7010400" y="3006725"/>
            <a:ext cx="50800" cy="50800"/>
          </a:xfrm>
          <a:prstGeom prst="rect">
            <a:avLst/>
          </a:prstGeom>
          <a:solidFill>
            <a:schemeClr val="tx1"/>
          </a:solidFill>
          <a:ln w="57150">
            <a:solidFill>
              <a:srgbClr val="FF0000"/>
            </a:solidFill>
            <a:miter lim="800000"/>
            <a:headEnd/>
            <a:tailEnd/>
          </a:ln>
          <a:effectLst/>
        </p:spPr>
        <p:txBody>
          <a:bodyPr wrap="none" anchor="ctr">
            <a:prstTxWarp prst="textNoShape">
              <a:avLst/>
            </a:prstTxWarp>
          </a:bodyPr>
          <a:lstStyle/>
          <a:p>
            <a:endParaRPr lang="en-US" sz="2000">
              <a:latin typeface="Calibri"/>
              <a:cs typeface="Calibri"/>
            </a:endParaRPr>
          </a:p>
        </p:txBody>
      </p:sp>
      <p:sp>
        <p:nvSpPr>
          <p:cNvPr id="176140" name="Rectangle 12"/>
          <p:cNvSpPr>
            <a:spLocks noChangeArrowheads="1"/>
          </p:cNvSpPr>
          <p:nvPr/>
        </p:nvSpPr>
        <p:spPr bwMode="auto">
          <a:xfrm>
            <a:off x="6792913" y="2590800"/>
            <a:ext cx="580236"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(k,j)</a:t>
            </a:r>
          </a:p>
        </p:txBody>
      </p:sp>
      <p:sp>
        <p:nvSpPr>
          <p:cNvPr id="176141" name="Rectangle 13"/>
          <p:cNvSpPr>
            <a:spLocks noChangeArrowheads="1"/>
          </p:cNvSpPr>
          <p:nvPr/>
        </p:nvSpPr>
        <p:spPr bwMode="auto">
          <a:xfrm>
            <a:off x="5586413" y="1828800"/>
            <a:ext cx="132463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Inner loop:</a:t>
            </a:r>
          </a:p>
        </p:txBody>
      </p:sp>
      <p:sp>
        <p:nvSpPr>
          <p:cNvPr id="176142" name="Line 14"/>
          <p:cNvSpPr>
            <a:spLocks noChangeShapeType="1"/>
          </p:cNvSpPr>
          <p:nvPr/>
        </p:nvSpPr>
        <p:spPr bwMode="auto">
          <a:xfrm flipV="1">
            <a:off x="6121400" y="2600325"/>
            <a:ext cx="0" cy="53340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6143" name="Line 15"/>
          <p:cNvSpPr>
            <a:spLocks noChangeShapeType="1"/>
          </p:cNvSpPr>
          <p:nvPr/>
        </p:nvSpPr>
        <p:spPr bwMode="auto">
          <a:xfrm flipV="1">
            <a:off x="8204200" y="2613025"/>
            <a:ext cx="0" cy="533400"/>
          </a:xfrm>
          <a:prstGeom prst="line">
            <a:avLst/>
          </a:prstGeom>
          <a:noFill/>
          <a:ln w="57150">
            <a:solidFill>
              <a:srgbClr val="FF0000"/>
            </a:solidFill>
            <a:round/>
            <a:headEnd/>
            <a:tailEnd/>
          </a:ln>
          <a:effectLst/>
        </p:spPr>
        <p:txBody>
          <a:bodyPr wrap="none" anchor="ctr">
            <a:prstTxWarp prst="textNoShape">
              <a:avLst/>
            </a:prstTxWarp>
          </a:bodyPr>
          <a:lstStyle/>
          <a:p>
            <a:endParaRPr lang="en-US" sz="2000">
              <a:latin typeface="Calibri"/>
              <a:cs typeface="Calibri"/>
            </a:endParaRPr>
          </a:p>
        </p:txBody>
      </p:sp>
      <p:sp>
        <p:nvSpPr>
          <p:cNvPr id="176144" name="Rectangle 16"/>
          <p:cNvSpPr>
            <a:spLocks noChangeArrowheads="1"/>
          </p:cNvSpPr>
          <p:nvPr/>
        </p:nvSpPr>
        <p:spPr bwMode="auto">
          <a:xfrm>
            <a:off x="5840413" y="2273300"/>
            <a:ext cx="646610"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l">
              <a:lnSpc>
                <a:spcPct val="100000"/>
              </a:lnSpc>
            </a:pPr>
            <a:r>
              <a:rPr lang="en-US" sz="2000" b="0">
                <a:latin typeface="Calibri"/>
                <a:cs typeface="Calibri"/>
              </a:rPr>
              <a:t>(*,k)</a:t>
            </a:r>
          </a:p>
        </p:txBody>
      </p:sp>
      <p:sp>
        <p:nvSpPr>
          <p:cNvPr id="176146" name="Rectangle 18"/>
          <p:cNvSpPr>
            <a:spLocks noChangeArrowheads="1"/>
          </p:cNvSpPr>
          <p:nvPr/>
        </p:nvSpPr>
        <p:spPr bwMode="auto">
          <a:xfrm>
            <a:off x="6817666" y="4165600"/>
            <a:ext cx="726134" cy="397545"/>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dirty="0">
                <a:latin typeface="Calibri"/>
                <a:cs typeface="Calibri"/>
              </a:rPr>
              <a:t>Fixed</a:t>
            </a:r>
          </a:p>
        </p:txBody>
      </p:sp>
      <p:sp>
        <p:nvSpPr>
          <p:cNvPr id="176147" name="Line 19"/>
          <p:cNvSpPr>
            <a:spLocks noChangeShapeType="1"/>
          </p:cNvSpPr>
          <p:nvPr/>
        </p:nvSpPr>
        <p:spPr bwMode="auto">
          <a:xfrm flipV="1">
            <a:off x="7156451" y="3509963"/>
            <a:ext cx="0" cy="627062"/>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2000">
              <a:latin typeface="Calibri"/>
              <a:cs typeface="Calibri"/>
            </a:endParaRPr>
          </a:p>
        </p:txBody>
      </p:sp>
      <p:sp>
        <p:nvSpPr>
          <p:cNvPr id="176149" name="Rectangle 21"/>
          <p:cNvSpPr>
            <a:spLocks noChangeArrowheads="1"/>
          </p:cNvSpPr>
          <p:nvPr/>
        </p:nvSpPr>
        <p:spPr bwMode="auto">
          <a:xfrm>
            <a:off x="5410200" y="4165600"/>
            <a:ext cx="1067599" cy="705321"/>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a:latin typeface="Calibri"/>
                <a:cs typeface="Calibri"/>
              </a:rPr>
              <a:t>Column-</a:t>
            </a:r>
          </a:p>
          <a:p>
            <a:pPr algn="ctr">
              <a:lnSpc>
                <a:spcPct val="100000"/>
              </a:lnSpc>
            </a:pPr>
            <a:r>
              <a:rPr lang="en-US" sz="2000" b="0">
                <a:latin typeface="Calibri"/>
                <a:cs typeface="Calibri"/>
              </a:rPr>
              <a:t>wise</a:t>
            </a:r>
          </a:p>
        </p:txBody>
      </p:sp>
      <p:sp>
        <p:nvSpPr>
          <p:cNvPr id="176150" name="Line 22"/>
          <p:cNvSpPr>
            <a:spLocks noChangeShapeType="1"/>
          </p:cNvSpPr>
          <p:nvPr/>
        </p:nvSpPr>
        <p:spPr bwMode="auto">
          <a:xfrm flipV="1">
            <a:off x="5967413" y="3502025"/>
            <a:ext cx="0" cy="627063"/>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2000">
              <a:latin typeface="Calibri"/>
              <a:cs typeface="Calibri"/>
            </a:endParaRPr>
          </a:p>
        </p:txBody>
      </p:sp>
      <p:sp>
        <p:nvSpPr>
          <p:cNvPr id="176152" name="Rectangle 24"/>
          <p:cNvSpPr>
            <a:spLocks noChangeArrowheads="1"/>
          </p:cNvSpPr>
          <p:nvPr/>
        </p:nvSpPr>
        <p:spPr bwMode="auto">
          <a:xfrm>
            <a:off x="7924001" y="4165600"/>
            <a:ext cx="1067599" cy="705321"/>
          </a:xfrm>
          <a:prstGeom prst="rect">
            <a:avLst/>
          </a:prstGeom>
          <a:noFill/>
          <a:ln w="25400">
            <a:noFill/>
            <a:miter lim="800000"/>
            <a:headEnd/>
            <a:tailEnd/>
          </a:ln>
          <a:effectLst/>
        </p:spPr>
        <p:txBody>
          <a:bodyPr wrap="none" lIns="90487" tIns="44450" rIns="90487" bIns="44450">
            <a:prstTxWarp prst="textNoShape">
              <a:avLst/>
            </a:prstTxWarp>
            <a:spAutoFit/>
          </a:bodyPr>
          <a:lstStyle/>
          <a:p>
            <a:pPr algn="ctr">
              <a:lnSpc>
                <a:spcPct val="100000"/>
              </a:lnSpc>
            </a:pPr>
            <a:r>
              <a:rPr lang="en-US" sz="2000" b="0" dirty="0">
                <a:latin typeface="Calibri"/>
                <a:cs typeface="Calibri"/>
              </a:rPr>
              <a:t>Column-</a:t>
            </a:r>
          </a:p>
          <a:p>
            <a:pPr algn="ctr">
              <a:lnSpc>
                <a:spcPct val="100000"/>
              </a:lnSpc>
            </a:pPr>
            <a:r>
              <a:rPr lang="en-US" sz="2000" b="0" dirty="0">
                <a:latin typeface="Calibri"/>
                <a:cs typeface="Calibri"/>
              </a:rPr>
              <a:t>wise</a:t>
            </a:r>
          </a:p>
        </p:txBody>
      </p:sp>
      <p:sp>
        <p:nvSpPr>
          <p:cNvPr id="176153" name="Line 25"/>
          <p:cNvSpPr>
            <a:spLocks noChangeShapeType="1"/>
          </p:cNvSpPr>
          <p:nvPr/>
        </p:nvSpPr>
        <p:spPr bwMode="auto">
          <a:xfrm flipV="1">
            <a:off x="8405813" y="3502025"/>
            <a:ext cx="0" cy="627063"/>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sz="2000">
              <a:latin typeface="Calibri"/>
              <a:cs typeface="Calibri"/>
            </a:endParaRPr>
          </a:p>
        </p:txBody>
      </p:sp>
      <p:sp>
        <p:nvSpPr>
          <p:cNvPr id="176154" name="Rectangle 26"/>
          <p:cNvSpPr>
            <a:spLocks noChangeArrowheads="1"/>
          </p:cNvSpPr>
          <p:nvPr/>
        </p:nvSpPr>
        <p:spPr bwMode="auto">
          <a:xfrm>
            <a:off x="444500" y="4868863"/>
            <a:ext cx="4965700" cy="1227137"/>
          </a:xfrm>
          <a:prstGeom prst="rect">
            <a:avLst/>
          </a:prstGeom>
          <a:noFill/>
          <a:ln w="12700">
            <a:noFill/>
            <a:miter lim="800000"/>
            <a:headEnd/>
            <a:tailEnd/>
          </a:ln>
          <a:effectLst/>
        </p:spPr>
        <p:txBody>
          <a:bodyPr lIns="90487" tIns="44450" rIns="90487" bIns="44450">
            <a:prstTxWarp prst="textNoShape">
              <a:avLst/>
            </a:prstTxWarp>
          </a:bodyPr>
          <a:lstStyle/>
          <a:p>
            <a:pPr marL="223838" indent="-223838" algn="l" defTabSz="895350">
              <a:lnSpc>
                <a:spcPct val="100000"/>
              </a:lnSpc>
              <a:tabLst>
                <a:tab pos="971550" algn="ctr"/>
                <a:tab pos="2343150" algn="ctr"/>
                <a:tab pos="3657600" algn="ctr"/>
              </a:tabLst>
            </a:pPr>
            <a:r>
              <a:rPr lang="en-US" sz="2400" b="0" u="sng" dirty="0">
                <a:latin typeface="Calibri"/>
                <a:cs typeface="Calibri"/>
              </a:rPr>
              <a:t>Misses per inner loop iteration:</a:t>
            </a:r>
          </a:p>
          <a:p>
            <a:pPr marL="560388" lvl="1" indent="-222250" algn="l" defTabSz="895350">
              <a:lnSpc>
                <a:spcPct val="100000"/>
              </a:lnSpc>
              <a:tabLst>
                <a:tab pos="971550" algn="ctr"/>
                <a:tab pos="2343150" algn="ctr"/>
                <a:tab pos="3657600" algn="ctr"/>
              </a:tabLst>
            </a:pPr>
            <a:r>
              <a:rPr lang="en-US" sz="2400" b="0" dirty="0">
                <a:latin typeface="Calibri"/>
                <a:cs typeface="Calibri"/>
              </a:rPr>
              <a:t>		</a:t>
            </a:r>
            <a:r>
              <a:rPr lang="en-US" sz="2400" b="0" u="sng" dirty="0">
                <a:latin typeface="Calibri"/>
                <a:cs typeface="Calibri"/>
              </a:rPr>
              <a:t>A</a:t>
            </a:r>
            <a:r>
              <a:rPr lang="en-US" sz="2400" b="0" dirty="0">
                <a:latin typeface="Calibri"/>
                <a:cs typeface="Calibri"/>
              </a:rPr>
              <a:t>	</a:t>
            </a:r>
            <a:r>
              <a:rPr lang="en-US" sz="2400" b="0" u="sng" dirty="0">
                <a:latin typeface="Calibri"/>
                <a:cs typeface="Calibri"/>
              </a:rPr>
              <a:t>B</a:t>
            </a:r>
            <a:r>
              <a:rPr lang="en-US" sz="2400" b="0" dirty="0">
                <a:latin typeface="Calibri"/>
                <a:cs typeface="Calibri"/>
              </a:rPr>
              <a:t>	</a:t>
            </a:r>
            <a:r>
              <a:rPr lang="en-US" sz="2400" b="0" u="sng" dirty="0">
                <a:latin typeface="Calibri"/>
                <a:cs typeface="Calibri"/>
              </a:rPr>
              <a:t>C</a:t>
            </a:r>
            <a:endParaRPr lang="en-US" sz="2400" b="0" dirty="0">
              <a:latin typeface="Calibri"/>
              <a:cs typeface="Calibri"/>
            </a:endParaRPr>
          </a:p>
          <a:p>
            <a:pPr marL="560388" lvl="1" indent="-222250" algn="l" defTabSz="895350">
              <a:lnSpc>
                <a:spcPct val="100000"/>
              </a:lnSpc>
              <a:tabLst>
                <a:tab pos="971550" algn="ctr"/>
                <a:tab pos="2343150" algn="ctr"/>
                <a:tab pos="3657600" algn="ctr"/>
              </a:tabLst>
            </a:pPr>
            <a:r>
              <a:rPr lang="en-US" sz="2400" b="0" dirty="0">
                <a:latin typeface="Calibri"/>
                <a:cs typeface="Calibri"/>
              </a:rPr>
              <a:t>		1.0	0.0	1.0</a:t>
            </a:r>
          </a:p>
        </p:txBody>
      </p:sp>
      <p:sp>
        <p:nvSpPr>
          <p:cNvPr id="24" name="Rectangle 3"/>
          <p:cNvSpPr>
            <a:spLocks noChangeArrowheads="1"/>
          </p:cNvSpPr>
          <p:nvPr/>
        </p:nvSpPr>
        <p:spPr bwMode="auto">
          <a:xfrm>
            <a:off x="3283174" y="3962400"/>
            <a:ext cx="1898426" cy="357663"/>
          </a:xfrm>
          <a:prstGeom prst="rect">
            <a:avLst/>
          </a:prstGeom>
          <a:noFill/>
          <a:ln w="3240">
            <a:noFill/>
            <a:miter lim="800000"/>
            <a:headEnd/>
            <a:tailE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itchFamily="49" charset="0"/>
                <a:ea typeface="msgothic" charset="0"/>
                <a:cs typeface="msgothic" charset="0"/>
              </a:rPr>
              <a:t>matmult</a:t>
            </a:r>
            <a:r>
              <a:rPr lang="en-GB" sz="1800" b="1" i="1" dirty="0">
                <a:solidFill>
                  <a:schemeClr val="tx1">
                    <a:lumMod val="50000"/>
                    <a:lumOff val="50000"/>
                  </a:schemeClr>
                </a:solidFill>
                <a:latin typeface="Courier New" pitchFamily="49" charset="0"/>
                <a:ea typeface="msgothic" charset="0"/>
                <a:cs typeface="msgothic" charset="0"/>
              </a:rPr>
              <a:t>/</a:t>
            </a:r>
            <a:r>
              <a:rPr lang="en-GB" sz="1800" b="1" i="1" dirty="0" err="1">
                <a:solidFill>
                  <a:schemeClr val="tx1">
                    <a:lumMod val="50000"/>
                    <a:lumOff val="50000"/>
                  </a:schemeClr>
                </a:solidFill>
                <a:latin typeface="Courier New" pitchFamily="49" charset="0"/>
                <a:ea typeface="msgothic" charset="0"/>
                <a:cs typeface="msgothic" charset="0"/>
              </a:rPr>
              <a:t>mm.c</a:t>
            </a:r>
            <a:endParaRPr lang="en-GB" sz="1800" b="1" i="1" dirty="0">
              <a:solidFill>
                <a:schemeClr val="tx1">
                  <a:lumMod val="50000"/>
                  <a:lumOff val="50000"/>
                </a:schemeClr>
              </a:solidFill>
              <a:latin typeface="Courier New" pitchFamily="49" charset="0"/>
              <a:ea typeface="msgothic" charset="0"/>
              <a:cs typeface="msgothic" charset="0"/>
            </a:endParaRPr>
          </a:p>
        </p:txBody>
      </p:sp>
    </p:spTree>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61" name="Rectangle 9"/>
          <p:cNvSpPr>
            <a:spLocks noGrp="1" noChangeArrowheads="1"/>
          </p:cNvSpPr>
          <p:nvPr>
            <p:ph type="title"/>
          </p:nvPr>
        </p:nvSpPr>
        <p:spPr>
          <a:xfrm>
            <a:off x="357018" y="304800"/>
            <a:ext cx="7592093" cy="762000"/>
          </a:xfrm>
        </p:spPr>
        <p:txBody>
          <a:bodyPr/>
          <a:lstStyle/>
          <a:p>
            <a:r>
              <a:rPr lang="en-US" dirty="0"/>
              <a:t>Summary of Matrix Multiplication</a:t>
            </a:r>
          </a:p>
        </p:txBody>
      </p:sp>
      <p:sp>
        <p:nvSpPr>
          <p:cNvPr id="177156" name="Rectangle 4"/>
          <p:cNvSpPr>
            <a:spLocks noChangeArrowheads="1"/>
          </p:cNvSpPr>
          <p:nvPr/>
        </p:nvSpPr>
        <p:spPr bwMode="auto">
          <a:xfrm>
            <a:off x="5486400" y="1371600"/>
            <a:ext cx="2324353" cy="1013098"/>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tabLst>
                <a:tab pos="228600" algn="l"/>
              </a:tabLst>
            </a:pPr>
            <a:r>
              <a:rPr lang="en-US" sz="2000" dirty="0" err="1">
                <a:latin typeface="Calibri"/>
                <a:cs typeface="Calibri"/>
              </a:rPr>
              <a:t>ijk</a:t>
            </a:r>
            <a:r>
              <a:rPr lang="en-US" sz="2000" dirty="0">
                <a:latin typeface="Calibri"/>
                <a:cs typeface="Calibri"/>
              </a:rPr>
              <a:t> (&amp; </a:t>
            </a:r>
            <a:r>
              <a:rPr lang="en-US" sz="2000" dirty="0" err="1">
                <a:latin typeface="Calibri"/>
                <a:cs typeface="Calibri"/>
              </a:rPr>
              <a:t>jik</a:t>
            </a:r>
            <a:r>
              <a:rPr lang="en-US" sz="2000" dirty="0">
                <a:latin typeface="Calibri"/>
                <a:cs typeface="Calibri"/>
              </a:rPr>
              <a:t>): </a:t>
            </a:r>
          </a:p>
          <a:p>
            <a:pPr marL="114300" lvl="1" algn="l">
              <a:lnSpc>
                <a:spcPct val="100000"/>
              </a:lnSpc>
              <a:buFontTx/>
              <a:buChar char="•"/>
              <a:tabLst>
                <a:tab pos="228600" algn="l"/>
              </a:tabLst>
            </a:pPr>
            <a:r>
              <a:rPr lang="en-US" sz="2000" dirty="0">
                <a:latin typeface="Calibri"/>
                <a:cs typeface="Calibri"/>
              </a:rPr>
              <a:t> </a:t>
            </a:r>
            <a:r>
              <a:rPr lang="en-US" sz="2000" b="0" dirty="0">
                <a:latin typeface="Calibri"/>
                <a:cs typeface="Calibri"/>
              </a:rPr>
              <a:t>2 loads, 0 stores</a:t>
            </a:r>
          </a:p>
          <a:p>
            <a:pPr marL="114300" lvl="1" algn="l">
              <a:lnSpc>
                <a:spcPct val="100000"/>
              </a:lnSpc>
              <a:buFontTx/>
              <a:buChar char="•"/>
              <a:tabLst>
                <a:tab pos="228600" algn="l"/>
              </a:tabLst>
            </a:pPr>
            <a:r>
              <a:rPr lang="en-US" sz="2000" b="0" dirty="0">
                <a:latin typeface="Calibri"/>
                <a:cs typeface="Calibri"/>
              </a:rPr>
              <a:t> misses/</a:t>
            </a:r>
            <a:r>
              <a:rPr lang="en-US" sz="2000" b="0" dirty="0" err="1">
                <a:latin typeface="Calibri"/>
                <a:cs typeface="Calibri"/>
              </a:rPr>
              <a:t>iter</a:t>
            </a:r>
            <a:r>
              <a:rPr lang="en-US" sz="2000" b="0" dirty="0">
                <a:latin typeface="Calibri"/>
                <a:cs typeface="Calibri"/>
              </a:rPr>
              <a:t> = </a:t>
            </a:r>
            <a:r>
              <a:rPr lang="en-US" sz="2000" dirty="0">
                <a:latin typeface="Calibri"/>
                <a:cs typeface="Calibri"/>
              </a:rPr>
              <a:t>1.25</a:t>
            </a:r>
          </a:p>
        </p:txBody>
      </p:sp>
      <p:sp>
        <p:nvSpPr>
          <p:cNvPr id="177159" name="Rectangle 7"/>
          <p:cNvSpPr>
            <a:spLocks noChangeArrowheads="1"/>
          </p:cNvSpPr>
          <p:nvPr/>
        </p:nvSpPr>
        <p:spPr bwMode="auto">
          <a:xfrm>
            <a:off x="5486400" y="3313113"/>
            <a:ext cx="2196113" cy="1013098"/>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tabLst>
                <a:tab pos="228600" algn="l"/>
              </a:tabLst>
            </a:pPr>
            <a:r>
              <a:rPr lang="en-US" sz="2000">
                <a:latin typeface="Calibri"/>
                <a:cs typeface="Calibri"/>
              </a:rPr>
              <a:t>kij (&amp; ikj): </a:t>
            </a:r>
          </a:p>
          <a:p>
            <a:pPr marL="114300" lvl="1" algn="l">
              <a:lnSpc>
                <a:spcPct val="100000"/>
              </a:lnSpc>
              <a:buFontTx/>
              <a:buChar char="•"/>
              <a:tabLst>
                <a:tab pos="228600" algn="l"/>
              </a:tabLst>
            </a:pPr>
            <a:r>
              <a:rPr lang="en-US" sz="2000">
                <a:latin typeface="Calibri"/>
                <a:cs typeface="Calibri"/>
              </a:rPr>
              <a:t> </a:t>
            </a:r>
            <a:r>
              <a:rPr lang="en-US" sz="2000" b="0">
                <a:latin typeface="Calibri"/>
                <a:cs typeface="Calibri"/>
              </a:rPr>
              <a:t>2 loads, 1 store</a:t>
            </a:r>
          </a:p>
          <a:p>
            <a:pPr marL="114300" lvl="1" algn="l">
              <a:lnSpc>
                <a:spcPct val="100000"/>
              </a:lnSpc>
              <a:buFontTx/>
              <a:buChar char="•"/>
              <a:tabLst>
                <a:tab pos="228600" algn="l"/>
              </a:tabLst>
            </a:pPr>
            <a:r>
              <a:rPr lang="en-US" sz="2000" b="0">
                <a:latin typeface="Calibri"/>
                <a:cs typeface="Calibri"/>
              </a:rPr>
              <a:t> misses/iter = </a:t>
            </a:r>
            <a:r>
              <a:rPr lang="en-US" sz="2000">
                <a:latin typeface="Calibri"/>
                <a:cs typeface="Calibri"/>
              </a:rPr>
              <a:t>0.5</a:t>
            </a:r>
            <a:endParaRPr lang="en-US" sz="2000" b="0">
              <a:latin typeface="Calibri"/>
              <a:cs typeface="Calibri"/>
            </a:endParaRPr>
          </a:p>
        </p:txBody>
      </p:sp>
      <p:sp>
        <p:nvSpPr>
          <p:cNvPr id="177160" name="Rectangle 8"/>
          <p:cNvSpPr>
            <a:spLocks noChangeArrowheads="1"/>
          </p:cNvSpPr>
          <p:nvPr/>
        </p:nvSpPr>
        <p:spPr bwMode="auto">
          <a:xfrm>
            <a:off x="5486400" y="5184775"/>
            <a:ext cx="2221761" cy="1013098"/>
          </a:xfrm>
          <a:prstGeom prst="rect">
            <a:avLst/>
          </a:prstGeom>
          <a:noFill/>
          <a:ln w="12700">
            <a:noFill/>
            <a:miter lim="800000"/>
            <a:headEnd/>
            <a:tailEnd/>
          </a:ln>
          <a:effectLst/>
        </p:spPr>
        <p:txBody>
          <a:bodyPr wrap="none" lIns="90487" tIns="44450" rIns="90487" bIns="44450">
            <a:prstTxWarp prst="textNoShape">
              <a:avLst/>
            </a:prstTxWarp>
            <a:spAutoFit/>
          </a:bodyPr>
          <a:lstStyle/>
          <a:p>
            <a:pPr algn="l">
              <a:lnSpc>
                <a:spcPct val="100000"/>
              </a:lnSpc>
              <a:tabLst>
                <a:tab pos="228600" algn="l"/>
              </a:tabLst>
            </a:pPr>
            <a:r>
              <a:rPr lang="en-US" sz="2000">
                <a:latin typeface="Calibri"/>
                <a:cs typeface="Calibri"/>
              </a:rPr>
              <a:t>jki (&amp; kji): </a:t>
            </a:r>
          </a:p>
          <a:p>
            <a:pPr marL="114300" lvl="1" algn="l">
              <a:lnSpc>
                <a:spcPct val="100000"/>
              </a:lnSpc>
              <a:buFontTx/>
              <a:buChar char="•"/>
              <a:tabLst>
                <a:tab pos="228600" algn="l"/>
              </a:tabLst>
            </a:pPr>
            <a:r>
              <a:rPr lang="en-US" sz="2000">
                <a:latin typeface="Calibri"/>
                <a:cs typeface="Calibri"/>
              </a:rPr>
              <a:t> </a:t>
            </a:r>
            <a:r>
              <a:rPr lang="en-US" sz="2000" b="0">
                <a:latin typeface="Calibri"/>
                <a:cs typeface="Calibri"/>
              </a:rPr>
              <a:t>2 loads, 1 store</a:t>
            </a:r>
          </a:p>
          <a:p>
            <a:pPr marL="114300" lvl="1" algn="l">
              <a:lnSpc>
                <a:spcPct val="100000"/>
              </a:lnSpc>
              <a:buFontTx/>
              <a:buChar char="•"/>
              <a:tabLst>
                <a:tab pos="228600" algn="l"/>
              </a:tabLst>
            </a:pPr>
            <a:r>
              <a:rPr lang="en-US" sz="2000" b="0">
                <a:latin typeface="Calibri"/>
                <a:cs typeface="Calibri"/>
              </a:rPr>
              <a:t> misses/iter = </a:t>
            </a:r>
            <a:r>
              <a:rPr lang="en-US" sz="2000">
                <a:latin typeface="Calibri"/>
                <a:cs typeface="Calibri"/>
              </a:rPr>
              <a:t>2.0</a:t>
            </a:r>
            <a:endParaRPr lang="en-US" sz="2000" b="0">
              <a:latin typeface="Calibri"/>
              <a:cs typeface="Calibri"/>
            </a:endParaRPr>
          </a:p>
        </p:txBody>
      </p:sp>
      <p:sp>
        <p:nvSpPr>
          <p:cNvPr id="177155" name="Rectangle 3"/>
          <p:cNvSpPr>
            <a:spLocks noChangeArrowheads="1"/>
          </p:cNvSpPr>
          <p:nvPr/>
        </p:nvSpPr>
        <p:spPr bwMode="auto">
          <a:xfrm>
            <a:off x="1295400" y="1058863"/>
            <a:ext cx="3481388" cy="2082800"/>
          </a:xfrm>
          <a:prstGeom prst="rect">
            <a:avLst/>
          </a:prstGeom>
          <a:solidFill>
            <a:srgbClr val="F6F5BD"/>
          </a:solidFill>
          <a:ln w="12700">
            <a:solidFill>
              <a:schemeClr val="tx1"/>
            </a:solidFill>
            <a:miter lim="800000"/>
            <a:headEnd/>
            <a:tailEnd/>
          </a:ln>
          <a:effectLst/>
        </p:spPr>
        <p:txBody>
          <a:bodyPr lIns="90487" tIns="44450" rIns="90487" bIns="44450">
            <a:prstTxWarp prst="textNoShape">
              <a:avLst/>
            </a:prstTxWarp>
            <a:spAutoFit/>
          </a:bodyPr>
          <a:lstStyle/>
          <a:p>
            <a:pPr algn="l">
              <a:lnSpc>
                <a:spcPct val="70000"/>
              </a:lnSpc>
              <a:spcBef>
                <a:spcPct val="50000"/>
              </a:spcBef>
            </a:pPr>
            <a:r>
              <a:rPr lang="en-US" sz="1400" dirty="0">
                <a:latin typeface="Courier New" charset="0"/>
              </a:rPr>
              <a:t>for (</a:t>
            </a:r>
            <a:r>
              <a:rPr lang="en-US" sz="1400" dirty="0" err="1">
                <a:latin typeface="Courier New" charset="0"/>
              </a:rPr>
              <a:t>i</a:t>
            </a:r>
            <a:r>
              <a:rPr lang="en-US" sz="1400" dirty="0">
                <a:latin typeface="Courier New" charset="0"/>
              </a:rPr>
              <a:t>=0; </a:t>
            </a:r>
            <a:r>
              <a:rPr lang="en-US" sz="1400" dirty="0" err="1">
                <a:latin typeface="Courier New" charset="0"/>
              </a:rPr>
              <a:t>i</a:t>
            </a:r>
            <a:r>
              <a:rPr lang="en-US" sz="1400" dirty="0">
                <a:latin typeface="Courier New" charset="0"/>
              </a:rPr>
              <a:t>&lt;</a:t>
            </a:r>
            <a:r>
              <a:rPr lang="en-US" sz="1400" dirty="0" err="1">
                <a:latin typeface="Courier New" charset="0"/>
              </a:rPr>
              <a:t>n</a:t>
            </a:r>
            <a:r>
              <a:rPr lang="en-US" sz="1400" dirty="0">
                <a:latin typeface="Courier New" charset="0"/>
              </a:rPr>
              <a:t>; </a:t>
            </a:r>
            <a:r>
              <a:rPr lang="en-US" sz="1400" dirty="0" err="1">
                <a:latin typeface="Courier New" charset="0"/>
              </a:rPr>
              <a:t>i</a:t>
            </a:r>
            <a:r>
              <a:rPr lang="en-US" sz="1400" dirty="0">
                <a:latin typeface="Courier New" charset="0"/>
              </a:rPr>
              <a:t>++) {</a:t>
            </a:r>
          </a:p>
          <a:p>
            <a:pPr algn="l">
              <a:lnSpc>
                <a:spcPct val="70000"/>
              </a:lnSpc>
              <a:spcBef>
                <a:spcPct val="50000"/>
              </a:spcBef>
            </a:pPr>
            <a:r>
              <a:rPr lang="en-US" sz="1400" dirty="0">
                <a:latin typeface="Courier New" charset="0"/>
              </a:rPr>
              <a:t>  for (</a:t>
            </a:r>
            <a:r>
              <a:rPr lang="en-US" sz="1400" dirty="0" err="1">
                <a:latin typeface="Courier New" charset="0"/>
              </a:rPr>
              <a:t>j</a:t>
            </a:r>
            <a:r>
              <a:rPr lang="en-US" sz="1400" dirty="0">
                <a:latin typeface="Courier New" charset="0"/>
              </a:rPr>
              <a:t>=0; </a:t>
            </a:r>
            <a:r>
              <a:rPr lang="en-US" sz="1400" dirty="0" err="1">
                <a:latin typeface="Courier New" charset="0"/>
              </a:rPr>
              <a:t>j</a:t>
            </a:r>
            <a:r>
              <a:rPr lang="en-US" sz="1400" dirty="0">
                <a:latin typeface="Courier New" charset="0"/>
              </a:rPr>
              <a:t>&lt;</a:t>
            </a:r>
            <a:r>
              <a:rPr lang="en-US" sz="1400" dirty="0" err="1">
                <a:latin typeface="Courier New" charset="0"/>
              </a:rPr>
              <a:t>n</a:t>
            </a:r>
            <a:r>
              <a:rPr lang="en-US" sz="1400" dirty="0">
                <a:latin typeface="Courier New" charset="0"/>
              </a:rPr>
              <a:t>; </a:t>
            </a:r>
            <a:r>
              <a:rPr lang="en-US" sz="1400" dirty="0" err="1">
                <a:latin typeface="Courier New" charset="0"/>
              </a:rPr>
              <a:t>j</a:t>
            </a:r>
            <a:r>
              <a:rPr lang="en-US" sz="1400" dirty="0">
                <a:latin typeface="Courier New" charset="0"/>
              </a:rPr>
              <a:t>++) {</a:t>
            </a:r>
          </a:p>
          <a:p>
            <a:pPr algn="l">
              <a:lnSpc>
                <a:spcPct val="70000"/>
              </a:lnSpc>
              <a:spcBef>
                <a:spcPct val="50000"/>
              </a:spcBef>
            </a:pPr>
            <a:r>
              <a:rPr lang="en-US" sz="1400" dirty="0">
                <a:latin typeface="Courier New" charset="0"/>
              </a:rPr>
              <a:t>   sum = 0.0;</a:t>
            </a:r>
          </a:p>
          <a:p>
            <a:pPr algn="l">
              <a:lnSpc>
                <a:spcPct val="70000"/>
              </a:lnSpc>
              <a:spcBef>
                <a:spcPct val="50000"/>
              </a:spcBef>
            </a:pPr>
            <a:r>
              <a:rPr lang="en-US" sz="1400" dirty="0">
                <a:latin typeface="Courier New" charset="0"/>
              </a:rPr>
              <a:t>   for (</a:t>
            </a:r>
            <a:r>
              <a:rPr lang="en-US" sz="1400" dirty="0" err="1">
                <a:latin typeface="Courier New" charset="0"/>
              </a:rPr>
              <a:t>k</a:t>
            </a:r>
            <a:r>
              <a:rPr lang="en-US" sz="1400" dirty="0">
                <a:latin typeface="Courier New" charset="0"/>
              </a:rPr>
              <a:t>=0; </a:t>
            </a:r>
            <a:r>
              <a:rPr lang="en-US" sz="1400" dirty="0" err="1">
                <a:latin typeface="Courier New" charset="0"/>
              </a:rPr>
              <a:t>k</a:t>
            </a:r>
            <a:r>
              <a:rPr lang="en-US" sz="1400" dirty="0">
                <a:latin typeface="Courier New" charset="0"/>
              </a:rPr>
              <a:t>&lt;</a:t>
            </a:r>
            <a:r>
              <a:rPr lang="en-US" sz="1400" dirty="0" err="1">
                <a:latin typeface="Courier New" charset="0"/>
              </a:rPr>
              <a:t>n</a:t>
            </a:r>
            <a:r>
              <a:rPr lang="en-US" sz="1400" dirty="0">
                <a:latin typeface="Courier New" charset="0"/>
              </a:rPr>
              <a:t>; </a:t>
            </a:r>
            <a:r>
              <a:rPr lang="en-US" sz="1400" dirty="0" err="1">
                <a:latin typeface="Courier New" charset="0"/>
              </a:rPr>
              <a:t>k</a:t>
            </a:r>
            <a:r>
              <a:rPr lang="en-US" sz="1400" dirty="0">
                <a:latin typeface="Courier New" charset="0"/>
              </a:rPr>
              <a:t>++) </a:t>
            </a:r>
          </a:p>
          <a:p>
            <a:pPr algn="l">
              <a:lnSpc>
                <a:spcPct val="70000"/>
              </a:lnSpc>
              <a:spcBef>
                <a:spcPct val="50000"/>
              </a:spcBef>
            </a:pPr>
            <a:r>
              <a:rPr lang="en-US" sz="1400" dirty="0">
                <a:latin typeface="Courier New" charset="0"/>
              </a:rPr>
              <a:t>     sum += </a:t>
            </a:r>
            <a:r>
              <a:rPr lang="en-US" sz="1400" dirty="0" err="1">
                <a:latin typeface="Courier New" charset="0"/>
              </a:rPr>
              <a:t>a[i][k</a:t>
            </a:r>
            <a:r>
              <a:rPr lang="en-US" sz="1400" dirty="0">
                <a:latin typeface="Courier New" charset="0"/>
              </a:rPr>
              <a:t>] * </a:t>
            </a:r>
            <a:r>
              <a:rPr lang="en-US" sz="1400" dirty="0" err="1">
                <a:latin typeface="Courier New" charset="0"/>
              </a:rPr>
              <a:t>b[k][j</a:t>
            </a:r>
            <a:r>
              <a:rPr lang="en-US" sz="1400" dirty="0">
                <a:latin typeface="Courier New" charset="0"/>
              </a:rPr>
              <a:t>];</a:t>
            </a:r>
          </a:p>
          <a:p>
            <a:pPr algn="l">
              <a:lnSpc>
                <a:spcPct val="70000"/>
              </a:lnSpc>
              <a:spcBef>
                <a:spcPct val="50000"/>
              </a:spcBef>
            </a:pPr>
            <a:r>
              <a:rPr lang="en-US" sz="1400" dirty="0">
                <a:latin typeface="Courier New" charset="0"/>
              </a:rPr>
              <a:t>   </a:t>
            </a:r>
            <a:r>
              <a:rPr lang="en-US" sz="1400" dirty="0" err="1">
                <a:latin typeface="Courier New" charset="0"/>
              </a:rPr>
              <a:t>c[i][j</a:t>
            </a:r>
            <a:r>
              <a:rPr lang="en-US" sz="1400" dirty="0">
                <a:latin typeface="Courier New" charset="0"/>
              </a:rPr>
              <a:t>] = sum;</a:t>
            </a:r>
          </a:p>
          <a:p>
            <a:pPr algn="l">
              <a:lnSpc>
                <a:spcPct val="70000"/>
              </a:lnSpc>
              <a:spcBef>
                <a:spcPct val="50000"/>
              </a:spcBef>
            </a:pPr>
            <a:r>
              <a:rPr lang="en-US" sz="1400" dirty="0">
                <a:latin typeface="Courier New" charset="0"/>
              </a:rPr>
              <a:t> }</a:t>
            </a:r>
          </a:p>
          <a:p>
            <a:pPr algn="l">
              <a:lnSpc>
                <a:spcPct val="70000"/>
              </a:lnSpc>
              <a:spcBef>
                <a:spcPct val="50000"/>
              </a:spcBef>
            </a:pPr>
            <a:r>
              <a:rPr lang="en-US" sz="1400" dirty="0">
                <a:latin typeface="Courier New" charset="0"/>
              </a:rPr>
              <a:t>} </a:t>
            </a:r>
          </a:p>
        </p:txBody>
      </p:sp>
      <p:sp>
        <p:nvSpPr>
          <p:cNvPr id="177157" name="Rectangle 5"/>
          <p:cNvSpPr>
            <a:spLocks noChangeArrowheads="1"/>
          </p:cNvSpPr>
          <p:nvPr/>
        </p:nvSpPr>
        <p:spPr bwMode="auto">
          <a:xfrm>
            <a:off x="1295400" y="3221038"/>
            <a:ext cx="3481388" cy="1784350"/>
          </a:xfrm>
          <a:prstGeom prst="rect">
            <a:avLst/>
          </a:prstGeom>
          <a:solidFill>
            <a:srgbClr val="F6F5BD"/>
          </a:solidFill>
          <a:ln w="12700">
            <a:solidFill>
              <a:schemeClr val="tx1"/>
            </a:solidFill>
            <a:miter lim="800000"/>
            <a:headEnd/>
            <a:tailEnd/>
          </a:ln>
          <a:effectLst/>
        </p:spPr>
        <p:txBody>
          <a:bodyPr lIns="90487" tIns="44450" rIns="90487" bIns="44450">
            <a:prstTxWarp prst="textNoShape">
              <a:avLst/>
            </a:prstTxWarp>
            <a:spAutoFit/>
          </a:bodyPr>
          <a:lstStyle/>
          <a:p>
            <a:pPr algn="l">
              <a:lnSpc>
                <a:spcPct val="70000"/>
              </a:lnSpc>
              <a:spcBef>
                <a:spcPct val="50000"/>
              </a:spcBef>
            </a:pPr>
            <a:r>
              <a:rPr lang="en-US" sz="1400">
                <a:latin typeface="Courier New" charset="0"/>
              </a:rPr>
              <a:t>for (k=0; k&lt;n; k++) {</a:t>
            </a:r>
          </a:p>
          <a:p>
            <a:pPr algn="l">
              <a:lnSpc>
                <a:spcPct val="70000"/>
              </a:lnSpc>
              <a:spcBef>
                <a:spcPct val="50000"/>
              </a:spcBef>
            </a:pPr>
            <a:r>
              <a:rPr lang="en-US" sz="1400">
                <a:latin typeface="Courier New" charset="0"/>
              </a:rPr>
              <a:t> for (i=0; i&lt;n; i++) {</a:t>
            </a:r>
          </a:p>
          <a:p>
            <a:pPr algn="l">
              <a:lnSpc>
                <a:spcPct val="70000"/>
              </a:lnSpc>
              <a:spcBef>
                <a:spcPct val="50000"/>
              </a:spcBef>
            </a:pPr>
            <a:r>
              <a:rPr lang="en-US" sz="1400">
                <a:latin typeface="Courier New" charset="0"/>
              </a:rPr>
              <a:t>  r = a[i][k];</a:t>
            </a:r>
          </a:p>
          <a:p>
            <a:pPr algn="l">
              <a:lnSpc>
                <a:spcPct val="70000"/>
              </a:lnSpc>
              <a:spcBef>
                <a:spcPct val="50000"/>
              </a:spcBef>
            </a:pPr>
            <a:r>
              <a:rPr lang="en-US" sz="1400">
                <a:latin typeface="Courier New" charset="0"/>
              </a:rPr>
              <a:t>  for (j=0; j&lt;n; j++)</a:t>
            </a:r>
          </a:p>
          <a:p>
            <a:pPr algn="l">
              <a:lnSpc>
                <a:spcPct val="70000"/>
              </a:lnSpc>
              <a:spcBef>
                <a:spcPct val="50000"/>
              </a:spcBef>
            </a:pPr>
            <a:r>
              <a:rPr lang="en-US" sz="1400">
                <a:latin typeface="Courier New" charset="0"/>
              </a:rPr>
              <a:t>   c[i][j] += r * b[k][j];   </a:t>
            </a:r>
          </a:p>
          <a:p>
            <a:pPr algn="l">
              <a:lnSpc>
                <a:spcPct val="70000"/>
              </a:lnSpc>
              <a:spcBef>
                <a:spcPct val="50000"/>
              </a:spcBef>
            </a:pPr>
            <a:r>
              <a:rPr lang="en-US" sz="1400">
                <a:latin typeface="Courier New" charset="0"/>
              </a:rPr>
              <a:t> }</a:t>
            </a:r>
          </a:p>
          <a:p>
            <a:pPr algn="l">
              <a:lnSpc>
                <a:spcPct val="70000"/>
              </a:lnSpc>
              <a:spcBef>
                <a:spcPct val="50000"/>
              </a:spcBef>
            </a:pPr>
            <a:r>
              <a:rPr lang="en-US" sz="1400">
                <a:latin typeface="Courier New" charset="0"/>
              </a:rPr>
              <a:t>}</a:t>
            </a:r>
          </a:p>
        </p:txBody>
      </p:sp>
      <p:sp>
        <p:nvSpPr>
          <p:cNvPr id="177158" name="Rectangle 6"/>
          <p:cNvSpPr>
            <a:spLocks noChangeArrowheads="1"/>
          </p:cNvSpPr>
          <p:nvPr/>
        </p:nvSpPr>
        <p:spPr bwMode="auto">
          <a:xfrm>
            <a:off x="1295400" y="5073650"/>
            <a:ext cx="3481388" cy="1784350"/>
          </a:xfrm>
          <a:prstGeom prst="rect">
            <a:avLst/>
          </a:prstGeom>
          <a:solidFill>
            <a:srgbClr val="F6F5BD"/>
          </a:solidFill>
          <a:ln w="12700">
            <a:solidFill>
              <a:schemeClr val="tx1"/>
            </a:solidFill>
            <a:miter lim="800000"/>
            <a:headEnd/>
            <a:tailEnd/>
          </a:ln>
          <a:effectLst/>
        </p:spPr>
        <p:txBody>
          <a:bodyPr lIns="90487" tIns="44450" rIns="90487" bIns="44450">
            <a:prstTxWarp prst="textNoShape">
              <a:avLst/>
            </a:prstTxWarp>
            <a:spAutoFit/>
          </a:bodyPr>
          <a:lstStyle/>
          <a:p>
            <a:pPr algn="l">
              <a:lnSpc>
                <a:spcPct val="70000"/>
              </a:lnSpc>
              <a:spcBef>
                <a:spcPct val="50000"/>
              </a:spcBef>
            </a:pPr>
            <a:r>
              <a:rPr lang="en-US" sz="1400">
                <a:latin typeface="Courier New" charset="0"/>
              </a:rPr>
              <a:t>for (j=0; j&lt;n; j++) {</a:t>
            </a:r>
          </a:p>
          <a:p>
            <a:pPr algn="l">
              <a:lnSpc>
                <a:spcPct val="70000"/>
              </a:lnSpc>
              <a:spcBef>
                <a:spcPct val="50000"/>
              </a:spcBef>
            </a:pPr>
            <a:r>
              <a:rPr lang="en-US" sz="1400">
                <a:latin typeface="Courier New" charset="0"/>
              </a:rPr>
              <a:t> for (k=0; k&lt;n; k++) {</a:t>
            </a:r>
          </a:p>
          <a:p>
            <a:pPr algn="l">
              <a:lnSpc>
                <a:spcPct val="70000"/>
              </a:lnSpc>
              <a:spcBef>
                <a:spcPct val="50000"/>
              </a:spcBef>
            </a:pPr>
            <a:r>
              <a:rPr lang="en-US" sz="1400">
                <a:latin typeface="Courier New" charset="0"/>
              </a:rPr>
              <a:t>   r = b[k][j];</a:t>
            </a:r>
          </a:p>
          <a:p>
            <a:pPr algn="l">
              <a:lnSpc>
                <a:spcPct val="70000"/>
              </a:lnSpc>
              <a:spcBef>
                <a:spcPct val="50000"/>
              </a:spcBef>
            </a:pPr>
            <a:r>
              <a:rPr lang="en-US" sz="1400">
                <a:latin typeface="Courier New" charset="0"/>
              </a:rPr>
              <a:t>   for (i=0; i&lt;n; i++)</a:t>
            </a:r>
          </a:p>
          <a:p>
            <a:pPr algn="l">
              <a:lnSpc>
                <a:spcPct val="70000"/>
              </a:lnSpc>
              <a:spcBef>
                <a:spcPct val="50000"/>
              </a:spcBef>
            </a:pPr>
            <a:r>
              <a:rPr lang="en-US" sz="1400">
                <a:latin typeface="Courier New" charset="0"/>
              </a:rPr>
              <a:t>    c[i][j] += a[i][k] * r;</a:t>
            </a:r>
          </a:p>
          <a:p>
            <a:pPr algn="l">
              <a:lnSpc>
                <a:spcPct val="70000"/>
              </a:lnSpc>
              <a:spcBef>
                <a:spcPct val="50000"/>
              </a:spcBef>
            </a:pPr>
            <a:r>
              <a:rPr lang="en-US" sz="1400">
                <a:latin typeface="Courier New" charset="0"/>
              </a:rPr>
              <a:t> }</a:t>
            </a:r>
          </a:p>
          <a:p>
            <a:pPr algn="l">
              <a:lnSpc>
                <a:spcPct val="70000"/>
              </a:lnSpc>
              <a:spcBef>
                <a:spcPct val="50000"/>
              </a:spcBef>
            </a:pPr>
            <a:r>
              <a:rPr lang="en-US" sz="1400">
                <a:latin typeface="Courier New" charset="0"/>
              </a:rPr>
              <a:t>}</a:t>
            </a:r>
          </a:p>
        </p:txBody>
      </p:sp>
    </p:spTree>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i7 Matrix Multiply Performance</a:t>
            </a:r>
          </a:p>
        </p:txBody>
      </p:sp>
      <p:graphicFrame>
        <p:nvGraphicFramePr>
          <p:cNvPr id="9" name="Chart 8"/>
          <p:cNvGraphicFramePr>
            <a:graphicFrameLocks noChangeAspect="1"/>
          </p:cNvGraphicFramePr>
          <p:nvPr/>
        </p:nvGraphicFramePr>
        <p:xfrm>
          <a:off x="228600" y="1447800"/>
          <a:ext cx="8686800" cy="5250783"/>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a:off x="6413501" y="3124200"/>
            <a:ext cx="2106667" cy="400110"/>
          </a:xfrm>
          <a:prstGeom prst="rect">
            <a:avLst/>
          </a:prstGeom>
          <a:noFill/>
        </p:spPr>
        <p:txBody>
          <a:bodyPr wrap="none" rtlCol="0">
            <a:spAutoFit/>
          </a:bodyPr>
          <a:lstStyle/>
          <a:p>
            <a:r>
              <a:rPr lang="en-US" sz="2000" dirty="0" err="1">
                <a:solidFill>
                  <a:srgbClr val="336699"/>
                </a:solidFill>
                <a:latin typeface="Courier New" panose="02070309020205020404" pitchFamily="49" charset="0"/>
                <a:cs typeface="Courier New" panose="02070309020205020404" pitchFamily="49" charset="0"/>
              </a:rPr>
              <a:t>ijk</a:t>
            </a:r>
            <a:r>
              <a:rPr lang="en-US" sz="2000" dirty="0">
                <a:solidFill>
                  <a:srgbClr val="336699"/>
                </a:solidFill>
                <a:latin typeface="Calibri" pitchFamily="34" charset="0"/>
              </a:rPr>
              <a:t> / </a:t>
            </a:r>
            <a:r>
              <a:rPr lang="en-US" sz="2000" dirty="0" err="1">
                <a:solidFill>
                  <a:srgbClr val="336699"/>
                </a:solidFill>
                <a:latin typeface="Courier New" panose="02070309020205020404" pitchFamily="49" charset="0"/>
                <a:cs typeface="Courier New" panose="02070309020205020404" pitchFamily="49" charset="0"/>
              </a:rPr>
              <a:t>jik</a:t>
            </a:r>
            <a:r>
              <a:rPr lang="en-US" sz="2000" dirty="0">
                <a:solidFill>
                  <a:srgbClr val="336699"/>
                </a:solidFill>
                <a:latin typeface="Courier New" panose="02070309020205020404" pitchFamily="49" charset="0"/>
                <a:cs typeface="Courier New" panose="02070309020205020404" pitchFamily="49" charset="0"/>
              </a:rPr>
              <a:t> </a:t>
            </a:r>
            <a:r>
              <a:rPr lang="en-US" sz="2000" dirty="0">
                <a:solidFill>
                  <a:srgbClr val="336699"/>
                </a:solidFill>
                <a:latin typeface="Calibri" panose="020F0502020204030204" pitchFamily="34" charset="0"/>
                <a:cs typeface="Calibri" panose="020F0502020204030204" pitchFamily="34" charset="0"/>
              </a:rPr>
              <a:t>(1.25)</a:t>
            </a:r>
          </a:p>
        </p:txBody>
      </p:sp>
      <p:sp>
        <p:nvSpPr>
          <p:cNvPr id="4" name="TextBox 3"/>
          <p:cNvSpPr txBox="1"/>
          <p:nvPr/>
        </p:nvSpPr>
        <p:spPr>
          <a:xfrm>
            <a:off x="5562600" y="1549933"/>
            <a:ext cx="1976823" cy="400110"/>
          </a:xfrm>
          <a:prstGeom prst="rect">
            <a:avLst/>
          </a:prstGeom>
          <a:noFill/>
        </p:spPr>
        <p:txBody>
          <a:bodyPr wrap="none" rtlCol="0">
            <a:spAutoFit/>
          </a:bodyPr>
          <a:lstStyle/>
          <a:p>
            <a:r>
              <a:rPr lang="en-US" sz="2000" dirty="0" err="1">
                <a:solidFill>
                  <a:srgbClr val="C00000"/>
                </a:solidFill>
                <a:latin typeface="Courier New" panose="02070309020205020404" pitchFamily="49" charset="0"/>
                <a:cs typeface="Courier New" panose="02070309020205020404" pitchFamily="49" charset="0"/>
              </a:rPr>
              <a:t>jki</a:t>
            </a:r>
            <a:r>
              <a:rPr lang="en-US" sz="2000" dirty="0">
                <a:solidFill>
                  <a:srgbClr val="C00000"/>
                </a:solidFill>
                <a:latin typeface="Calibri" pitchFamily="34" charset="0"/>
              </a:rPr>
              <a:t> / </a:t>
            </a:r>
            <a:r>
              <a:rPr lang="en-US" sz="2000" dirty="0" err="1">
                <a:solidFill>
                  <a:srgbClr val="C00000"/>
                </a:solidFill>
                <a:latin typeface="Courier New" panose="02070309020205020404" pitchFamily="49" charset="0"/>
                <a:cs typeface="Courier New" panose="02070309020205020404" pitchFamily="49" charset="0"/>
              </a:rPr>
              <a:t>kji</a:t>
            </a:r>
            <a:r>
              <a:rPr lang="en-US" sz="2000" dirty="0">
                <a:solidFill>
                  <a:srgbClr val="C00000"/>
                </a:solidFill>
                <a:latin typeface="Courier New" panose="02070309020205020404" pitchFamily="49" charset="0"/>
                <a:cs typeface="Courier New" panose="02070309020205020404" pitchFamily="49" charset="0"/>
              </a:rPr>
              <a:t> </a:t>
            </a:r>
            <a:r>
              <a:rPr lang="en-US" sz="2000" dirty="0">
                <a:solidFill>
                  <a:srgbClr val="C00000"/>
                </a:solidFill>
                <a:latin typeface="Calibri" panose="020F0502020204030204" pitchFamily="34" charset="0"/>
                <a:cs typeface="Calibri" panose="020F0502020204030204" pitchFamily="34" charset="0"/>
              </a:rPr>
              <a:t>(2.0)</a:t>
            </a:r>
          </a:p>
        </p:txBody>
      </p:sp>
      <p:sp>
        <p:nvSpPr>
          <p:cNvPr id="7" name="TextBox 6"/>
          <p:cNvSpPr txBox="1"/>
          <p:nvPr/>
        </p:nvSpPr>
        <p:spPr>
          <a:xfrm>
            <a:off x="6490445" y="5486400"/>
            <a:ext cx="1976823" cy="400110"/>
          </a:xfrm>
          <a:prstGeom prst="rect">
            <a:avLst/>
          </a:prstGeom>
          <a:noFill/>
        </p:spPr>
        <p:txBody>
          <a:bodyPr wrap="none" rtlCol="0">
            <a:spAutoFit/>
          </a:bodyPr>
          <a:lstStyle/>
          <a:p>
            <a:r>
              <a:rPr lang="en-US" sz="2000" dirty="0" err="1">
                <a:solidFill>
                  <a:srgbClr val="008000"/>
                </a:solidFill>
                <a:latin typeface="Courier New" panose="02070309020205020404" pitchFamily="49" charset="0"/>
                <a:cs typeface="Courier New" panose="02070309020205020404" pitchFamily="49" charset="0"/>
              </a:rPr>
              <a:t>kij</a:t>
            </a:r>
            <a:r>
              <a:rPr lang="en-US" sz="2000" dirty="0">
                <a:solidFill>
                  <a:srgbClr val="008000"/>
                </a:solidFill>
                <a:latin typeface="Calibri" pitchFamily="34" charset="0"/>
              </a:rPr>
              <a:t> / </a:t>
            </a:r>
            <a:r>
              <a:rPr lang="en-US" sz="2000" dirty="0" err="1">
                <a:solidFill>
                  <a:srgbClr val="008000"/>
                </a:solidFill>
                <a:latin typeface="Courier New" panose="02070309020205020404" pitchFamily="49" charset="0"/>
                <a:cs typeface="Courier New" panose="02070309020205020404" pitchFamily="49" charset="0"/>
              </a:rPr>
              <a:t>ikj</a:t>
            </a:r>
            <a:r>
              <a:rPr lang="en-US" sz="2000" dirty="0">
                <a:solidFill>
                  <a:srgbClr val="008000"/>
                </a:solidFill>
                <a:latin typeface="Courier New" panose="02070309020205020404" pitchFamily="49" charset="0"/>
                <a:cs typeface="Courier New" panose="02070309020205020404" pitchFamily="49" charset="0"/>
              </a:rPr>
              <a:t> </a:t>
            </a:r>
            <a:r>
              <a:rPr lang="en-US" sz="2000" dirty="0">
                <a:solidFill>
                  <a:srgbClr val="008000"/>
                </a:solidFill>
                <a:latin typeface="Calibri" panose="020F0502020204030204" pitchFamily="34" charset="0"/>
                <a:cs typeface="Calibri" panose="020F0502020204030204" pitchFamily="34" charset="0"/>
              </a:rPr>
              <a:t>(0.5)</a:t>
            </a:r>
          </a:p>
        </p:txBody>
      </p:sp>
      <p:sp>
        <p:nvSpPr>
          <p:cNvPr id="3" name="TextBox 2"/>
          <p:cNvSpPr txBox="1"/>
          <p:nvPr/>
        </p:nvSpPr>
        <p:spPr>
          <a:xfrm>
            <a:off x="152400" y="1156750"/>
            <a:ext cx="2420343" cy="307777"/>
          </a:xfrm>
          <a:prstGeom prst="rect">
            <a:avLst/>
          </a:prstGeom>
          <a:noFill/>
        </p:spPr>
        <p:txBody>
          <a:bodyPr wrap="none" rtlCol="0">
            <a:spAutoFit/>
          </a:bodyPr>
          <a:lstStyle/>
          <a:p>
            <a:r>
              <a:rPr lang="en-US" sz="1400" dirty="0">
                <a:latin typeface="Calibri" pitchFamily="34" charset="0"/>
              </a:rPr>
              <a:t>Cycles per inner loop iteration</a:t>
            </a: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Today</a:t>
            </a:r>
            <a:endParaRPr lang="en-US" dirty="0"/>
          </a:p>
        </p:txBody>
      </p:sp>
      <p:sp>
        <p:nvSpPr>
          <p:cNvPr id="3" name="Content Placeholder 2"/>
          <p:cNvSpPr>
            <a:spLocks noGrp="1"/>
          </p:cNvSpPr>
          <p:nvPr>
            <p:ph idx="1"/>
          </p:nvPr>
        </p:nvSpPr>
        <p:spPr/>
        <p:txBody>
          <a:bodyPr/>
          <a:lstStyle/>
          <a:p>
            <a:r>
              <a:rPr lang="en-US" dirty="0">
                <a:solidFill>
                  <a:schemeClr val="bg1">
                    <a:lumMod val="75000"/>
                  </a:schemeClr>
                </a:solidFill>
              </a:rPr>
              <a:t>Cache organization and operation</a:t>
            </a:r>
          </a:p>
          <a:p>
            <a:r>
              <a:rPr lang="en-US" dirty="0">
                <a:solidFill>
                  <a:schemeClr val="bg1">
                    <a:lumMod val="75000"/>
                  </a:schemeClr>
                </a:solidFill>
              </a:rPr>
              <a:t>Performance impact of caches</a:t>
            </a:r>
          </a:p>
          <a:p>
            <a:pPr lvl="1"/>
            <a:r>
              <a:rPr lang="en-US" dirty="0">
                <a:solidFill>
                  <a:schemeClr val="bg1">
                    <a:lumMod val="75000"/>
                  </a:schemeClr>
                </a:solidFill>
              </a:rPr>
              <a:t>The memory mountain</a:t>
            </a:r>
          </a:p>
          <a:p>
            <a:pPr lvl="1"/>
            <a:r>
              <a:rPr lang="en-US" dirty="0">
                <a:solidFill>
                  <a:schemeClr val="bg1">
                    <a:lumMod val="75000"/>
                  </a:schemeClr>
                </a:solidFill>
              </a:rPr>
              <a:t>Rearranging loops to improve spatial locality</a:t>
            </a:r>
          </a:p>
          <a:p>
            <a:pPr lvl="1"/>
            <a:r>
              <a:rPr lang="en-US" dirty="0"/>
              <a:t>Using blocking to improve temporal locality</a:t>
            </a:r>
          </a:p>
          <a:p>
            <a:endParaRPr lang="en-US" dirty="0"/>
          </a:p>
          <a:p>
            <a:pPr>
              <a:buNone/>
            </a:pPr>
            <a:endParaRPr lang="en-US" dirty="0"/>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39" y="445070"/>
            <a:ext cx="7591425" cy="762000"/>
          </a:xfrm>
        </p:spPr>
        <p:txBody>
          <a:bodyPr/>
          <a:lstStyle/>
          <a:p>
            <a:r>
              <a:rPr lang="en-US" dirty="0"/>
              <a:t>Example: Matrix Multiplication</a:t>
            </a:r>
          </a:p>
        </p:txBody>
      </p:sp>
      <p:sp>
        <p:nvSpPr>
          <p:cNvPr id="3" name="Rectangle 2"/>
          <p:cNvSpPr/>
          <p:nvPr/>
        </p:nvSpPr>
        <p:spPr bwMode="auto">
          <a:xfrm>
            <a:off x="2284665" y="45720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r>
              <a:rPr lang="en-US" sz="2000" dirty="0">
                <a:latin typeface="Courier New" pitchFamily="49" charset="0"/>
                <a:cs typeface="Courier New" pitchFamily="49" charset="0"/>
              </a:rPr>
              <a:t>a</a:t>
            </a:r>
          </a:p>
        </p:txBody>
      </p:sp>
      <p:sp>
        <p:nvSpPr>
          <p:cNvPr id="4" name="Rectangle 3"/>
          <p:cNvSpPr/>
          <p:nvPr/>
        </p:nvSpPr>
        <p:spPr bwMode="auto">
          <a:xfrm>
            <a:off x="3884865" y="45720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r>
              <a:rPr lang="en-US" sz="2000" dirty="0">
                <a:latin typeface="Courier New" pitchFamily="49" charset="0"/>
                <a:cs typeface="Courier New" pitchFamily="49" charset="0"/>
              </a:rPr>
              <a:t>b</a:t>
            </a:r>
          </a:p>
        </p:txBody>
      </p:sp>
      <p:cxnSp>
        <p:nvCxnSpPr>
          <p:cNvPr id="5" name="Straight Connector 4"/>
          <p:cNvCxnSpPr/>
          <p:nvPr/>
        </p:nvCxnSpPr>
        <p:spPr bwMode="auto">
          <a:xfrm>
            <a:off x="2284665" y="5427663"/>
            <a:ext cx="1143000" cy="1588"/>
          </a:xfrm>
          <a:prstGeom prst="line">
            <a:avLst/>
          </a:prstGeom>
          <a:noFill/>
          <a:ln w="57150" cap="flat" cmpd="sng" algn="ctr">
            <a:solidFill>
              <a:schemeClr val="tx1">
                <a:lumMod val="50000"/>
                <a:lumOff val="50000"/>
              </a:schemeClr>
            </a:solidFill>
            <a:prstDash val="solid"/>
            <a:round/>
            <a:headEnd type="none" w="med" len="med"/>
            <a:tailEnd type="none" w="med" len="med"/>
          </a:ln>
          <a:effectLst/>
        </p:spPr>
      </p:cxnSp>
      <p:cxnSp>
        <p:nvCxnSpPr>
          <p:cNvPr id="6" name="Straight Connector 5"/>
          <p:cNvCxnSpPr/>
          <p:nvPr/>
        </p:nvCxnSpPr>
        <p:spPr bwMode="auto">
          <a:xfrm rot="5400000">
            <a:off x="3998371" y="5142706"/>
            <a:ext cx="1143000" cy="1588"/>
          </a:xfrm>
          <a:prstGeom prst="line">
            <a:avLst/>
          </a:prstGeom>
          <a:noFill/>
          <a:ln w="57150" cap="flat" cmpd="sng" algn="ctr">
            <a:solidFill>
              <a:schemeClr val="tx1">
                <a:lumMod val="50000"/>
                <a:lumOff val="50000"/>
              </a:schemeClr>
            </a:solidFill>
            <a:prstDash val="solid"/>
            <a:round/>
            <a:headEnd type="none" w="med" len="med"/>
            <a:tailEnd type="none" w="med" len="med"/>
          </a:ln>
          <a:effectLst/>
        </p:spPr>
      </p:cxnSp>
      <p:sp>
        <p:nvSpPr>
          <p:cNvPr id="7" name="TextBox 6"/>
          <p:cNvSpPr txBox="1"/>
          <p:nvPr/>
        </p:nvSpPr>
        <p:spPr>
          <a:xfrm>
            <a:off x="2087560" y="5242573"/>
            <a:ext cx="240772" cy="369332"/>
          </a:xfrm>
          <a:prstGeom prst="rect">
            <a:avLst/>
          </a:prstGeom>
          <a:noFill/>
        </p:spPr>
        <p:txBody>
          <a:bodyPr wrap="none" rtlCol="0">
            <a:spAutoFit/>
          </a:bodyPr>
          <a:lstStyle/>
          <a:p>
            <a:r>
              <a:rPr lang="en-US" sz="1800" dirty="0" err="1">
                <a:latin typeface="Calibri" pitchFamily="34" charset="0"/>
              </a:rPr>
              <a:t>i</a:t>
            </a:r>
            <a:endParaRPr lang="en-US" sz="1800" dirty="0">
              <a:latin typeface="Calibri" pitchFamily="34" charset="0"/>
            </a:endParaRPr>
          </a:p>
        </p:txBody>
      </p:sp>
      <p:sp>
        <p:nvSpPr>
          <p:cNvPr id="8" name="TextBox 7"/>
          <p:cNvSpPr txBox="1"/>
          <p:nvPr/>
        </p:nvSpPr>
        <p:spPr>
          <a:xfrm>
            <a:off x="4470399" y="3936999"/>
            <a:ext cx="243978" cy="369332"/>
          </a:xfrm>
          <a:prstGeom prst="rect">
            <a:avLst/>
          </a:prstGeom>
          <a:noFill/>
        </p:spPr>
        <p:txBody>
          <a:bodyPr wrap="none" rtlCol="0">
            <a:spAutoFit/>
          </a:bodyPr>
          <a:lstStyle/>
          <a:p>
            <a:r>
              <a:rPr lang="en-US" sz="1800" dirty="0">
                <a:latin typeface="Calibri" pitchFamily="34" charset="0"/>
              </a:rPr>
              <a:t>j</a:t>
            </a:r>
          </a:p>
        </p:txBody>
      </p:sp>
      <p:sp>
        <p:nvSpPr>
          <p:cNvPr id="9" name="TextBox 8"/>
          <p:cNvSpPr txBox="1"/>
          <p:nvPr/>
        </p:nvSpPr>
        <p:spPr>
          <a:xfrm>
            <a:off x="3469997" y="4986292"/>
            <a:ext cx="389850" cy="584775"/>
          </a:xfrm>
          <a:prstGeom prst="rect">
            <a:avLst/>
          </a:prstGeom>
          <a:noFill/>
        </p:spPr>
        <p:txBody>
          <a:bodyPr wrap="none" rtlCol="0">
            <a:spAutoFit/>
          </a:bodyPr>
          <a:lstStyle/>
          <a:p>
            <a:r>
              <a:rPr lang="en-US" sz="3200" dirty="0">
                <a:latin typeface="Calibri" pitchFamily="34" charset="0"/>
              </a:rPr>
              <a:t>*</a:t>
            </a:r>
          </a:p>
        </p:txBody>
      </p:sp>
      <p:sp>
        <p:nvSpPr>
          <p:cNvPr id="10" name="Rectangle 9"/>
          <p:cNvSpPr/>
          <p:nvPr/>
        </p:nvSpPr>
        <p:spPr bwMode="auto">
          <a:xfrm>
            <a:off x="499532" y="45720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r>
              <a:rPr lang="en-US" sz="2000" dirty="0">
                <a:latin typeface="Courier New" pitchFamily="49" charset="0"/>
                <a:cs typeface="Courier New" pitchFamily="49" charset="0"/>
              </a:rPr>
              <a:t>c</a:t>
            </a:r>
          </a:p>
        </p:txBody>
      </p:sp>
      <p:sp>
        <p:nvSpPr>
          <p:cNvPr id="11" name="TextBox 10"/>
          <p:cNvSpPr txBox="1"/>
          <p:nvPr/>
        </p:nvSpPr>
        <p:spPr>
          <a:xfrm>
            <a:off x="1765782" y="4876800"/>
            <a:ext cx="389850" cy="584775"/>
          </a:xfrm>
          <a:prstGeom prst="rect">
            <a:avLst/>
          </a:prstGeom>
          <a:noFill/>
        </p:spPr>
        <p:txBody>
          <a:bodyPr wrap="none" rtlCol="0">
            <a:spAutoFit/>
          </a:bodyPr>
          <a:lstStyle/>
          <a:p>
            <a:r>
              <a:rPr lang="en-US" sz="3200" dirty="0">
                <a:latin typeface="Calibri" pitchFamily="34" charset="0"/>
              </a:rPr>
              <a:t>=</a:t>
            </a:r>
          </a:p>
        </p:txBody>
      </p:sp>
      <p:sp>
        <p:nvSpPr>
          <p:cNvPr id="12" name="Rectangle 11"/>
          <p:cNvSpPr/>
          <p:nvPr/>
        </p:nvSpPr>
        <p:spPr bwMode="auto">
          <a:xfrm>
            <a:off x="1185332" y="5410200"/>
            <a:ext cx="76200" cy="762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5" name="Rectangle 7"/>
          <p:cNvSpPr>
            <a:spLocks noChangeArrowheads="1"/>
          </p:cNvSpPr>
          <p:nvPr/>
        </p:nvSpPr>
        <p:spPr bwMode="auto">
          <a:xfrm>
            <a:off x="499532" y="1413396"/>
            <a:ext cx="6893212" cy="2798202"/>
          </a:xfrm>
          <a:prstGeom prst="rect">
            <a:avLst/>
          </a:prstGeom>
          <a:solidFill>
            <a:srgbClr val="F6F5BD"/>
          </a:solidFill>
          <a:ln w="12700" cmpd="thickThin">
            <a:solidFill>
              <a:schemeClr val="tx1"/>
            </a:solidFill>
            <a:miter lim="800000"/>
            <a:headEnd/>
            <a:tailEnd/>
          </a:ln>
          <a:effectLst/>
        </p:spPr>
        <p:txBody>
          <a:bodyPr wrap="none" lIns="90487" tIns="44450" rIns="90487" bIns="44450">
            <a:spAutoFit/>
          </a:bodyPr>
          <a:lstStyle/>
          <a:p>
            <a:pPr algn="l">
              <a:lnSpc>
                <a:spcPct val="100000"/>
              </a:lnSpc>
            </a:pPr>
            <a:r>
              <a:rPr lang="en-US" sz="1600" dirty="0">
                <a:latin typeface="Courier New" pitchFamily="49" charset="0"/>
              </a:rPr>
              <a:t>c = (double *) </a:t>
            </a:r>
            <a:r>
              <a:rPr lang="en-US" sz="1600" dirty="0" err="1">
                <a:latin typeface="Courier New" pitchFamily="49" charset="0"/>
              </a:rPr>
              <a:t>calloc</a:t>
            </a:r>
            <a:r>
              <a:rPr lang="en-US" sz="1600" dirty="0">
                <a:latin typeface="Courier New" pitchFamily="49" charset="0"/>
              </a:rPr>
              <a:t>(</a:t>
            </a:r>
            <a:r>
              <a:rPr lang="en-US" sz="1600" dirty="0" err="1">
                <a:latin typeface="Courier New" pitchFamily="49" charset="0"/>
              </a:rPr>
              <a:t>sizeof</a:t>
            </a:r>
            <a:r>
              <a:rPr lang="en-US" sz="1600" dirty="0">
                <a:latin typeface="Courier New" pitchFamily="49" charset="0"/>
              </a:rPr>
              <a:t>(double), n*n);</a:t>
            </a:r>
          </a:p>
          <a:p>
            <a:pPr algn="l">
              <a:lnSpc>
                <a:spcPct val="100000"/>
              </a:lnSpc>
            </a:pPr>
            <a:endParaRPr lang="en-US" sz="1600" dirty="0">
              <a:latin typeface="Courier New" pitchFamily="49" charset="0"/>
            </a:endParaRPr>
          </a:p>
          <a:p>
            <a:pPr algn="l">
              <a:lnSpc>
                <a:spcPct val="100000"/>
              </a:lnSpc>
            </a:pPr>
            <a:r>
              <a:rPr lang="en-US" sz="1600" dirty="0">
                <a:solidFill>
                  <a:srgbClr val="990000"/>
                </a:solidFill>
                <a:latin typeface="Courier New" pitchFamily="49" charset="0"/>
              </a:rPr>
              <a:t>/* Multiply n x n matrices a and b  */</a:t>
            </a:r>
          </a:p>
          <a:p>
            <a:pPr algn="l">
              <a:lnSpc>
                <a:spcPct val="100000"/>
              </a:lnSpc>
            </a:pPr>
            <a:r>
              <a:rPr lang="en-US" sz="1600" dirty="0">
                <a:latin typeface="Courier New" pitchFamily="49" charset="0"/>
              </a:rPr>
              <a:t>void </a:t>
            </a:r>
            <a:r>
              <a:rPr lang="en-US" sz="1600" dirty="0" err="1">
                <a:latin typeface="Courier New" pitchFamily="49" charset="0"/>
              </a:rPr>
              <a:t>mmm</a:t>
            </a:r>
            <a:r>
              <a:rPr lang="en-US" sz="1600" dirty="0">
                <a:latin typeface="Courier New" pitchFamily="49" charset="0"/>
              </a:rPr>
              <a:t>(double *a, double *b, double *c, </a:t>
            </a:r>
            <a:r>
              <a:rPr lang="en-US" sz="1600" dirty="0" err="1">
                <a:latin typeface="Courier New" pitchFamily="49" charset="0"/>
              </a:rPr>
              <a:t>int</a:t>
            </a:r>
            <a:r>
              <a:rPr lang="en-US" sz="1600" dirty="0">
                <a:latin typeface="Courier New" pitchFamily="49" charset="0"/>
              </a:rPr>
              <a:t> n) {</a:t>
            </a:r>
          </a:p>
          <a:p>
            <a:pPr algn="l">
              <a:lnSpc>
                <a:spcPct val="100000"/>
              </a:lnSpc>
            </a:pPr>
            <a:r>
              <a:rPr lang="en-US" sz="1600" dirty="0">
                <a:latin typeface="Courier New" pitchFamily="49" charset="0"/>
              </a:rPr>
              <a:t>    </a:t>
            </a:r>
            <a:r>
              <a:rPr lang="en-US" sz="1600" dirty="0" err="1">
                <a:latin typeface="Courier New" pitchFamily="49" charset="0"/>
              </a:rPr>
              <a:t>int</a:t>
            </a:r>
            <a:r>
              <a:rPr lang="en-US" sz="1600" dirty="0">
                <a:latin typeface="Courier New" pitchFamily="49" charset="0"/>
              </a:rPr>
              <a:t> </a:t>
            </a:r>
            <a:r>
              <a:rPr lang="en-US" sz="1600" dirty="0" err="1">
                <a:latin typeface="Courier New" pitchFamily="49" charset="0"/>
              </a:rPr>
              <a:t>i</a:t>
            </a:r>
            <a:r>
              <a:rPr lang="en-US" sz="1600" dirty="0">
                <a:latin typeface="Courier New" pitchFamily="49" charset="0"/>
              </a:rPr>
              <a:t>, j, k;</a:t>
            </a:r>
          </a:p>
          <a:p>
            <a:pPr algn="l">
              <a:lnSpc>
                <a:spcPct val="100000"/>
              </a:lnSpc>
            </a:pPr>
            <a:r>
              <a:rPr lang="en-US" sz="1600" dirty="0">
                <a:latin typeface="Courier New" pitchFamily="49" charset="0"/>
              </a:rPr>
              <a:t>    for (</a:t>
            </a:r>
            <a:r>
              <a:rPr lang="en-US" sz="1600" dirty="0" err="1">
                <a:latin typeface="Courier New" pitchFamily="49" charset="0"/>
              </a:rPr>
              <a:t>i</a:t>
            </a:r>
            <a:r>
              <a:rPr lang="en-US" sz="1600" dirty="0">
                <a:latin typeface="Courier New" pitchFamily="49" charset="0"/>
              </a:rPr>
              <a:t> = 0; </a:t>
            </a:r>
            <a:r>
              <a:rPr lang="en-US" sz="1600" dirty="0" err="1">
                <a:latin typeface="Courier New" pitchFamily="49" charset="0"/>
              </a:rPr>
              <a:t>i</a:t>
            </a:r>
            <a:r>
              <a:rPr lang="en-US" sz="1600" dirty="0">
                <a:latin typeface="Courier New" pitchFamily="49" charset="0"/>
              </a:rPr>
              <a:t> &lt; n; </a:t>
            </a:r>
            <a:r>
              <a:rPr lang="en-US" sz="1600" dirty="0" err="1">
                <a:latin typeface="Courier New" pitchFamily="49" charset="0"/>
              </a:rPr>
              <a:t>i</a:t>
            </a:r>
            <a:r>
              <a:rPr lang="en-US" sz="1600" dirty="0">
                <a:latin typeface="Courier New" pitchFamily="49" charset="0"/>
              </a:rPr>
              <a:t>++)</a:t>
            </a:r>
          </a:p>
          <a:p>
            <a:pPr algn="l">
              <a:lnSpc>
                <a:spcPct val="100000"/>
              </a:lnSpc>
            </a:pPr>
            <a:r>
              <a:rPr lang="en-US" sz="1600" dirty="0">
                <a:latin typeface="Courier New" pitchFamily="49" charset="0"/>
              </a:rPr>
              <a:t>	for (j = 0; j &lt; n; j++)</a:t>
            </a:r>
          </a:p>
          <a:p>
            <a:pPr algn="l">
              <a:lnSpc>
                <a:spcPct val="100000"/>
              </a:lnSpc>
            </a:pPr>
            <a:r>
              <a:rPr lang="en-US" sz="1600" dirty="0">
                <a:latin typeface="Courier New" pitchFamily="49" charset="0"/>
              </a:rPr>
              <a:t>             for (k = 0; k &lt; n; k++)</a:t>
            </a:r>
          </a:p>
          <a:p>
            <a:pPr algn="l">
              <a:lnSpc>
                <a:spcPct val="100000"/>
              </a:lnSpc>
            </a:pPr>
            <a:r>
              <a:rPr lang="en-US" sz="1600" dirty="0">
                <a:latin typeface="Courier New" pitchFamily="49" charset="0"/>
              </a:rPr>
              <a:t>	         c[</a:t>
            </a:r>
            <a:r>
              <a:rPr lang="en-US" sz="1600" dirty="0" err="1">
                <a:latin typeface="Courier New" pitchFamily="49" charset="0"/>
              </a:rPr>
              <a:t>i</a:t>
            </a:r>
            <a:r>
              <a:rPr lang="en-US" sz="1600" dirty="0">
                <a:latin typeface="Courier New" pitchFamily="49" charset="0"/>
              </a:rPr>
              <a:t>*n + j] += a[</a:t>
            </a:r>
            <a:r>
              <a:rPr lang="en-US" sz="1600" dirty="0" err="1">
                <a:latin typeface="Courier New" pitchFamily="49" charset="0"/>
              </a:rPr>
              <a:t>i</a:t>
            </a:r>
            <a:r>
              <a:rPr lang="en-US" sz="1600" dirty="0">
                <a:latin typeface="Courier New" pitchFamily="49" charset="0"/>
              </a:rPr>
              <a:t>*n + k] * b[k*n + j];</a:t>
            </a:r>
          </a:p>
          <a:p>
            <a:pPr algn="l">
              <a:lnSpc>
                <a:spcPct val="100000"/>
              </a:lnSpc>
            </a:pPr>
            <a:r>
              <a:rPr lang="en-US" sz="1600" dirty="0">
                <a:latin typeface="Courier New" pitchFamily="49" charset="0"/>
              </a:rPr>
              <a:t>}</a:t>
            </a:r>
          </a:p>
          <a:p>
            <a:pPr algn="l">
              <a:lnSpc>
                <a:spcPct val="100000"/>
              </a:lnSpc>
            </a:pPr>
            <a:endParaRPr lang="en-US" sz="1600" dirty="0">
              <a:latin typeface="Courier New" pitchFamily="49" charset="0"/>
            </a:endParaRPr>
          </a:p>
        </p:txBody>
      </p:sp>
      <p:sp>
        <p:nvSpPr>
          <p:cNvPr id="16" name="Content Placeholder 2"/>
          <p:cNvSpPr txBox="1">
            <a:spLocks/>
          </p:cNvSpPr>
          <p:nvPr/>
        </p:nvSpPr>
        <p:spPr>
          <a:xfrm>
            <a:off x="396875" y="5562599"/>
            <a:ext cx="7896225" cy="771525"/>
          </a:xfrm>
          <a:prstGeom prst="rect">
            <a:avLst/>
          </a:prstGeom>
        </p:spPr>
        <p:txBody>
          <a:bodyPr/>
          <a:lstStyle/>
          <a:p>
            <a:pPr marL="342900" marR="0" lvl="0" indent="-342900" algn="l" defTabSz="914400" rtl="0" eaLnBrk="1" fontAlgn="base" latinLnBrk="0" hangingPunct="1">
              <a:lnSpc>
                <a:spcPct val="100000"/>
              </a:lnSpc>
              <a:spcBef>
                <a:spcPct val="20000"/>
              </a:spcBef>
              <a:spcAft>
                <a:spcPct val="0"/>
              </a:spcAft>
              <a:buClr>
                <a:srgbClr val="990000"/>
              </a:buClr>
              <a:buSzPct val="60000"/>
              <a:buFont typeface="Wingdings 2" pitchFamily="18" charset="2"/>
              <a:buChar char="¢"/>
              <a:tabLst/>
              <a:defRPr/>
            </a:pPr>
            <a:endParaRPr kumimoji="0" lang="en-US" sz="2000" b="0" i="0" u="none" strike="noStrike" kern="0" cap="none" spc="0" normalizeH="0" baseline="0" noProof="0" dirty="0">
              <a:ln>
                <a:noFill/>
              </a:ln>
              <a:solidFill>
                <a:schemeClr val="tx1"/>
              </a:solidFill>
              <a:effectLst/>
              <a:uLnTx/>
              <a:uFillTx/>
              <a:latin typeface="Calibri"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195">
            <a:extLst>
              <a:ext uri="{FF2B5EF4-FFF2-40B4-BE49-F238E27FC236}">
                <a16:creationId xmlns:a16="http://schemas.microsoft.com/office/drawing/2014/main" id="{68014AE5-3190-46C1-A12D-9D38AC0B8890}"/>
              </a:ext>
            </a:extLst>
          </p:cNvPr>
          <p:cNvSpPr>
            <a:spLocks noChangeAspect="1" noChangeArrowheads="1"/>
          </p:cNvSpPr>
          <p:nvPr/>
        </p:nvSpPr>
        <p:spPr bwMode="auto">
          <a:xfrm>
            <a:off x="704220" y="617791"/>
            <a:ext cx="6598909" cy="5976000"/>
          </a:xfrm>
          <a:prstGeom prst="triangle">
            <a:avLst>
              <a:gd name="adj" fmla="val 50000"/>
            </a:avLst>
          </a:prstGeom>
          <a:gradFill flip="none" rotWithShape="1">
            <a:gsLst>
              <a:gs pos="0">
                <a:schemeClr val="accent6">
                  <a:lumMod val="20000"/>
                  <a:lumOff val="80000"/>
                  <a:alpha val="7000"/>
                </a:schemeClr>
              </a:gs>
              <a:gs pos="100000">
                <a:schemeClr val="accent6">
                  <a:lumMod val="20000"/>
                  <a:lumOff val="80000"/>
                </a:schemeClr>
              </a:gs>
            </a:gsLst>
            <a:lin ang="16140000" scaled="0"/>
            <a:tileRect/>
          </a:gradFill>
          <a:ln w="12700">
            <a:solidFill>
              <a:srgbClr val="000000"/>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a:cs typeface="Arial"/>
            </a:endParaRPr>
          </a:p>
        </p:txBody>
      </p:sp>
      <p:sp>
        <p:nvSpPr>
          <p:cNvPr id="2" name="标题 1">
            <a:extLst>
              <a:ext uri="{FF2B5EF4-FFF2-40B4-BE49-F238E27FC236}">
                <a16:creationId xmlns:a16="http://schemas.microsoft.com/office/drawing/2014/main" id="{16083698-4A8B-4C25-A8CF-DF166996A49F}"/>
              </a:ext>
            </a:extLst>
          </p:cNvPr>
          <p:cNvSpPr>
            <a:spLocks noGrp="1"/>
          </p:cNvSpPr>
          <p:nvPr>
            <p:ph type="title"/>
          </p:nvPr>
        </p:nvSpPr>
        <p:spPr>
          <a:xfrm>
            <a:off x="62113" y="151006"/>
            <a:ext cx="7592093" cy="762000"/>
          </a:xfrm>
        </p:spPr>
        <p:txBody>
          <a:bodyPr>
            <a:normAutofit/>
          </a:bodyPr>
          <a:lstStyle/>
          <a:p>
            <a:r>
              <a:rPr lang="zh-CN" altLang="en-US" dirty="0"/>
              <a:t>存储器层次结构</a:t>
            </a:r>
          </a:p>
        </p:txBody>
      </p:sp>
      <p:sp>
        <p:nvSpPr>
          <p:cNvPr id="4" name="灯片编号占位符 3">
            <a:extLst>
              <a:ext uri="{FF2B5EF4-FFF2-40B4-BE49-F238E27FC236}">
                <a16:creationId xmlns:a16="http://schemas.microsoft.com/office/drawing/2014/main" id="{423BC02E-3261-4333-9497-9985E4DFC534}"/>
              </a:ext>
            </a:extLst>
          </p:cNvPr>
          <p:cNvSpPr>
            <a:spLocks noGrp="1"/>
          </p:cNvSpPr>
          <p:nvPr>
            <p:ph type="sldNum" sz="quarter" idx="4294967295"/>
          </p:nvPr>
        </p:nvSpPr>
        <p:spPr>
          <a:xfrm>
            <a:off x="8340725" y="6594475"/>
            <a:ext cx="803275" cy="287338"/>
          </a:xfrm>
          <a:prstGeom prst="rect">
            <a:avLst/>
          </a:prstGeom>
        </p:spPr>
        <p:txBody>
          <a:bodyPr/>
          <a:lstStyle/>
          <a:p>
            <a:fld id="{6D62327B-ED8D-4CFC-ADD0-A75FA5CBE281}" type="slidenum">
              <a:rPr lang="zh-CN" altLang="en-US" smtClean="0"/>
              <a:pPr/>
              <a:t>9</a:t>
            </a:fld>
            <a:endParaRPr lang="zh-CN" altLang="en-US" dirty="0"/>
          </a:p>
        </p:txBody>
      </p:sp>
      <p:sp>
        <p:nvSpPr>
          <p:cNvPr id="6" name="Text Box 196">
            <a:extLst>
              <a:ext uri="{FF2B5EF4-FFF2-40B4-BE49-F238E27FC236}">
                <a16:creationId xmlns:a16="http://schemas.microsoft.com/office/drawing/2014/main" id="{22C8D92C-3C91-4B14-A981-936A2F315247}"/>
              </a:ext>
            </a:extLst>
          </p:cNvPr>
          <p:cNvSpPr txBox="1">
            <a:spLocks noChangeAspect="1" noChangeArrowheads="1"/>
          </p:cNvSpPr>
          <p:nvPr/>
        </p:nvSpPr>
        <p:spPr bwMode="auto">
          <a:xfrm>
            <a:off x="3580911" y="821914"/>
            <a:ext cx="877163" cy="36933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ysClr val="windowText" lastClr="000000"/>
                </a:solidFill>
                <a:effectLst/>
                <a:uLnTx/>
                <a:uFillTx/>
                <a:latin typeface="Arial"/>
                <a:cs typeface="Arial"/>
              </a:rPr>
              <a:t>寄存器</a:t>
            </a:r>
            <a:endParaRPr kumimoji="0" lang="en-US" sz="1800" b="0" i="0" u="none" strike="noStrike" kern="0" cap="none" spc="0" normalizeH="0" baseline="0" noProof="0" dirty="0">
              <a:ln>
                <a:noFill/>
              </a:ln>
              <a:solidFill>
                <a:sysClr val="windowText" lastClr="000000"/>
              </a:solidFill>
              <a:effectLst/>
              <a:uLnTx/>
              <a:uFillTx/>
              <a:latin typeface="Arial"/>
              <a:cs typeface="Arial"/>
            </a:endParaRPr>
          </a:p>
        </p:txBody>
      </p:sp>
      <p:sp>
        <p:nvSpPr>
          <p:cNvPr id="7" name="Text Box 198">
            <a:extLst>
              <a:ext uri="{FF2B5EF4-FFF2-40B4-BE49-F238E27FC236}">
                <a16:creationId xmlns:a16="http://schemas.microsoft.com/office/drawing/2014/main" id="{3E9A7547-BAA5-482E-B577-A2088C21901F}"/>
              </a:ext>
            </a:extLst>
          </p:cNvPr>
          <p:cNvSpPr txBox="1">
            <a:spLocks noChangeAspect="1" noChangeArrowheads="1"/>
          </p:cNvSpPr>
          <p:nvPr/>
        </p:nvSpPr>
        <p:spPr bwMode="auto">
          <a:xfrm>
            <a:off x="3495400" y="1283385"/>
            <a:ext cx="1121521" cy="646331"/>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Arial"/>
                <a:cs typeface="Arial"/>
              </a:rPr>
              <a:t>L1 cache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latin typeface="Arial"/>
                <a:cs typeface="Arial"/>
              </a:rPr>
              <a:t>(SRAM)</a:t>
            </a:r>
          </a:p>
        </p:txBody>
      </p:sp>
      <p:sp>
        <p:nvSpPr>
          <p:cNvPr id="8" name="Text Box 199">
            <a:extLst>
              <a:ext uri="{FF2B5EF4-FFF2-40B4-BE49-F238E27FC236}">
                <a16:creationId xmlns:a16="http://schemas.microsoft.com/office/drawing/2014/main" id="{628AB218-2784-4A81-B923-28C65576B17E}"/>
              </a:ext>
            </a:extLst>
          </p:cNvPr>
          <p:cNvSpPr txBox="1">
            <a:spLocks noChangeAspect="1" noChangeArrowheads="1"/>
          </p:cNvSpPr>
          <p:nvPr/>
        </p:nvSpPr>
        <p:spPr bwMode="auto">
          <a:xfrm>
            <a:off x="3547046" y="3821797"/>
            <a:ext cx="1018227" cy="646331"/>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ysClr val="windowText" lastClr="000000"/>
                </a:solidFill>
                <a:effectLst/>
                <a:uLnTx/>
                <a:uFillTx/>
                <a:latin typeface="Arial"/>
                <a:cs typeface="Arial"/>
              </a:rPr>
              <a:t>主存</a:t>
            </a:r>
            <a:endParaRPr kumimoji="0" lang="en-US" altLang="zh-CN" sz="1800" b="0" i="0" u="none" strike="noStrike" kern="0" cap="none" spc="0" normalizeH="0" baseline="0" noProof="0" dirty="0">
              <a:ln>
                <a:noFill/>
              </a:ln>
              <a:solidFill>
                <a:sysClr val="windowText" lastClr="000000"/>
              </a:solidFill>
              <a:effectLst/>
              <a:uLnTx/>
              <a:uFillTx/>
              <a:latin typeface="Arial"/>
              <a:cs typeface="Arial"/>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Arial"/>
                <a:cs typeface="Arial"/>
              </a:rPr>
              <a:t>(DRAM)</a:t>
            </a:r>
          </a:p>
        </p:txBody>
      </p:sp>
      <p:sp>
        <p:nvSpPr>
          <p:cNvPr id="9" name="Text Box 200">
            <a:extLst>
              <a:ext uri="{FF2B5EF4-FFF2-40B4-BE49-F238E27FC236}">
                <a16:creationId xmlns:a16="http://schemas.microsoft.com/office/drawing/2014/main" id="{164BBD86-0BF2-4585-9961-249645CE83F4}"/>
              </a:ext>
            </a:extLst>
          </p:cNvPr>
          <p:cNvSpPr txBox="1">
            <a:spLocks noChangeAspect="1" noChangeArrowheads="1"/>
          </p:cNvSpPr>
          <p:nvPr/>
        </p:nvSpPr>
        <p:spPr bwMode="auto">
          <a:xfrm>
            <a:off x="3271331" y="4847322"/>
            <a:ext cx="1569660" cy="646331"/>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ysClr val="windowText" lastClr="000000"/>
                </a:solidFill>
                <a:effectLst/>
                <a:uLnTx/>
                <a:uFillTx/>
                <a:latin typeface="Arial"/>
                <a:cs typeface="Arial"/>
              </a:rPr>
              <a:t>本地二级存储</a:t>
            </a:r>
            <a:endParaRPr kumimoji="0" lang="en-US" altLang="zh-CN" sz="1800" b="0" i="0" u="none" strike="noStrike" kern="0" cap="none" spc="0" normalizeH="0" baseline="0" noProof="0" dirty="0">
              <a:ln>
                <a:noFill/>
              </a:ln>
              <a:solidFill>
                <a:sysClr val="windowText" lastClr="000000"/>
              </a:solidFill>
              <a:effectLst/>
              <a:uLnTx/>
              <a:uFillTx/>
              <a:latin typeface="Arial"/>
              <a:cs typeface="Arial"/>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Arial"/>
                <a:cs typeface="Arial"/>
              </a:rPr>
              <a:t>(</a:t>
            </a:r>
            <a:r>
              <a:rPr kumimoji="0" lang="zh-CN" altLang="en-US" sz="1800" b="0" i="0" u="none" strike="noStrike" kern="0" cap="none" spc="0" normalizeH="0" baseline="0" noProof="0" dirty="0">
                <a:ln>
                  <a:noFill/>
                </a:ln>
                <a:solidFill>
                  <a:sysClr val="windowText" lastClr="000000"/>
                </a:solidFill>
                <a:effectLst/>
                <a:uLnTx/>
                <a:uFillTx/>
                <a:latin typeface="Arial"/>
                <a:cs typeface="Arial"/>
              </a:rPr>
              <a:t>本地磁盘</a:t>
            </a:r>
            <a:r>
              <a:rPr kumimoji="0" lang="en-US" sz="1800" b="0" i="0" u="none" strike="noStrike" kern="0" cap="none" spc="0" normalizeH="0" baseline="0" noProof="0" dirty="0">
                <a:ln>
                  <a:noFill/>
                </a:ln>
                <a:solidFill>
                  <a:sysClr val="windowText" lastClr="000000"/>
                </a:solidFill>
                <a:effectLst/>
                <a:uLnTx/>
                <a:uFillTx/>
                <a:latin typeface="Arial"/>
                <a:cs typeface="Arial"/>
              </a:rPr>
              <a:t>)</a:t>
            </a:r>
          </a:p>
        </p:txBody>
      </p:sp>
      <p:sp>
        <p:nvSpPr>
          <p:cNvPr id="10" name="Line 203">
            <a:extLst>
              <a:ext uri="{FF2B5EF4-FFF2-40B4-BE49-F238E27FC236}">
                <a16:creationId xmlns:a16="http://schemas.microsoft.com/office/drawing/2014/main" id="{59AC44BF-690A-445E-9EFC-C0DDDDD953C0}"/>
              </a:ext>
            </a:extLst>
          </p:cNvPr>
          <p:cNvSpPr>
            <a:spLocks noChangeAspect="1" noChangeShapeType="1"/>
          </p:cNvSpPr>
          <p:nvPr/>
        </p:nvSpPr>
        <p:spPr bwMode="auto">
          <a:xfrm>
            <a:off x="3683097" y="1224966"/>
            <a:ext cx="684000" cy="0"/>
          </a:xfrm>
          <a:prstGeom prst="line">
            <a:avLst/>
          </a:prstGeom>
          <a:noFill/>
          <a:ln w="12700">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a:cs typeface="Arial"/>
            </a:endParaRPr>
          </a:p>
        </p:txBody>
      </p:sp>
      <p:sp>
        <p:nvSpPr>
          <p:cNvPr id="11" name="Line 204">
            <a:extLst>
              <a:ext uri="{FF2B5EF4-FFF2-40B4-BE49-F238E27FC236}">
                <a16:creationId xmlns:a16="http://schemas.microsoft.com/office/drawing/2014/main" id="{EA97CFA7-8913-4500-8782-4736F267B6AE}"/>
              </a:ext>
            </a:extLst>
          </p:cNvPr>
          <p:cNvSpPr>
            <a:spLocks noChangeAspect="1" noChangeShapeType="1"/>
          </p:cNvSpPr>
          <p:nvPr/>
        </p:nvSpPr>
        <p:spPr bwMode="auto">
          <a:xfrm>
            <a:off x="3290888" y="1903413"/>
            <a:ext cx="1440000" cy="0"/>
          </a:xfrm>
          <a:prstGeom prst="line">
            <a:avLst/>
          </a:prstGeom>
          <a:noFill/>
          <a:ln w="12700">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a:cs typeface="Arial"/>
            </a:endParaRPr>
          </a:p>
        </p:txBody>
      </p:sp>
      <p:sp>
        <p:nvSpPr>
          <p:cNvPr id="12" name="Line 205">
            <a:extLst>
              <a:ext uri="{FF2B5EF4-FFF2-40B4-BE49-F238E27FC236}">
                <a16:creationId xmlns:a16="http://schemas.microsoft.com/office/drawing/2014/main" id="{5522BBC9-35D0-473E-8A72-F8179858A9B4}"/>
              </a:ext>
            </a:extLst>
          </p:cNvPr>
          <p:cNvSpPr>
            <a:spLocks noChangeAspect="1" noChangeShapeType="1"/>
          </p:cNvSpPr>
          <p:nvPr/>
        </p:nvSpPr>
        <p:spPr bwMode="auto">
          <a:xfrm>
            <a:off x="2867025" y="2662319"/>
            <a:ext cx="2268000" cy="0"/>
          </a:xfrm>
          <a:prstGeom prst="line">
            <a:avLst/>
          </a:prstGeom>
          <a:noFill/>
          <a:ln w="12700">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a:cs typeface="Arial"/>
            </a:endParaRPr>
          </a:p>
        </p:txBody>
      </p:sp>
      <p:sp>
        <p:nvSpPr>
          <p:cNvPr id="13" name="Line 222">
            <a:extLst>
              <a:ext uri="{FF2B5EF4-FFF2-40B4-BE49-F238E27FC236}">
                <a16:creationId xmlns:a16="http://schemas.microsoft.com/office/drawing/2014/main" id="{F21B8228-04DF-4E73-974A-8BD2F5082F4E}"/>
              </a:ext>
            </a:extLst>
          </p:cNvPr>
          <p:cNvSpPr>
            <a:spLocks noChangeAspect="1" noChangeShapeType="1"/>
          </p:cNvSpPr>
          <p:nvPr/>
        </p:nvSpPr>
        <p:spPr bwMode="auto">
          <a:xfrm>
            <a:off x="76200" y="3473450"/>
            <a:ext cx="0" cy="2344738"/>
          </a:xfrm>
          <a:prstGeom prst="line">
            <a:avLst/>
          </a:prstGeom>
          <a:noFill/>
          <a:ln w="38100">
            <a:solidFill>
              <a:schemeClr val="accent6">
                <a:lumMod val="75000"/>
              </a:schemeClr>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a:cs typeface="Arial"/>
            </a:endParaRPr>
          </a:p>
        </p:txBody>
      </p:sp>
      <p:sp>
        <p:nvSpPr>
          <p:cNvPr id="14" name="Text Box 223">
            <a:extLst>
              <a:ext uri="{FF2B5EF4-FFF2-40B4-BE49-F238E27FC236}">
                <a16:creationId xmlns:a16="http://schemas.microsoft.com/office/drawing/2014/main" id="{F59F7BD7-A945-4E1B-95E0-7E98A04AF7F1}"/>
              </a:ext>
            </a:extLst>
          </p:cNvPr>
          <p:cNvSpPr txBox="1">
            <a:spLocks noChangeAspect="1" noChangeArrowheads="1"/>
          </p:cNvSpPr>
          <p:nvPr/>
        </p:nvSpPr>
        <p:spPr bwMode="auto">
          <a:xfrm>
            <a:off x="62113" y="3932782"/>
            <a:ext cx="1620957" cy="1077218"/>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ysClr val="windowText" lastClr="000000"/>
                </a:solidFill>
                <a:effectLst/>
                <a:uLnTx/>
                <a:uFillTx/>
                <a:latin typeface="Arial"/>
                <a:cs typeface="Arial"/>
              </a:rPr>
              <a:t>更大</a:t>
            </a:r>
            <a:endParaRPr kumimoji="0" lang="en-US" altLang="zh-CN" sz="1600" b="0" i="0" u="none" strike="noStrike" kern="0" cap="none" spc="0" normalizeH="0" baseline="0" noProof="0" dirty="0">
              <a:ln>
                <a:noFill/>
              </a:ln>
              <a:solidFill>
                <a:sysClr val="windowText" lastClr="000000"/>
              </a:solidFill>
              <a:effectLst/>
              <a:uLnTx/>
              <a:uFillTx/>
              <a:latin typeface="Arial"/>
              <a:cs typeface="Arial"/>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ysClr val="windowText" lastClr="000000"/>
                </a:solidFill>
                <a:effectLst/>
                <a:uLnTx/>
                <a:uFillTx/>
                <a:latin typeface="Arial"/>
                <a:cs typeface="Arial"/>
              </a:rPr>
              <a:t>更慢</a:t>
            </a:r>
            <a:endParaRPr kumimoji="0" lang="en-US" altLang="zh-CN" sz="1600" b="0" i="0" u="none" strike="noStrike" kern="0" cap="none" spc="0" normalizeH="0" baseline="0" noProof="0" dirty="0">
              <a:ln>
                <a:noFill/>
              </a:ln>
              <a:solidFill>
                <a:sysClr val="windowText" lastClr="000000"/>
              </a:solidFill>
              <a:effectLst/>
              <a:uLnTx/>
              <a:uFillTx/>
              <a:latin typeface="Arial"/>
              <a:cs typeface="Arial"/>
            </a:endParaRPr>
          </a:p>
          <a:p>
            <a:pPr marL="0" marR="0" lvl="0" indent="0" defTabSz="914400" eaLnBrk="1" fontAlgn="auto" latinLnBrk="0" hangingPunct="1">
              <a:lnSpc>
                <a:spcPct val="100000"/>
              </a:lnSpc>
              <a:spcBef>
                <a:spcPts val="0"/>
              </a:spcBef>
              <a:spcAft>
                <a:spcPts val="0"/>
              </a:spcAft>
              <a:buClrTx/>
              <a:buSzTx/>
              <a:buFontTx/>
              <a:buNone/>
              <a:tabLst/>
              <a:defRPr/>
            </a:pPr>
            <a:r>
              <a:rPr lang="zh-CN" altLang="en-US" sz="1600" kern="0" dirty="0">
                <a:solidFill>
                  <a:sysClr val="windowText" lastClr="000000"/>
                </a:solidFill>
                <a:latin typeface="Arial"/>
                <a:cs typeface="Arial"/>
              </a:rPr>
              <a:t>每字节成本更低</a:t>
            </a:r>
            <a:endParaRPr lang="en-US" altLang="zh-CN" sz="1600" kern="0" dirty="0">
              <a:solidFill>
                <a:sysClr val="windowText" lastClr="000000"/>
              </a:solidFill>
              <a:latin typeface="Arial"/>
              <a:cs typeface="Arial"/>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ysClr val="windowText" lastClr="000000"/>
                </a:solidFill>
                <a:effectLst/>
                <a:uLnTx/>
                <a:uFillTx/>
                <a:latin typeface="Arial"/>
                <a:cs typeface="Arial"/>
              </a:rPr>
              <a:t>的存储设备</a:t>
            </a:r>
            <a:endParaRPr kumimoji="0" lang="en-US" sz="1600" b="0" i="0" u="none" strike="noStrike" kern="0" cap="none" spc="0" normalizeH="0" baseline="0" noProof="0" dirty="0">
              <a:ln>
                <a:noFill/>
              </a:ln>
              <a:solidFill>
                <a:sysClr val="windowText" lastClr="000000"/>
              </a:solidFill>
              <a:effectLst/>
              <a:uLnTx/>
              <a:uFillTx/>
              <a:latin typeface="Arial"/>
              <a:cs typeface="Arial"/>
            </a:endParaRPr>
          </a:p>
        </p:txBody>
      </p:sp>
      <p:sp>
        <p:nvSpPr>
          <p:cNvPr id="15" name="Line 224">
            <a:extLst>
              <a:ext uri="{FF2B5EF4-FFF2-40B4-BE49-F238E27FC236}">
                <a16:creationId xmlns:a16="http://schemas.microsoft.com/office/drawing/2014/main" id="{78D5C356-D036-4DAC-9B53-101645957737}"/>
              </a:ext>
            </a:extLst>
          </p:cNvPr>
          <p:cNvSpPr>
            <a:spLocks noChangeAspect="1" noChangeShapeType="1"/>
          </p:cNvSpPr>
          <p:nvPr/>
        </p:nvSpPr>
        <p:spPr bwMode="auto">
          <a:xfrm>
            <a:off x="2345082" y="3625166"/>
            <a:ext cx="3312000" cy="0"/>
          </a:xfrm>
          <a:prstGeom prst="line">
            <a:avLst/>
          </a:prstGeom>
          <a:noFill/>
          <a:ln w="12700">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a:cs typeface="Arial"/>
            </a:endParaRPr>
          </a:p>
        </p:txBody>
      </p:sp>
      <p:sp>
        <p:nvSpPr>
          <p:cNvPr id="16" name="Text Box 225">
            <a:extLst>
              <a:ext uri="{FF2B5EF4-FFF2-40B4-BE49-F238E27FC236}">
                <a16:creationId xmlns:a16="http://schemas.microsoft.com/office/drawing/2014/main" id="{582127A7-E5B6-46A6-AC5C-EB5AD38B46B2}"/>
              </a:ext>
            </a:extLst>
          </p:cNvPr>
          <p:cNvSpPr txBox="1">
            <a:spLocks noChangeAspect="1" noChangeArrowheads="1"/>
          </p:cNvSpPr>
          <p:nvPr/>
        </p:nvSpPr>
        <p:spPr bwMode="auto">
          <a:xfrm>
            <a:off x="2405711" y="5947460"/>
            <a:ext cx="3300905" cy="646331"/>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ysClr val="windowText" lastClr="000000"/>
                </a:solidFill>
                <a:effectLst/>
                <a:uLnTx/>
                <a:uFillTx/>
                <a:latin typeface="Arial"/>
                <a:cs typeface="Arial"/>
              </a:rPr>
              <a:t>远程二级存储</a:t>
            </a:r>
            <a:endParaRPr kumimoji="0" lang="en-US" altLang="zh-CN" sz="1800" b="0" i="0" u="none" strike="noStrike" kern="0" cap="none" spc="0" normalizeH="0" baseline="0" noProof="0" dirty="0">
              <a:ln>
                <a:noFill/>
              </a:ln>
              <a:solidFill>
                <a:sysClr val="windowText" lastClr="000000"/>
              </a:solidFill>
              <a:effectLst/>
              <a:uLnTx/>
              <a:uFillTx/>
              <a:latin typeface="Arial"/>
              <a:cs typeface="Arial"/>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Arial"/>
                <a:cs typeface="Arial"/>
              </a:rPr>
              <a:t>(</a:t>
            </a:r>
            <a:r>
              <a:rPr kumimoji="0" lang="zh-CN" altLang="en-US" sz="1800" b="0" i="0" u="none" strike="noStrike" kern="0" cap="none" spc="0" normalizeH="0" baseline="0" noProof="0" dirty="0">
                <a:ln>
                  <a:noFill/>
                </a:ln>
                <a:solidFill>
                  <a:sysClr val="windowText" lastClr="000000"/>
                </a:solidFill>
                <a:effectLst/>
                <a:uLnTx/>
                <a:uFillTx/>
                <a:latin typeface="Arial"/>
                <a:cs typeface="Arial"/>
              </a:rPr>
              <a:t>分布式文件系统、</a:t>
            </a:r>
            <a:r>
              <a:rPr kumimoji="0" lang="en-US" altLang="zh-CN" sz="1800" b="0" i="0" u="none" strike="noStrike" kern="0" cap="none" spc="0" normalizeH="0" baseline="0" noProof="0" dirty="0">
                <a:ln>
                  <a:noFill/>
                </a:ln>
                <a:solidFill>
                  <a:sysClr val="windowText" lastClr="000000"/>
                </a:solidFill>
                <a:effectLst/>
                <a:uLnTx/>
                <a:uFillTx/>
                <a:latin typeface="Arial"/>
                <a:cs typeface="Arial"/>
              </a:rPr>
              <a:t>web</a:t>
            </a:r>
            <a:r>
              <a:rPr kumimoji="0" lang="zh-CN" altLang="en-US" sz="1800" b="0" i="0" u="none" strike="noStrike" kern="0" cap="none" spc="0" normalizeH="0" baseline="0" noProof="0" dirty="0">
                <a:ln>
                  <a:noFill/>
                </a:ln>
                <a:solidFill>
                  <a:sysClr val="windowText" lastClr="000000"/>
                </a:solidFill>
                <a:effectLst/>
                <a:uLnTx/>
                <a:uFillTx/>
                <a:latin typeface="Arial"/>
                <a:cs typeface="Arial"/>
              </a:rPr>
              <a:t>服务器</a:t>
            </a:r>
            <a:r>
              <a:rPr kumimoji="0" lang="en-US" sz="1800" b="0" i="0" u="none" strike="noStrike" kern="0" cap="none" spc="0" normalizeH="0" baseline="0" noProof="0" dirty="0">
                <a:ln>
                  <a:noFill/>
                </a:ln>
                <a:solidFill>
                  <a:sysClr val="windowText" lastClr="000000"/>
                </a:solidFill>
                <a:effectLst/>
                <a:uLnTx/>
                <a:uFillTx/>
                <a:latin typeface="Arial"/>
                <a:cs typeface="Arial"/>
              </a:rPr>
              <a:t>)</a:t>
            </a:r>
          </a:p>
        </p:txBody>
      </p:sp>
      <p:sp>
        <p:nvSpPr>
          <p:cNvPr id="17" name="Text Box 227">
            <a:extLst>
              <a:ext uri="{FF2B5EF4-FFF2-40B4-BE49-F238E27FC236}">
                <a16:creationId xmlns:a16="http://schemas.microsoft.com/office/drawing/2014/main" id="{9EEFE0B9-BBEB-4EA1-AECF-5DAED9C0759C}"/>
              </a:ext>
            </a:extLst>
          </p:cNvPr>
          <p:cNvSpPr txBox="1">
            <a:spLocks noChangeAspect="1" noChangeArrowheads="1"/>
          </p:cNvSpPr>
          <p:nvPr/>
        </p:nvSpPr>
        <p:spPr bwMode="auto">
          <a:xfrm>
            <a:off x="6626817" y="4820815"/>
            <a:ext cx="2269093" cy="52322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chor="ctr">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1400" i="0" u="none" strike="noStrike" kern="0" cap="none" spc="0" normalizeH="0" baseline="0" noProof="0" dirty="0">
                <a:ln>
                  <a:noFill/>
                </a:ln>
                <a:solidFill>
                  <a:srgbClr val="FF0000"/>
                </a:solidFill>
                <a:effectLst/>
                <a:uLnTx/>
                <a:uFillTx/>
                <a:latin typeface="Arial"/>
                <a:cs typeface="Arial"/>
              </a:rPr>
              <a:t>本地磁盘保存从远程网络服务器磁盘取出的文件</a:t>
            </a:r>
            <a:endParaRPr kumimoji="0" lang="en-US" sz="1400" i="0" u="none" strike="noStrike" kern="0" cap="none" spc="0" normalizeH="0" baseline="0" noProof="0" dirty="0">
              <a:ln>
                <a:noFill/>
              </a:ln>
              <a:solidFill>
                <a:srgbClr val="FF0000"/>
              </a:solidFill>
              <a:effectLst/>
              <a:uLnTx/>
              <a:uFillTx/>
              <a:latin typeface="Arial"/>
              <a:cs typeface="Arial"/>
            </a:endParaRPr>
          </a:p>
        </p:txBody>
      </p:sp>
      <p:sp>
        <p:nvSpPr>
          <p:cNvPr id="18" name="Line 235">
            <a:extLst>
              <a:ext uri="{FF2B5EF4-FFF2-40B4-BE49-F238E27FC236}">
                <a16:creationId xmlns:a16="http://schemas.microsoft.com/office/drawing/2014/main" id="{8385C0B6-9675-491F-A968-5A48E4A26FD2}"/>
              </a:ext>
            </a:extLst>
          </p:cNvPr>
          <p:cNvSpPr>
            <a:spLocks noChangeAspect="1" noChangeShapeType="1"/>
          </p:cNvSpPr>
          <p:nvPr/>
        </p:nvSpPr>
        <p:spPr bwMode="auto">
          <a:xfrm>
            <a:off x="1779170" y="4645819"/>
            <a:ext cx="4464000" cy="0"/>
          </a:xfrm>
          <a:prstGeom prst="line">
            <a:avLst/>
          </a:prstGeom>
          <a:noFill/>
          <a:ln w="12700">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a:cs typeface="Arial"/>
            </a:endParaRPr>
          </a:p>
        </p:txBody>
      </p:sp>
      <p:sp>
        <p:nvSpPr>
          <p:cNvPr id="19" name="Text Box 236">
            <a:extLst>
              <a:ext uri="{FF2B5EF4-FFF2-40B4-BE49-F238E27FC236}">
                <a16:creationId xmlns:a16="http://schemas.microsoft.com/office/drawing/2014/main" id="{AC0AEC1C-310C-440A-B1EA-EF15300FC7BC}"/>
              </a:ext>
            </a:extLst>
          </p:cNvPr>
          <p:cNvSpPr txBox="1">
            <a:spLocks noChangeAspect="1" noChangeArrowheads="1"/>
          </p:cNvSpPr>
          <p:nvPr/>
        </p:nvSpPr>
        <p:spPr bwMode="auto">
          <a:xfrm>
            <a:off x="3495400" y="1948547"/>
            <a:ext cx="1121521" cy="646331"/>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Arial"/>
                <a:cs typeface="Arial"/>
              </a:rPr>
              <a:t>L2 cache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Arial"/>
                <a:cs typeface="Arial"/>
              </a:rPr>
              <a:t>(SRAM)</a:t>
            </a:r>
          </a:p>
        </p:txBody>
      </p:sp>
      <p:sp>
        <p:nvSpPr>
          <p:cNvPr id="20" name="Text Box 243">
            <a:extLst>
              <a:ext uri="{FF2B5EF4-FFF2-40B4-BE49-F238E27FC236}">
                <a16:creationId xmlns:a16="http://schemas.microsoft.com/office/drawing/2014/main" id="{DEA380AA-CC38-4434-BA28-4C6059E5717A}"/>
              </a:ext>
            </a:extLst>
          </p:cNvPr>
          <p:cNvSpPr txBox="1">
            <a:spLocks noChangeAspect="1" noChangeArrowheads="1"/>
          </p:cNvSpPr>
          <p:nvPr/>
        </p:nvSpPr>
        <p:spPr bwMode="auto">
          <a:xfrm>
            <a:off x="4941905" y="1389867"/>
            <a:ext cx="3277692" cy="307777"/>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chor="ctr">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a:ln>
                  <a:noFill/>
                </a:ln>
                <a:solidFill>
                  <a:srgbClr val="FF0000"/>
                </a:solidFill>
                <a:effectLst/>
                <a:uLnTx/>
                <a:uFillTx/>
                <a:latin typeface="Arial"/>
                <a:cs typeface="Arial"/>
              </a:rPr>
              <a:t>L1 cache</a:t>
            </a:r>
            <a:r>
              <a:rPr kumimoji="0" lang="zh-CN" altLang="en-US" sz="1400" i="0" u="none" strike="noStrike" kern="0" cap="none" spc="0" normalizeH="0" baseline="0" noProof="0" dirty="0">
                <a:ln>
                  <a:noFill/>
                </a:ln>
                <a:solidFill>
                  <a:srgbClr val="FF0000"/>
                </a:solidFill>
                <a:effectLst/>
                <a:uLnTx/>
                <a:uFillTx/>
                <a:latin typeface="Arial"/>
                <a:cs typeface="Arial"/>
              </a:rPr>
              <a:t>保存从</a:t>
            </a:r>
            <a:r>
              <a:rPr kumimoji="0" lang="en-US" sz="1400" i="0" u="none" strike="noStrike" kern="0" cap="none" spc="0" normalizeH="0" baseline="0" noProof="0" dirty="0">
                <a:ln>
                  <a:noFill/>
                </a:ln>
                <a:solidFill>
                  <a:srgbClr val="FF0000"/>
                </a:solidFill>
                <a:effectLst/>
                <a:uLnTx/>
                <a:uFillTx/>
                <a:latin typeface="Arial"/>
                <a:cs typeface="Arial"/>
              </a:rPr>
              <a:t>L2 cache</a:t>
            </a:r>
            <a:r>
              <a:rPr kumimoji="0" lang="zh-CN" altLang="en-US" sz="1400" i="0" u="none" strike="noStrike" kern="0" cap="none" spc="0" normalizeH="0" baseline="0" noProof="0" dirty="0">
                <a:ln>
                  <a:noFill/>
                </a:ln>
                <a:solidFill>
                  <a:srgbClr val="FF0000"/>
                </a:solidFill>
                <a:effectLst/>
                <a:uLnTx/>
                <a:uFillTx/>
                <a:latin typeface="Arial"/>
                <a:cs typeface="Arial"/>
              </a:rPr>
              <a:t>取出的缓存行</a:t>
            </a:r>
            <a:endParaRPr kumimoji="0" lang="en-US" sz="1400" i="0" u="none" strike="noStrike" kern="0" cap="none" spc="0" normalizeH="0" baseline="0" noProof="0" dirty="0">
              <a:ln>
                <a:noFill/>
              </a:ln>
              <a:solidFill>
                <a:srgbClr val="FF0000"/>
              </a:solidFill>
              <a:effectLst/>
              <a:uLnTx/>
              <a:uFillTx/>
              <a:latin typeface="Arial"/>
              <a:cs typeface="Arial"/>
            </a:endParaRPr>
          </a:p>
        </p:txBody>
      </p:sp>
      <p:sp>
        <p:nvSpPr>
          <p:cNvPr id="21" name="Text Box 233">
            <a:extLst>
              <a:ext uri="{FF2B5EF4-FFF2-40B4-BE49-F238E27FC236}">
                <a16:creationId xmlns:a16="http://schemas.microsoft.com/office/drawing/2014/main" id="{87AB03EC-0839-45AC-82A2-9BABBC240CE4}"/>
              </a:ext>
            </a:extLst>
          </p:cNvPr>
          <p:cNvSpPr txBox="1">
            <a:spLocks noChangeAspect="1" noChangeArrowheads="1"/>
          </p:cNvSpPr>
          <p:nvPr/>
        </p:nvSpPr>
        <p:spPr bwMode="auto">
          <a:xfrm>
            <a:off x="4748142" y="662144"/>
            <a:ext cx="1916947" cy="52322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chor="ctr">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a:ln>
                  <a:noFill/>
                </a:ln>
                <a:solidFill>
                  <a:srgbClr val="FF0000"/>
                </a:solidFill>
                <a:effectLst/>
                <a:uLnTx/>
                <a:uFillTx/>
                <a:latin typeface="Arial"/>
                <a:cs typeface="Arial"/>
              </a:rPr>
              <a:t>CPU</a:t>
            </a:r>
            <a:r>
              <a:rPr kumimoji="0" lang="zh-CN" altLang="en-US" sz="1400" i="0" u="none" strike="noStrike" kern="0" cap="none" spc="0" normalizeH="0" baseline="0" noProof="0" dirty="0">
                <a:ln>
                  <a:noFill/>
                </a:ln>
                <a:solidFill>
                  <a:srgbClr val="FF0000"/>
                </a:solidFill>
                <a:effectLst/>
                <a:uLnTx/>
                <a:uFillTx/>
                <a:latin typeface="Arial"/>
                <a:cs typeface="Arial"/>
              </a:rPr>
              <a:t>寄存器保存从</a:t>
            </a:r>
            <a:r>
              <a:rPr lang="en-US" sz="1400" kern="0" dirty="0">
                <a:solidFill>
                  <a:srgbClr val="FF0000"/>
                </a:solidFill>
                <a:latin typeface="Arial"/>
                <a:cs typeface="Arial"/>
              </a:rPr>
              <a:t>L1 cache</a:t>
            </a:r>
            <a:r>
              <a:rPr lang="zh-CN" altLang="en-US" sz="1400" kern="0" dirty="0">
                <a:solidFill>
                  <a:srgbClr val="FF0000"/>
                </a:solidFill>
                <a:latin typeface="Arial"/>
                <a:cs typeface="Arial"/>
              </a:rPr>
              <a:t>取出的机器字</a:t>
            </a:r>
            <a:endParaRPr kumimoji="0" lang="en-US" sz="1400" i="0" u="none" strike="noStrike" kern="0" cap="none" spc="0" normalizeH="0" baseline="0" noProof="0" dirty="0">
              <a:ln>
                <a:noFill/>
              </a:ln>
              <a:solidFill>
                <a:srgbClr val="FF0000"/>
              </a:solidFill>
              <a:effectLst/>
              <a:uLnTx/>
              <a:uFillTx/>
              <a:latin typeface="Arial"/>
              <a:cs typeface="Arial"/>
            </a:endParaRPr>
          </a:p>
        </p:txBody>
      </p:sp>
      <p:sp>
        <p:nvSpPr>
          <p:cNvPr id="23" name="Text Box 247">
            <a:extLst>
              <a:ext uri="{FF2B5EF4-FFF2-40B4-BE49-F238E27FC236}">
                <a16:creationId xmlns:a16="http://schemas.microsoft.com/office/drawing/2014/main" id="{EF7BD6AA-3721-45BF-BF3C-9177D9A40560}"/>
              </a:ext>
            </a:extLst>
          </p:cNvPr>
          <p:cNvSpPr txBox="1">
            <a:spLocks noChangeAspect="1" noChangeArrowheads="1"/>
          </p:cNvSpPr>
          <p:nvPr/>
        </p:nvSpPr>
        <p:spPr bwMode="auto">
          <a:xfrm>
            <a:off x="3166711" y="776781"/>
            <a:ext cx="530915" cy="36933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i="0" u="none" strike="noStrike" kern="0" cap="none" spc="0" normalizeH="0" baseline="0" noProof="0" dirty="0">
                <a:ln>
                  <a:noFill/>
                </a:ln>
                <a:solidFill>
                  <a:schemeClr val="accent6">
                    <a:lumMod val="75000"/>
                  </a:schemeClr>
                </a:solidFill>
                <a:effectLst/>
                <a:uLnTx/>
                <a:uFillTx/>
                <a:latin typeface="Arial"/>
                <a:cs typeface="Arial"/>
              </a:rPr>
              <a:t>L0:</a:t>
            </a:r>
          </a:p>
        </p:txBody>
      </p:sp>
      <p:sp>
        <p:nvSpPr>
          <p:cNvPr id="24" name="Text Box 248">
            <a:extLst>
              <a:ext uri="{FF2B5EF4-FFF2-40B4-BE49-F238E27FC236}">
                <a16:creationId xmlns:a16="http://schemas.microsoft.com/office/drawing/2014/main" id="{69CB23F4-8E4C-496B-96CF-4F98C525BE64}"/>
              </a:ext>
            </a:extLst>
          </p:cNvPr>
          <p:cNvSpPr txBox="1">
            <a:spLocks noChangeAspect="1" noChangeArrowheads="1"/>
          </p:cNvSpPr>
          <p:nvPr/>
        </p:nvSpPr>
        <p:spPr bwMode="auto">
          <a:xfrm>
            <a:off x="2867025" y="1353622"/>
            <a:ext cx="530915" cy="36933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i="0" u="none" strike="noStrike" kern="0" cap="none" spc="0" normalizeH="0" baseline="0" noProof="0" dirty="0">
                <a:ln>
                  <a:noFill/>
                </a:ln>
                <a:solidFill>
                  <a:schemeClr val="accent6">
                    <a:lumMod val="75000"/>
                  </a:schemeClr>
                </a:solidFill>
                <a:effectLst/>
                <a:uLnTx/>
                <a:uFillTx/>
                <a:latin typeface="Arial"/>
                <a:cs typeface="Arial"/>
              </a:rPr>
              <a:t>L1:</a:t>
            </a:r>
          </a:p>
        </p:txBody>
      </p:sp>
      <p:sp>
        <p:nvSpPr>
          <p:cNvPr id="25" name="Text Box 249">
            <a:extLst>
              <a:ext uri="{FF2B5EF4-FFF2-40B4-BE49-F238E27FC236}">
                <a16:creationId xmlns:a16="http://schemas.microsoft.com/office/drawing/2014/main" id="{4555791E-1FF2-4A4A-B637-E4BD1CDB5817}"/>
              </a:ext>
            </a:extLst>
          </p:cNvPr>
          <p:cNvSpPr txBox="1">
            <a:spLocks noChangeAspect="1" noChangeArrowheads="1"/>
          </p:cNvSpPr>
          <p:nvPr/>
        </p:nvSpPr>
        <p:spPr bwMode="auto">
          <a:xfrm>
            <a:off x="2486025" y="2041009"/>
            <a:ext cx="530915" cy="36933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i="0" u="none" strike="noStrike" kern="0" cap="none" spc="0" normalizeH="0" baseline="0" noProof="0">
                <a:ln>
                  <a:noFill/>
                </a:ln>
                <a:solidFill>
                  <a:schemeClr val="accent6">
                    <a:lumMod val="75000"/>
                  </a:schemeClr>
                </a:solidFill>
                <a:effectLst/>
                <a:uLnTx/>
                <a:uFillTx/>
                <a:latin typeface="Arial"/>
                <a:cs typeface="Arial"/>
              </a:rPr>
              <a:t>L2:</a:t>
            </a:r>
          </a:p>
        </p:txBody>
      </p:sp>
      <p:sp>
        <p:nvSpPr>
          <p:cNvPr id="26" name="Text Box 250">
            <a:extLst>
              <a:ext uri="{FF2B5EF4-FFF2-40B4-BE49-F238E27FC236}">
                <a16:creationId xmlns:a16="http://schemas.microsoft.com/office/drawing/2014/main" id="{18B92A48-5939-412B-9143-390CD6D33EAE}"/>
              </a:ext>
            </a:extLst>
          </p:cNvPr>
          <p:cNvSpPr txBox="1">
            <a:spLocks noChangeAspect="1" noChangeArrowheads="1"/>
          </p:cNvSpPr>
          <p:nvPr/>
        </p:nvSpPr>
        <p:spPr bwMode="auto">
          <a:xfrm>
            <a:off x="2079625" y="2796659"/>
            <a:ext cx="530915" cy="36933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i="0" u="none" strike="noStrike" kern="0" cap="none" spc="0" normalizeH="0" baseline="0" noProof="0">
                <a:ln>
                  <a:noFill/>
                </a:ln>
                <a:solidFill>
                  <a:schemeClr val="accent6">
                    <a:lumMod val="75000"/>
                  </a:schemeClr>
                </a:solidFill>
                <a:effectLst/>
                <a:uLnTx/>
                <a:uFillTx/>
                <a:latin typeface="Arial"/>
                <a:cs typeface="Arial"/>
              </a:rPr>
              <a:t>L3:</a:t>
            </a:r>
          </a:p>
        </p:txBody>
      </p:sp>
      <p:sp>
        <p:nvSpPr>
          <p:cNvPr id="27" name="Text Box 251">
            <a:extLst>
              <a:ext uri="{FF2B5EF4-FFF2-40B4-BE49-F238E27FC236}">
                <a16:creationId xmlns:a16="http://schemas.microsoft.com/office/drawing/2014/main" id="{700F8E57-6423-4178-AE3E-D1E1AB84C052}"/>
              </a:ext>
            </a:extLst>
          </p:cNvPr>
          <p:cNvSpPr txBox="1">
            <a:spLocks noChangeAspect="1" noChangeArrowheads="1"/>
          </p:cNvSpPr>
          <p:nvPr/>
        </p:nvSpPr>
        <p:spPr bwMode="auto">
          <a:xfrm>
            <a:off x="1554163" y="3795197"/>
            <a:ext cx="530915" cy="36933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i="0" u="none" strike="noStrike" kern="0" cap="none" spc="0" normalizeH="0" baseline="0" noProof="0">
                <a:ln>
                  <a:noFill/>
                </a:ln>
                <a:solidFill>
                  <a:schemeClr val="accent6">
                    <a:lumMod val="75000"/>
                  </a:schemeClr>
                </a:solidFill>
                <a:effectLst/>
                <a:uLnTx/>
                <a:uFillTx/>
                <a:latin typeface="Arial"/>
                <a:cs typeface="Arial"/>
              </a:rPr>
              <a:t>L4:</a:t>
            </a:r>
          </a:p>
        </p:txBody>
      </p:sp>
      <p:sp>
        <p:nvSpPr>
          <p:cNvPr id="28" name="Text Box 252">
            <a:extLst>
              <a:ext uri="{FF2B5EF4-FFF2-40B4-BE49-F238E27FC236}">
                <a16:creationId xmlns:a16="http://schemas.microsoft.com/office/drawing/2014/main" id="{C6CBF6A6-2351-42CD-A940-408F9C76126D}"/>
              </a:ext>
            </a:extLst>
          </p:cNvPr>
          <p:cNvSpPr txBox="1">
            <a:spLocks noChangeAspect="1" noChangeArrowheads="1"/>
          </p:cNvSpPr>
          <p:nvPr/>
        </p:nvSpPr>
        <p:spPr bwMode="auto">
          <a:xfrm>
            <a:off x="933450" y="4912797"/>
            <a:ext cx="530915" cy="36933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i="0" u="none" strike="noStrike" kern="0" cap="none" spc="0" normalizeH="0" baseline="0" noProof="0">
                <a:ln>
                  <a:noFill/>
                </a:ln>
                <a:solidFill>
                  <a:schemeClr val="accent6">
                    <a:lumMod val="75000"/>
                  </a:schemeClr>
                </a:solidFill>
                <a:effectLst/>
                <a:uLnTx/>
                <a:uFillTx/>
                <a:latin typeface="Arial"/>
                <a:cs typeface="Arial"/>
              </a:rPr>
              <a:t>L5:</a:t>
            </a:r>
          </a:p>
        </p:txBody>
      </p:sp>
      <p:sp>
        <p:nvSpPr>
          <p:cNvPr id="29" name="Text Box 289">
            <a:extLst>
              <a:ext uri="{FF2B5EF4-FFF2-40B4-BE49-F238E27FC236}">
                <a16:creationId xmlns:a16="http://schemas.microsoft.com/office/drawing/2014/main" id="{68F7C3EF-8325-4513-944E-EFF6DDDDCDBF}"/>
              </a:ext>
            </a:extLst>
          </p:cNvPr>
          <p:cNvSpPr txBox="1">
            <a:spLocks noChangeAspect="1" noChangeArrowheads="1"/>
          </p:cNvSpPr>
          <p:nvPr/>
        </p:nvSpPr>
        <p:spPr bwMode="auto">
          <a:xfrm>
            <a:off x="130175" y="1506886"/>
            <a:ext cx="1620957" cy="1077218"/>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ysClr val="windowText" lastClr="000000"/>
                </a:solidFill>
                <a:effectLst/>
                <a:uLnTx/>
                <a:uFillTx/>
                <a:latin typeface="Arial"/>
                <a:cs typeface="Arial"/>
              </a:rPr>
              <a:t>更小</a:t>
            </a:r>
            <a:endParaRPr kumimoji="0" lang="en-US" altLang="zh-CN" sz="1600" b="0" i="0" u="none" strike="noStrike" kern="0" cap="none" spc="0" normalizeH="0" baseline="0" noProof="0" dirty="0">
              <a:ln>
                <a:noFill/>
              </a:ln>
              <a:solidFill>
                <a:sysClr val="windowText" lastClr="000000"/>
              </a:solidFill>
              <a:effectLst/>
              <a:uLnTx/>
              <a:uFillTx/>
              <a:latin typeface="Arial"/>
              <a:cs typeface="Arial"/>
            </a:endParaRPr>
          </a:p>
          <a:p>
            <a:pPr marL="0" marR="0" lvl="0" indent="0" defTabSz="914400" eaLnBrk="1" fontAlgn="auto" latinLnBrk="0" hangingPunct="1">
              <a:lnSpc>
                <a:spcPct val="100000"/>
              </a:lnSpc>
              <a:spcBef>
                <a:spcPts val="0"/>
              </a:spcBef>
              <a:spcAft>
                <a:spcPts val="0"/>
              </a:spcAft>
              <a:buClrTx/>
              <a:buSzTx/>
              <a:buFontTx/>
              <a:buNone/>
              <a:tabLst/>
              <a:defRPr/>
            </a:pPr>
            <a:r>
              <a:rPr lang="zh-CN" altLang="en-US" sz="1600" kern="0" dirty="0">
                <a:solidFill>
                  <a:sysClr val="windowText" lastClr="000000"/>
                </a:solidFill>
                <a:latin typeface="Arial"/>
                <a:cs typeface="Arial"/>
              </a:rPr>
              <a:t>更快</a:t>
            </a:r>
            <a:endParaRPr lang="en-US" altLang="zh-CN" sz="1600" kern="0" dirty="0">
              <a:solidFill>
                <a:sysClr val="windowText" lastClr="000000"/>
              </a:solidFill>
              <a:latin typeface="Arial"/>
              <a:cs typeface="Arial"/>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ysClr val="windowText" lastClr="000000"/>
                </a:solidFill>
                <a:effectLst/>
                <a:uLnTx/>
                <a:uFillTx/>
                <a:latin typeface="Arial"/>
                <a:cs typeface="Arial"/>
              </a:rPr>
              <a:t>每字节成本更高</a:t>
            </a:r>
            <a:endParaRPr kumimoji="0" lang="en-US" altLang="zh-CN" sz="1600" b="0" i="0" u="none" strike="noStrike" kern="0" cap="none" spc="0" normalizeH="0" baseline="0" noProof="0" dirty="0">
              <a:ln>
                <a:noFill/>
              </a:ln>
              <a:solidFill>
                <a:sysClr val="windowText" lastClr="000000"/>
              </a:solidFill>
              <a:effectLst/>
              <a:uLnTx/>
              <a:uFillTx/>
              <a:latin typeface="Arial"/>
              <a:cs typeface="Arial"/>
            </a:endParaRPr>
          </a:p>
          <a:p>
            <a:pPr marL="0" marR="0" lvl="0" indent="0" defTabSz="914400" eaLnBrk="1" fontAlgn="auto" latinLnBrk="0" hangingPunct="1">
              <a:lnSpc>
                <a:spcPct val="100000"/>
              </a:lnSpc>
              <a:spcBef>
                <a:spcPts val="0"/>
              </a:spcBef>
              <a:spcAft>
                <a:spcPts val="0"/>
              </a:spcAft>
              <a:buClrTx/>
              <a:buSzTx/>
              <a:buFontTx/>
              <a:buNone/>
              <a:tabLst/>
              <a:defRPr/>
            </a:pPr>
            <a:r>
              <a:rPr lang="zh-CN" altLang="en-US" sz="1600" kern="0" dirty="0">
                <a:solidFill>
                  <a:sysClr val="windowText" lastClr="000000"/>
                </a:solidFill>
                <a:latin typeface="Arial"/>
                <a:cs typeface="Arial"/>
              </a:rPr>
              <a:t>的存储设备</a:t>
            </a:r>
            <a:endParaRPr kumimoji="0" lang="en-US" sz="1600" b="0" i="0" u="none" strike="noStrike" kern="0" cap="none" spc="0" normalizeH="0" baseline="0" noProof="0" dirty="0">
              <a:ln>
                <a:noFill/>
              </a:ln>
              <a:solidFill>
                <a:sysClr val="windowText" lastClr="000000"/>
              </a:solidFill>
              <a:effectLst/>
              <a:uLnTx/>
              <a:uFillTx/>
              <a:latin typeface="Arial"/>
              <a:cs typeface="Arial"/>
            </a:endParaRPr>
          </a:p>
        </p:txBody>
      </p:sp>
      <p:sp>
        <p:nvSpPr>
          <p:cNvPr id="30" name="Line 291">
            <a:extLst>
              <a:ext uri="{FF2B5EF4-FFF2-40B4-BE49-F238E27FC236}">
                <a16:creationId xmlns:a16="http://schemas.microsoft.com/office/drawing/2014/main" id="{6986A6AE-AD5E-4997-BAF2-282627A0B76E}"/>
              </a:ext>
            </a:extLst>
          </p:cNvPr>
          <p:cNvSpPr>
            <a:spLocks noChangeShapeType="1"/>
          </p:cNvSpPr>
          <p:nvPr/>
        </p:nvSpPr>
        <p:spPr bwMode="auto">
          <a:xfrm flipH="1" flipV="1">
            <a:off x="90488" y="954088"/>
            <a:ext cx="0" cy="2154237"/>
          </a:xfrm>
          <a:prstGeom prst="line">
            <a:avLst/>
          </a:prstGeom>
          <a:noFill/>
          <a:ln w="38100">
            <a:solidFill>
              <a:schemeClr val="accent6">
                <a:lumMod val="75000"/>
              </a:schemeClr>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ysClr val="windowText" lastClr="000000"/>
              </a:solidFill>
              <a:effectLst/>
              <a:uLnTx/>
              <a:uFillTx/>
              <a:latin typeface="Arial"/>
              <a:cs typeface="Arial"/>
            </a:endParaRPr>
          </a:p>
        </p:txBody>
      </p:sp>
      <p:sp>
        <p:nvSpPr>
          <p:cNvPr id="31" name="Line 292">
            <a:extLst>
              <a:ext uri="{FF2B5EF4-FFF2-40B4-BE49-F238E27FC236}">
                <a16:creationId xmlns:a16="http://schemas.microsoft.com/office/drawing/2014/main" id="{735E8BC7-0C95-48E7-B1D6-823FD6871639}"/>
              </a:ext>
            </a:extLst>
          </p:cNvPr>
          <p:cNvSpPr>
            <a:spLocks noChangeAspect="1" noChangeShapeType="1"/>
          </p:cNvSpPr>
          <p:nvPr/>
        </p:nvSpPr>
        <p:spPr bwMode="auto">
          <a:xfrm>
            <a:off x="1186536" y="5749701"/>
            <a:ext cx="5652000" cy="0"/>
          </a:xfrm>
          <a:prstGeom prst="line">
            <a:avLst/>
          </a:prstGeom>
          <a:noFill/>
          <a:ln w="12700">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a:cs typeface="Arial"/>
            </a:endParaRPr>
          </a:p>
        </p:txBody>
      </p:sp>
      <p:sp>
        <p:nvSpPr>
          <p:cNvPr id="32" name="Text Box 293">
            <a:extLst>
              <a:ext uri="{FF2B5EF4-FFF2-40B4-BE49-F238E27FC236}">
                <a16:creationId xmlns:a16="http://schemas.microsoft.com/office/drawing/2014/main" id="{F1EE1681-6F3E-461A-B575-2150636A5407}"/>
              </a:ext>
            </a:extLst>
          </p:cNvPr>
          <p:cNvSpPr txBox="1">
            <a:spLocks noChangeAspect="1" noChangeArrowheads="1"/>
          </p:cNvSpPr>
          <p:nvPr/>
        </p:nvSpPr>
        <p:spPr bwMode="auto">
          <a:xfrm>
            <a:off x="3495400" y="2780397"/>
            <a:ext cx="1121521" cy="646331"/>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Arial"/>
                <a:cs typeface="Arial"/>
              </a:rPr>
              <a:t>L3 cache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Arial"/>
                <a:cs typeface="Arial"/>
              </a:rPr>
              <a:t>(SRAM)</a:t>
            </a:r>
          </a:p>
        </p:txBody>
      </p:sp>
      <p:sp>
        <p:nvSpPr>
          <p:cNvPr id="33" name="Text Box 295">
            <a:extLst>
              <a:ext uri="{FF2B5EF4-FFF2-40B4-BE49-F238E27FC236}">
                <a16:creationId xmlns:a16="http://schemas.microsoft.com/office/drawing/2014/main" id="{79DC700F-3840-4ADB-A152-B3D9E73B05D3}"/>
              </a:ext>
            </a:extLst>
          </p:cNvPr>
          <p:cNvSpPr txBox="1">
            <a:spLocks noChangeAspect="1" noChangeArrowheads="1"/>
          </p:cNvSpPr>
          <p:nvPr/>
        </p:nvSpPr>
        <p:spPr bwMode="auto">
          <a:xfrm>
            <a:off x="5810250" y="3305501"/>
            <a:ext cx="2876549" cy="52322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chor="ctr">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a:ln>
                  <a:noFill/>
                </a:ln>
                <a:solidFill>
                  <a:srgbClr val="FF0000"/>
                </a:solidFill>
                <a:effectLst/>
                <a:uLnTx/>
                <a:uFillTx/>
                <a:latin typeface="Arial"/>
                <a:cs typeface="Arial"/>
              </a:rPr>
              <a:t>L3 cache holds cache lines</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a:ln>
                  <a:noFill/>
                </a:ln>
                <a:solidFill>
                  <a:srgbClr val="FF0000"/>
                </a:solidFill>
                <a:effectLst/>
                <a:uLnTx/>
                <a:uFillTx/>
                <a:latin typeface="Arial"/>
                <a:cs typeface="Arial"/>
              </a:rPr>
              <a:t> retrieved from main memory.</a:t>
            </a:r>
          </a:p>
        </p:txBody>
      </p:sp>
      <p:sp>
        <p:nvSpPr>
          <p:cNvPr id="34" name="Text Box 297">
            <a:extLst>
              <a:ext uri="{FF2B5EF4-FFF2-40B4-BE49-F238E27FC236}">
                <a16:creationId xmlns:a16="http://schemas.microsoft.com/office/drawing/2014/main" id="{03E8AE40-D003-43D2-A5AD-16BDCA4614A7}"/>
              </a:ext>
            </a:extLst>
          </p:cNvPr>
          <p:cNvSpPr txBox="1">
            <a:spLocks noChangeAspect="1" noChangeArrowheads="1"/>
          </p:cNvSpPr>
          <p:nvPr/>
        </p:nvSpPr>
        <p:spPr bwMode="auto">
          <a:xfrm>
            <a:off x="387350" y="5963722"/>
            <a:ext cx="530915" cy="36933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i="0" u="none" strike="noStrike" kern="0" cap="none" spc="0" normalizeH="0" baseline="0" noProof="0">
                <a:ln>
                  <a:noFill/>
                </a:ln>
                <a:solidFill>
                  <a:schemeClr val="accent6">
                    <a:lumMod val="75000"/>
                  </a:schemeClr>
                </a:solidFill>
                <a:effectLst/>
                <a:uLnTx/>
                <a:uFillTx/>
                <a:latin typeface="Arial"/>
                <a:cs typeface="Arial"/>
              </a:rPr>
              <a:t>L6:</a:t>
            </a:r>
          </a:p>
        </p:txBody>
      </p:sp>
      <p:sp>
        <p:nvSpPr>
          <p:cNvPr id="35" name="Text Box 229">
            <a:extLst>
              <a:ext uri="{FF2B5EF4-FFF2-40B4-BE49-F238E27FC236}">
                <a16:creationId xmlns:a16="http://schemas.microsoft.com/office/drawing/2014/main" id="{D2ACCDBB-20A9-426A-BC6C-9CF83364849E}"/>
              </a:ext>
            </a:extLst>
          </p:cNvPr>
          <p:cNvSpPr txBox="1">
            <a:spLocks noChangeAspect="1" noChangeArrowheads="1"/>
          </p:cNvSpPr>
          <p:nvPr/>
        </p:nvSpPr>
        <p:spPr bwMode="auto">
          <a:xfrm>
            <a:off x="6092254" y="4017284"/>
            <a:ext cx="2925026" cy="307777"/>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chor="ctr">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1400" i="0" u="none" strike="noStrike" kern="0" cap="none" spc="0" normalizeH="0" baseline="0" noProof="0" dirty="0">
                <a:ln>
                  <a:noFill/>
                </a:ln>
                <a:solidFill>
                  <a:srgbClr val="FF0000"/>
                </a:solidFill>
                <a:effectLst/>
                <a:uLnTx/>
                <a:uFillTx/>
                <a:latin typeface="Arial"/>
                <a:cs typeface="Arial"/>
              </a:rPr>
              <a:t>主存保存从本地磁盘取出的磁盘块</a:t>
            </a:r>
            <a:endParaRPr kumimoji="0" lang="en-US" sz="1400" i="0" u="none" strike="noStrike" kern="0" cap="none" spc="0" normalizeH="0" baseline="0" noProof="0" dirty="0">
              <a:ln>
                <a:noFill/>
              </a:ln>
              <a:solidFill>
                <a:srgbClr val="FF0000"/>
              </a:solidFill>
              <a:effectLst/>
              <a:uLnTx/>
              <a:uFillTx/>
              <a:latin typeface="Arial"/>
              <a:cs typeface="Arial"/>
            </a:endParaRPr>
          </a:p>
        </p:txBody>
      </p:sp>
      <p:sp>
        <p:nvSpPr>
          <p:cNvPr id="36" name="任意多边形: 形状 35">
            <a:extLst>
              <a:ext uri="{FF2B5EF4-FFF2-40B4-BE49-F238E27FC236}">
                <a16:creationId xmlns:a16="http://schemas.microsoft.com/office/drawing/2014/main" id="{482A7FBB-A655-4451-8B11-3CF926041894}"/>
              </a:ext>
            </a:extLst>
          </p:cNvPr>
          <p:cNvSpPr/>
          <p:nvPr/>
        </p:nvSpPr>
        <p:spPr>
          <a:xfrm>
            <a:off x="4278021" y="1081883"/>
            <a:ext cx="446643" cy="494254"/>
          </a:xfrm>
          <a:custGeom>
            <a:avLst/>
            <a:gdLst>
              <a:gd name="connsiteX0" fmla="*/ 204537 w 333138"/>
              <a:gd name="connsiteY0" fmla="*/ 505326 h 505326"/>
              <a:gd name="connsiteX1" fmla="*/ 324853 w 333138"/>
              <a:gd name="connsiteY1" fmla="*/ 156410 h 505326"/>
              <a:gd name="connsiteX2" fmla="*/ 0 w 333138"/>
              <a:gd name="connsiteY2" fmla="*/ 0 h 505326"/>
            </a:gdLst>
            <a:ahLst/>
            <a:cxnLst>
              <a:cxn ang="0">
                <a:pos x="connsiteX0" y="connsiteY0"/>
              </a:cxn>
              <a:cxn ang="0">
                <a:pos x="connsiteX1" y="connsiteY1"/>
              </a:cxn>
              <a:cxn ang="0">
                <a:pos x="connsiteX2" y="connsiteY2"/>
              </a:cxn>
            </a:cxnLst>
            <a:rect l="l" t="t" r="r" b="b"/>
            <a:pathLst>
              <a:path w="333138" h="505326">
                <a:moveTo>
                  <a:pt x="204537" y="505326"/>
                </a:moveTo>
                <a:cubicBezTo>
                  <a:pt x="281740" y="372978"/>
                  <a:pt x="358943" y="240631"/>
                  <a:pt x="324853" y="156410"/>
                </a:cubicBezTo>
                <a:cubicBezTo>
                  <a:pt x="290763" y="72189"/>
                  <a:pt x="145381" y="36094"/>
                  <a:pt x="0" y="0"/>
                </a:cubicBezTo>
              </a:path>
            </a:pathLst>
          </a:custGeom>
          <a:ln>
            <a:headEnd type="none" w="med" len="med"/>
            <a:tailEnd type="triangle"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zh-CN" altLang="en-US"/>
          </a:p>
        </p:txBody>
      </p:sp>
      <p:sp>
        <p:nvSpPr>
          <p:cNvPr id="37" name="任意多边形: 形状 36">
            <a:extLst>
              <a:ext uri="{FF2B5EF4-FFF2-40B4-BE49-F238E27FC236}">
                <a16:creationId xmlns:a16="http://schemas.microsoft.com/office/drawing/2014/main" id="{E8D1E170-5884-4408-B0CB-DAED38B57533}"/>
              </a:ext>
            </a:extLst>
          </p:cNvPr>
          <p:cNvSpPr/>
          <p:nvPr/>
        </p:nvSpPr>
        <p:spPr>
          <a:xfrm>
            <a:off x="4658659" y="1755335"/>
            <a:ext cx="446643" cy="494254"/>
          </a:xfrm>
          <a:custGeom>
            <a:avLst/>
            <a:gdLst>
              <a:gd name="connsiteX0" fmla="*/ 204537 w 333138"/>
              <a:gd name="connsiteY0" fmla="*/ 505326 h 505326"/>
              <a:gd name="connsiteX1" fmla="*/ 324853 w 333138"/>
              <a:gd name="connsiteY1" fmla="*/ 156410 h 505326"/>
              <a:gd name="connsiteX2" fmla="*/ 0 w 333138"/>
              <a:gd name="connsiteY2" fmla="*/ 0 h 505326"/>
            </a:gdLst>
            <a:ahLst/>
            <a:cxnLst>
              <a:cxn ang="0">
                <a:pos x="connsiteX0" y="connsiteY0"/>
              </a:cxn>
              <a:cxn ang="0">
                <a:pos x="connsiteX1" y="connsiteY1"/>
              </a:cxn>
              <a:cxn ang="0">
                <a:pos x="connsiteX2" y="connsiteY2"/>
              </a:cxn>
            </a:cxnLst>
            <a:rect l="l" t="t" r="r" b="b"/>
            <a:pathLst>
              <a:path w="333138" h="505326">
                <a:moveTo>
                  <a:pt x="204537" y="505326"/>
                </a:moveTo>
                <a:cubicBezTo>
                  <a:pt x="281740" y="372978"/>
                  <a:pt x="358943" y="240631"/>
                  <a:pt x="324853" y="156410"/>
                </a:cubicBezTo>
                <a:cubicBezTo>
                  <a:pt x="290763" y="72189"/>
                  <a:pt x="145381" y="36094"/>
                  <a:pt x="0" y="0"/>
                </a:cubicBezTo>
              </a:path>
            </a:pathLst>
          </a:custGeom>
          <a:ln>
            <a:headEnd type="none" w="med" len="med"/>
            <a:tailEnd type="triangle"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zh-CN" altLang="en-US"/>
          </a:p>
        </p:txBody>
      </p:sp>
      <p:sp>
        <p:nvSpPr>
          <p:cNvPr id="38" name="任意多边形: 形状 37">
            <a:extLst>
              <a:ext uri="{FF2B5EF4-FFF2-40B4-BE49-F238E27FC236}">
                <a16:creationId xmlns:a16="http://schemas.microsoft.com/office/drawing/2014/main" id="{C845F702-0FAF-425E-AB5C-DA91B8971ECE}"/>
              </a:ext>
            </a:extLst>
          </p:cNvPr>
          <p:cNvSpPr/>
          <p:nvPr/>
        </p:nvSpPr>
        <p:spPr>
          <a:xfrm>
            <a:off x="5049633" y="2523409"/>
            <a:ext cx="446643" cy="494254"/>
          </a:xfrm>
          <a:custGeom>
            <a:avLst/>
            <a:gdLst>
              <a:gd name="connsiteX0" fmla="*/ 204537 w 333138"/>
              <a:gd name="connsiteY0" fmla="*/ 505326 h 505326"/>
              <a:gd name="connsiteX1" fmla="*/ 324853 w 333138"/>
              <a:gd name="connsiteY1" fmla="*/ 156410 h 505326"/>
              <a:gd name="connsiteX2" fmla="*/ 0 w 333138"/>
              <a:gd name="connsiteY2" fmla="*/ 0 h 505326"/>
            </a:gdLst>
            <a:ahLst/>
            <a:cxnLst>
              <a:cxn ang="0">
                <a:pos x="connsiteX0" y="connsiteY0"/>
              </a:cxn>
              <a:cxn ang="0">
                <a:pos x="connsiteX1" y="connsiteY1"/>
              </a:cxn>
              <a:cxn ang="0">
                <a:pos x="connsiteX2" y="connsiteY2"/>
              </a:cxn>
            </a:cxnLst>
            <a:rect l="l" t="t" r="r" b="b"/>
            <a:pathLst>
              <a:path w="333138" h="505326">
                <a:moveTo>
                  <a:pt x="204537" y="505326"/>
                </a:moveTo>
                <a:cubicBezTo>
                  <a:pt x="281740" y="372978"/>
                  <a:pt x="358943" y="240631"/>
                  <a:pt x="324853" y="156410"/>
                </a:cubicBezTo>
                <a:cubicBezTo>
                  <a:pt x="290763" y="72189"/>
                  <a:pt x="145381" y="36094"/>
                  <a:pt x="0" y="0"/>
                </a:cubicBezTo>
              </a:path>
            </a:pathLst>
          </a:custGeom>
          <a:ln>
            <a:headEnd type="none" w="med" len="med"/>
            <a:tailEnd type="triangle"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zh-CN" altLang="en-US"/>
          </a:p>
        </p:txBody>
      </p:sp>
      <p:sp>
        <p:nvSpPr>
          <p:cNvPr id="39" name="任意多边形: 形状 38">
            <a:extLst>
              <a:ext uri="{FF2B5EF4-FFF2-40B4-BE49-F238E27FC236}">
                <a16:creationId xmlns:a16="http://schemas.microsoft.com/office/drawing/2014/main" id="{67076E38-AF99-4B98-A7D7-993E2F7B5F3A}"/>
              </a:ext>
            </a:extLst>
          </p:cNvPr>
          <p:cNvSpPr/>
          <p:nvPr/>
        </p:nvSpPr>
        <p:spPr>
          <a:xfrm>
            <a:off x="5513381" y="3378039"/>
            <a:ext cx="446643" cy="494254"/>
          </a:xfrm>
          <a:custGeom>
            <a:avLst/>
            <a:gdLst>
              <a:gd name="connsiteX0" fmla="*/ 204537 w 333138"/>
              <a:gd name="connsiteY0" fmla="*/ 505326 h 505326"/>
              <a:gd name="connsiteX1" fmla="*/ 324853 w 333138"/>
              <a:gd name="connsiteY1" fmla="*/ 156410 h 505326"/>
              <a:gd name="connsiteX2" fmla="*/ 0 w 333138"/>
              <a:gd name="connsiteY2" fmla="*/ 0 h 505326"/>
            </a:gdLst>
            <a:ahLst/>
            <a:cxnLst>
              <a:cxn ang="0">
                <a:pos x="connsiteX0" y="connsiteY0"/>
              </a:cxn>
              <a:cxn ang="0">
                <a:pos x="connsiteX1" y="connsiteY1"/>
              </a:cxn>
              <a:cxn ang="0">
                <a:pos x="connsiteX2" y="connsiteY2"/>
              </a:cxn>
            </a:cxnLst>
            <a:rect l="l" t="t" r="r" b="b"/>
            <a:pathLst>
              <a:path w="333138" h="505326">
                <a:moveTo>
                  <a:pt x="204537" y="505326"/>
                </a:moveTo>
                <a:cubicBezTo>
                  <a:pt x="281740" y="372978"/>
                  <a:pt x="358943" y="240631"/>
                  <a:pt x="324853" y="156410"/>
                </a:cubicBezTo>
                <a:cubicBezTo>
                  <a:pt x="290763" y="72189"/>
                  <a:pt x="145381" y="36094"/>
                  <a:pt x="0" y="0"/>
                </a:cubicBezTo>
              </a:path>
            </a:pathLst>
          </a:custGeom>
          <a:ln>
            <a:headEnd type="none" w="med" len="med"/>
            <a:tailEnd type="triangle"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zh-CN" altLang="en-US"/>
          </a:p>
        </p:txBody>
      </p:sp>
      <p:sp>
        <p:nvSpPr>
          <p:cNvPr id="40" name="任意多边形: 形状 39">
            <a:extLst>
              <a:ext uri="{FF2B5EF4-FFF2-40B4-BE49-F238E27FC236}">
                <a16:creationId xmlns:a16="http://schemas.microsoft.com/office/drawing/2014/main" id="{1CE08B50-1943-4231-A98C-2AB3F4E2F47C}"/>
              </a:ext>
            </a:extLst>
          </p:cNvPr>
          <p:cNvSpPr/>
          <p:nvPr/>
        </p:nvSpPr>
        <p:spPr>
          <a:xfrm>
            <a:off x="6113706" y="4462861"/>
            <a:ext cx="446643" cy="494254"/>
          </a:xfrm>
          <a:custGeom>
            <a:avLst/>
            <a:gdLst>
              <a:gd name="connsiteX0" fmla="*/ 204537 w 333138"/>
              <a:gd name="connsiteY0" fmla="*/ 505326 h 505326"/>
              <a:gd name="connsiteX1" fmla="*/ 324853 w 333138"/>
              <a:gd name="connsiteY1" fmla="*/ 156410 h 505326"/>
              <a:gd name="connsiteX2" fmla="*/ 0 w 333138"/>
              <a:gd name="connsiteY2" fmla="*/ 0 h 505326"/>
            </a:gdLst>
            <a:ahLst/>
            <a:cxnLst>
              <a:cxn ang="0">
                <a:pos x="connsiteX0" y="connsiteY0"/>
              </a:cxn>
              <a:cxn ang="0">
                <a:pos x="connsiteX1" y="connsiteY1"/>
              </a:cxn>
              <a:cxn ang="0">
                <a:pos x="connsiteX2" y="connsiteY2"/>
              </a:cxn>
            </a:cxnLst>
            <a:rect l="l" t="t" r="r" b="b"/>
            <a:pathLst>
              <a:path w="333138" h="505326">
                <a:moveTo>
                  <a:pt x="204537" y="505326"/>
                </a:moveTo>
                <a:cubicBezTo>
                  <a:pt x="281740" y="372978"/>
                  <a:pt x="358943" y="240631"/>
                  <a:pt x="324853" y="156410"/>
                </a:cubicBezTo>
                <a:cubicBezTo>
                  <a:pt x="290763" y="72189"/>
                  <a:pt x="145381" y="36094"/>
                  <a:pt x="0" y="0"/>
                </a:cubicBezTo>
              </a:path>
            </a:pathLst>
          </a:custGeom>
          <a:ln>
            <a:headEnd type="none" w="med" len="med"/>
            <a:tailEnd type="triangle"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zh-CN" altLang="en-US"/>
          </a:p>
        </p:txBody>
      </p:sp>
      <p:sp>
        <p:nvSpPr>
          <p:cNvPr id="41" name="任意多边形: 形状 40">
            <a:extLst>
              <a:ext uri="{FF2B5EF4-FFF2-40B4-BE49-F238E27FC236}">
                <a16:creationId xmlns:a16="http://schemas.microsoft.com/office/drawing/2014/main" id="{0AF81FB4-3008-4B3D-889F-561156D1B1F9}"/>
              </a:ext>
            </a:extLst>
          </p:cNvPr>
          <p:cNvSpPr/>
          <p:nvPr/>
        </p:nvSpPr>
        <p:spPr>
          <a:xfrm>
            <a:off x="6702464" y="5461588"/>
            <a:ext cx="446643" cy="494254"/>
          </a:xfrm>
          <a:custGeom>
            <a:avLst/>
            <a:gdLst>
              <a:gd name="connsiteX0" fmla="*/ 204537 w 333138"/>
              <a:gd name="connsiteY0" fmla="*/ 505326 h 505326"/>
              <a:gd name="connsiteX1" fmla="*/ 324853 w 333138"/>
              <a:gd name="connsiteY1" fmla="*/ 156410 h 505326"/>
              <a:gd name="connsiteX2" fmla="*/ 0 w 333138"/>
              <a:gd name="connsiteY2" fmla="*/ 0 h 505326"/>
            </a:gdLst>
            <a:ahLst/>
            <a:cxnLst>
              <a:cxn ang="0">
                <a:pos x="connsiteX0" y="connsiteY0"/>
              </a:cxn>
              <a:cxn ang="0">
                <a:pos x="connsiteX1" y="connsiteY1"/>
              </a:cxn>
              <a:cxn ang="0">
                <a:pos x="connsiteX2" y="connsiteY2"/>
              </a:cxn>
            </a:cxnLst>
            <a:rect l="l" t="t" r="r" b="b"/>
            <a:pathLst>
              <a:path w="333138" h="505326">
                <a:moveTo>
                  <a:pt x="204537" y="505326"/>
                </a:moveTo>
                <a:cubicBezTo>
                  <a:pt x="281740" y="372978"/>
                  <a:pt x="358943" y="240631"/>
                  <a:pt x="324853" y="156410"/>
                </a:cubicBezTo>
                <a:cubicBezTo>
                  <a:pt x="290763" y="72189"/>
                  <a:pt x="145381" y="36094"/>
                  <a:pt x="0" y="0"/>
                </a:cubicBezTo>
              </a:path>
            </a:pathLst>
          </a:custGeom>
          <a:ln>
            <a:headEnd type="none" w="med" len="med"/>
            <a:tailEnd type="triangle"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zh-CN" altLang="en-US"/>
          </a:p>
        </p:txBody>
      </p:sp>
      <p:sp>
        <p:nvSpPr>
          <p:cNvPr id="42" name="Text Box 243">
            <a:extLst>
              <a:ext uri="{FF2B5EF4-FFF2-40B4-BE49-F238E27FC236}">
                <a16:creationId xmlns:a16="http://schemas.microsoft.com/office/drawing/2014/main" id="{DD668908-E7DA-44C3-AA9D-3782240AD2BD}"/>
              </a:ext>
            </a:extLst>
          </p:cNvPr>
          <p:cNvSpPr txBox="1">
            <a:spLocks noChangeAspect="1" noChangeArrowheads="1"/>
          </p:cNvSpPr>
          <p:nvPr/>
        </p:nvSpPr>
        <p:spPr bwMode="auto">
          <a:xfrm>
            <a:off x="5135025" y="2124153"/>
            <a:ext cx="3277692" cy="307777"/>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chor="ctr">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a:ln>
                  <a:noFill/>
                </a:ln>
                <a:solidFill>
                  <a:srgbClr val="FF0000"/>
                </a:solidFill>
                <a:effectLst/>
                <a:uLnTx/>
                <a:uFillTx/>
                <a:latin typeface="Arial"/>
                <a:cs typeface="Arial"/>
              </a:rPr>
              <a:t>L2 cache</a:t>
            </a:r>
            <a:r>
              <a:rPr kumimoji="0" lang="zh-CN" altLang="en-US" sz="1400" i="0" u="none" strike="noStrike" kern="0" cap="none" spc="0" normalizeH="0" baseline="0" noProof="0" dirty="0">
                <a:ln>
                  <a:noFill/>
                </a:ln>
                <a:solidFill>
                  <a:srgbClr val="FF0000"/>
                </a:solidFill>
                <a:effectLst/>
                <a:uLnTx/>
                <a:uFillTx/>
                <a:latin typeface="Arial"/>
                <a:cs typeface="Arial"/>
              </a:rPr>
              <a:t>保存从</a:t>
            </a:r>
            <a:r>
              <a:rPr kumimoji="0" lang="en-US" sz="1400" i="0" u="none" strike="noStrike" kern="0" cap="none" spc="0" normalizeH="0" baseline="0" noProof="0" dirty="0">
                <a:ln>
                  <a:noFill/>
                </a:ln>
                <a:solidFill>
                  <a:srgbClr val="FF0000"/>
                </a:solidFill>
                <a:effectLst/>
                <a:uLnTx/>
                <a:uFillTx/>
                <a:latin typeface="Arial"/>
                <a:cs typeface="Arial"/>
              </a:rPr>
              <a:t>L3 cache</a:t>
            </a:r>
            <a:r>
              <a:rPr kumimoji="0" lang="zh-CN" altLang="en-US" sz="1400" i="0" u="none" strike="noStrike" kern="0" cap="none" spc="0" normalizeH="0" baseline="0" noProof="0" dirty="0">
                <a:ln>
                  <a:noFill/>
                </a:ln>
                <a:solidFill>
                  <a:srgbClr val="FF0000"/>
                </a:solidFill>
                <a:effectLst/>
                <a:uLnTx/>
                <a:uFillTx/>
                <a:latin typeface="Arial"/>
                <a:cs typeface="Arial"/>
              </a:rPr>
              <a:t>取出的缓存行</a:t>
            </a:r>
            <a:endParaRPr kumimoji="0" lang="en-US" sz="1400" i="0" u="none" strike="noStrike" kern="0" cap="none" spc="0" normalizeH="0" baseline="0" noProof="0" dirty="0">
              <a:ln>
                <a:noFill/>
              </a:ln>
              <a:solidFill>
                <a:srgbClr val="FF0000"/>
              </a:solidFill>
              <a:effectLst/>
              <a:uLnTx/>
              <a:uFillTx/>
              <a:latin typeface="Arial"/>
              <a:cs typeface="Arial"/>
            </a:endParaRPr>
          </a:p>
        </p:txBody>
      </p:sp>
      <p:sp>
        <p:nvSpPr>
          <p:cNvPr id="43" name="Text Box 243">
            <a:extLst>
              <a:ext uri="{FF2B5EF4-FFF2-40B4-BE49-F238E27FC236}">
                <a16:creationId xmlns:a16="http://schemas.microsoft.com/office/drawing/2014/main" id="{A4783C0B-D080-4603-9DD9-335CB9B4A314}"/>
              </a:ext>
            </a:extLst>
          </p:cNvPr>
          <p:cNvSpPr txBox="1">
            <a:spLocks noChangeAspect="1" noChangeArrowheads="1"/>
          </p:cNvSpPr>
          <p:nvPr/>
        </p:nvSpPr>
        <p:spPr bwMode="auto">
          <a:xfrm>
            <a:off x="5506000" y="2858214"/>
            <a:ext cx="3277692" cy="307777"/>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chor="ctr">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a:ln>
                  <a:noFill/>
                </a:ln>
                <a:solidFill>
                  <a:srgbClr val="FF0000"/>
                </a:solidFill>
                <a:effectLst/>
                <a:uLnTx/>
                <a:uFillTx/>
                <a:latin typeface="Arial"/>
                <a:cs typeface="Arial"/>
              </a:rPr>
              <a:t>L3 cache</a:t>
            </a:r>
            <a:r>
              <a:rPr kumimoji="0" lang="zh-CN" altLang="en-US" sz="1400" i="0" u="none" strike="noStrike" kern="0" cap="none" spc="0" normalizeH="0" baseline="0" noProof="0" dirty="0">
                <a:ln>
                  <a:noFill/>
                </a:ln>
                <a:solidFill>
                  <a:srgbClr val="FF0000"/>
                </a:solidFill>
                <a:effectLst/>
                <a:uLnTx/>
                <a:uFillTx/>
                <a:latin typeface="Arial"/>
                <a:cs typeface="Arial"/>
              </a:rPr>
              <a:t>保存从主存取出的缓存行</a:t>
            </a:r>
            <a:endParaRPr kumimoji="0" lang="en-US" sz="1400" i="0" u="none" strike="noStrike" kern="0" cap="none" spc="0" normalizeH="0" baseline="0" noProof="0" dirty="0">
              <a:ln>
                <a:noFill/>
              </a:ln>
              <a:solidFill>
                <a:srgbClr val="FF0000"/>
              </a:solidFill>
              <a:effectLst/>
              <a:uLnTx/>
              <a:uFillTx/>
              <a:latin typeface="Arial"/>
              <a:cs typeface="Arial"/>
            </a:endParaRPr>
          </a:p>
        </p:txBody>
      </p:sp>
    </p:spTree>
    <p:extLst>
      <p:ext uri="{BB962C8B-B14F-4D97-AF65-F5344CB8AC3E}">
        <p14:creationId xmlns:p14="http://schemas.microsoft.com/office/powerpoint/2010/main" val="334003892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Miss Analysis</a:t>
            </a:r>
          </a:p>
        </p:txBody>
      </p:sp>
      <p:sp>
        <p:nvSpPr>
          <p:cNvPr id="3" name="Content Placeholder 2"/>
          <p:cNvSpPr>
            <a:spLocks noGrp="1"/>
          </p:cNvSpPr>
          <p:nvPr>
            <p:ph idx="1"/>
          </p:nvPr>
        </p:nvSpPr>
        <p:spPr>
          <a:xfrm>
            <a:off x="396875" y="1209675"/>
            <a:ext cx="7896225" cy="3057525"/>
          </a:xfrm>
        </p:spPr>
        <p:txBody>
          <a:bodyPr/>
          <a:lstStyle/>
          <a:p>
            <a:r>
              <a:rPr lang="en-US" dirty="0"/>
              <a:t>Assume: </a:t>
            </a:r>
          </a:p>
          <a:p>
            <a:pPr lvl="1"/>
            <a:r>
              <a:rPr lang="en-US" dirty="0"/>
              <a:t>Matrix elements are doubles</a:t>
            </a:r>
          </a:p>
          <a:p>
            <a:pPr lvl="1"/>
            <a:r>
              <a:rPr lang="en-US" dirty="0"/>
              <a:t>Cache block = 8 doubles</a:t>
            </a:r>
          </a:p>
          <a:p>
            <a:pPr lvl="1"/>
            <a:r>
              <a:rPr lang="en-US" dirty="0"/>
              <a:t>Cache size C &lt;&lt; n (much smaller than n)</a:t>
            </a:r>
          </a:p>
          <a:p>
            <a:endParaRPr lang="en-US" dirty="0"/>
          </a:p>
          <a:p>
            <a:r>
              <a:rPr lang="en-US" dirty="0"/>
              <a:t>First iteration:</a:t>
            </a:r>
          </a:p>
          <a:p>
            <a:pPr lvl="1"/>
            <a:r>
              <a:rPr lang="en-US" dirty="0"/>
              <a:t>n/8 + n = 9n/8 misses</a:t>
            </a:r>
          </a:p>
          <a:p>
            <a:pPr lvl="1"/>
            <a:endParaRPr lang="en-US" dirty="0"/>
          </a:p>
          <a:p>
            <a:pPr lvl="1"/>
            <a:endParaRPr lang="en-US" dirty="0"/>
          </a:p>
          <a:p>
            <a:pPr lvl="1"/>
            <a:r>
              <a:rPr lang="en-US" dirty="0"/>
              <a:t>Afterwards </a:t>
            </a:r>
            <a:r>
              <a:rPr lang="en-US" dirty="0">
                <a:solidFill>
                  <a:srgbClr val="C00000"/>
                </a:solidFill>
              </a:rPr>
              <a:t>in cache:</a:t>
            </a:r>
            <a:br>
              <a:rPr lang="en-US" dirty="0"/>
            </a:br>
            <a:r>
              <a:rPr lang="en-US" dirty="0"/>
              <a:t>(schematic)</a:t>
            </a:r>
          </a:p>
        </p:txBody>
      </p:sp>
      <p:sp>
        <p:nvSpPr>
          <p:cNvPr id="4" name="Rectangle 3"/>
          <p:cNvSpPr/>
          <p:nvPr/>
        </p:nvSpPr>
        <p:spPr bwMode="auto">
          <a:xfrm>
            <a:off x="5710367" y="36576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5" name="Rectangle 4"/>
          <p:cNvSpPr/>
          <p:nvPr/>
        </p:nvSpPr>
        <p:spPr bwMode="auto">
          <a:xfrm>
            <a:off x="7310567" y="36576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cxnSp>
        <p:nvCxnSpPr>
          <p:cNvPr id="6" name="Straight Connector 5"/>
          <p:cNvCxnSpPr/>
          <p:nvPr/>
        </p:nvCxnSpPr>
        <p:spPr bwMode="auto">
          <a:xfrm>
            <a:off x="5710367" y="3657601"/>
            <a:ext cx="1143000" cy="1588"/>
          </a:xfrm>
          <a:prstGeom prst="line">
            <a:avLst/>
          </a:prstGeom>
          <a:noFill/>
          <a:ln w="57150" cap="flat" cmpd="sng" algn="ctr">
            <a:solidFill>
              <a:schemeClr val="tx1">
                <a:lumMod val="50000"/>
                <a:lumOff val="50000"/>
              </a:schemeClr>
            </a:solidFill>
            <a:prstDash val="solid"/>
            <a:round/>
            <a:headEnd type="none" w="med" len="med"/>
            <a:tailEnd type="none" w="med" len="med"/>
          </a:ln>
          <a:effectLst/>
        </p:spPr>
      </p:cxnSp>
      <p:cxnSp>
        <p:nvCxnSpPr>
          <p:cNvPr id="7" name="Straight Connector 6"/>
          <p:cNvCxnSpPr/>
          <p:nvPr/>
        </p:nvCxnSpPr>
        <p:spPr bwMode="auto">
          <a:xfrm rot="5400000">
            <a:off x="6741196" y="4228306"/>
            <a:ext cx="1143000" cy="1588"/>
          </a:xfrm>
          <a:prstGeom prst="line">
            <a:avLst/>
          </a:prstGeom>
          <a:noFill/>
          <a:ln w="57150" cap="flat" cmpd="sng" algn="ctr">
            <a:solidFill>
              <a:schemeClr val="tx1">
                <a:lumMod val="50000"/>
                <a:lumOff val="50000"/>
              </a:schemeClr>
            </a:solidFill>
            <a:prstDash val="solid"/>
            <a:round/>
            <a:headEnd type="none" w="med" len="med"/>
            <a:tailEnd type="none" w="med" len="med"/>
          </a:ln>
          <a:effectLst/>
        </p:spPr>
      </p:cxnSp>
      <p:sp>
        <p:nvSpPr>
          <p:cNvPr id="10" name="TextBox 9"/>
          <p:cNvSpPr txBox="1"/>
          <p:nvPr/>
        </p:nvSpPr>
        <p:spPr>
          <a:xfrm>
            <a:off x="6895699" y="4071892"/>
            <a:ext cx="389850" cy="584775"/>
          </a:xfrm>
          <a:prstGeom prst="rect">
            <a:avLst/>
          </a:prstGeom>
          <a:noFill/>
        </p:spPr>
        <p:txBody>
          <a:bodyPr wrap="none" rtlCol="0">
            <a:spAutoFit/>
          </a:bodyPr>
          <a:lstStyle/>
          <a:p>
            <a:r>
              <a:rPr lang="en-US" sz="3200" dirty="0">
                <a:latin typeface="Calibri" pitchFamily="34" charset="0"/>
              </a:rPr>
              <a:t>*</a:t>
            </a:r>
          </a:p>
        </p:txBody>
      </p:sp>
      <p:sp>
        <p:nvSpPr>
          <p:cNvPr id="11" name="Rectangle 10"/>
          <p:cNvSpPr/>
          <p:nvPr/>
        </p:nvSpPr>
        <p:spPr bwMode="auto">
          <a:xfrm>
            <a:off x="3925234" y="36576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12" name="TextBox 11"/>
          <p:cNvSpPr txBox="1"/>
          <p:nvPr/>
        </p:nvSpPr>
        <p:spPr>
          <a:xfrm>
            <a:off x="5191484" y="3962400"/>
            <a:ext cx="389850" cy="584775"/>
          </a:xfrm>
          <a:prstGeom prst="rect">
            <a:avLst/>
          </a:prstGeom>
          <a:noFill/>
        </p:spPr>
        <p:txBody>
          <a:bodyPr wrap="none" rtlCol="0">
            <a:spAutoFit/>
          </a:bodyPr>
          <a:lstStyle/>
          <a:p>
            <a:r>
              <a:rPr lang="en-US" sz="3200" dirty="0">
                <a:latin typeface="Calibri" pitchFamily="34" charset="0"/>
              </a:rPr>
              <a:t>=</a:t>
            </a:r>
          </a:p>
        </p:txBody>
      </p:sp>
      <p:sp>
        <p:nvSpPr>
          <p:cNvPr id="13" name="Rectangle 12"/>
          <p:cNvSpPr/>
          <p:nvPr/>
        </p:nvSpPr>
        <p:spPr bwMode="auto">
          <a:xfrm>
            <a:off x="3925234" y="3657601"/>
            <a:ext cx="76200" cy="762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4" name="AutoShape 16"/>
          <p:cNvSpPr>
            <a:spLocks/>
          </p:cNvSpPr>
          <p:nvPr/>
        </p:nvSpPr>
        <p:spPr bwMode="auto">
          <a:xfrm rot="5400000" flipV="1">
            <a:off x="7755466" y="2819400"/>
            <a:ext cx="228600" cy="1143000"/>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15" name="TextBox 14"/>
          <p:cNvSpPr txBox="1"/>
          <p:nvPr/>
        </p:nvSpPr>
        <p:spPr>
          <a:xfrm>
            <a:off x="7721601" y="2907268"/>
            <a:ext cx="308098" cy="369332"/>
          </a:xfrm>
          <a:prstGeom prst="rect">
            <a:avLst/>
          </a:prstGeom>
          <a:noFill/>
        </p:spPr>
        <p:txBody>
          <a:bodyPr wrap="none" rtlCol="0">
            <a:spAutoFit/>
          </a:bodyPr>
          <a:lstStyle/>
          <a:p>
            <a:r>
              <a:rPr lang="en-US" sz="1800" dirty="0">
                <a:latin typeface="Calibri" pitchFamily="34" charset="0"/>
              </a:rPr>
              <a:t>n</a:t>
            </a:r>
          </a:p>
        </p:txBody>
      </p:sp>
      <p:sp>
        <p:nvSpPr>
          <p:cNvPr id="16" name="Rectangle 15"/>
          <p:cNvSpPr/>
          <p:nvPr/>
        </p:nvSpPr>
        <p:spPr bwMode="auto">
          <a:xfrm>
            <a:off x="5715000" y="52578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17" name="Rectangle 16"/>
          <p:cNvSpPr/>
          <p:nvPr/>
        </p:nvSpPr>
        <p:spPr bwMode="auto">
          <a:xfrm>
            <a:off x="7315200" y="52578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cxnSp>
        <p:nvCxnSpPr>
          <p:cNvPr id="18" name="Straight Connector 17"/>
          <p:cNvCxnSpPr/>
          <p:nvPr/>
        </p:nvCxnSpPr>
        <p:spPr bwMode="auto">
          <a:xfrm>
            <a:off x="5715000" y="5257801"/>
            <a:ext cx="1143000" cy="1588"/>
          </a:xfrm>
          <a:prstGeom prst="line">
            <a:avLst/>
          </a:prstGeom>
          <a:noFill/>
          <a:ln w="57150" cap="flat" cmpd="sng" algn="ctr">
            <a:solidFill>
              <a:schemeClr val="tx1">
                <a:lumMod val="50000"/>
                <a:lumOff val="50000"/>
              </a:schemeClr>
            </a:solidFill>
            <a:prstDash val="solid"/>
            <a:round/>
            <a:headEnd type="none" w="med" len="med"/>
            <a:tailEnd type="none" w="med" len="med"/>
          </a:ln>
          <a:effectLst/>
        </p:spPr>
      </p:cxnSp>
      <p:cxnSp>
        <p:nvCxnSpPr>
          <p:cNvPr id="19" name="Straight Connector 18"/>
          <p:cNvCxnSpPr/>
          <p:nvPr/>
        </p:nvCxnSpPr>
        <p:spPr bwMode="auto">
          <a:xfrm rot="5400000">
            <a:off x="6745829" y="5828506"/>
            <a:ext cx="1143000" cy="1588"/>
          </a:xfrm>
          <a:prstGeom prst="line">
            <a:avLst/>
          </a:prstGeom>
          <a:noFill/>
          <a:ln w="57150" cap="flat" cmpd="sng" algn="ctr">
            <a:solidFill>
              <a:schemeClr val="tx1">
                <a:lumMod val="50000"/>
                <a:lumOff val="50000"/>
              </a:schemeClr>
            </a:solidFill>
            <a:prstDash val="solid"/>
            <a:round/>
            <a:headEnd type="none" w="med" len="med"/>
            <a:tailEnd type="none" w="med" len="med"/>
          </a:ln>
          <a:effectLst/>
        </p:spPr>
      </p:cxnSp>
      <p:sp>
        <p:nvSpPr>
          <p:cNvPr id="20" name="TextBox 19"/>
          <p:cNvSpPr txBox="1"/>
          <p:nvPr/>
        </p:nvSpPr>
        <p:spPr>
          <a:xfrm>
            <a:off x="6900332" y="5672092"/>
            <a:ext cx="389850" cy="584775"/>
          </a:xfrm>
          <a:prstGeom prst="rect">
            <a:avLst/>
          </a:prstGeom>
          <a:noFill/>
        </p:spPr>
        <p:txBody>
          <a:bodyPr wrap="none" rtlCol="0">
            <a:spAutoFit/>
          </a:bodyPr>
          <a:lstStyle/>
          <a:p>
            <a:r>
              <a:rPr lang="en-US" sz="3200" dirty="0">
                <a:latin typeface="Calibri" pitchFamily="34" charset="0"/>
              </a:rPr>
              <a:t>*</a:t>
            </a:r>
          </a:p>
        </p:txBody>
      </p:sp>
      <p:sp>
        <p:nvSpPr>
          <p:cNvPr id="21" name="Rectangle 20"/>
          <p:cNvSpPr/>
          <p:nvPr/>
        </p:nvSpPr>
        <p:spPr bwMode="auto">
          <a:xfrm>
            <a:off x="3929867" y="52578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22" name="TextBox 21"/>
          <p:cNvSpPr txBox="1"/>
          <p:nvPr/>
        </p:nvSpPr>
        <p:spPr>
          <a:xfrm>
            <a:off x="5196117" y="5562600"/>
            <a:ext cx="389850" cy="584775"/>
          </a:xfrm>
          <a:prstGeom prst="rect">
            <a:avLst/>
          </a:prstGeom>
          <a:noFill/>
        </p:spPr>
        <p:txBody>
          <a:bodyPr wrap="none" rtlCol="0">
            <a:spAutoFit/>
          </a:bodyPr>
          <a:lstStyle/>
          <a:p>
            <a:r>
              <a:rPr lang="en-US" sz="3200" dirty="0">
                <a:latin typeface="Calibri" pitchFamily="34" charset="0"/>
              </a:rPr>
              <a:t>=</a:t>
            </a:r>
          </a:p>
        </p:txBody>
      </p:sp>
      <p:sp>
        <p:nvSpPr>
          <p:cNvPr id="23" name="Rectangle 22"/>
          <p:cNvSpPr/>
          <p:nvPr/>
        </p:nvSpPr>
        <p:spPr bwMode="auto">
          <a:xfrm>
            <a:off x="3929867" y="5257801"/>
            <a:ext cx="76200" cy="762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24" name="Straight Connector 23"/>
          <p:cNvCxnSpPr/>
          <p:nvPr/>
        </p:nvCxnSpPr>
        <p:spPr bwMode="auto">
          <a:xfrm>
            <a:off x="6477000" y="5257800"/>
            <a:ext cx="381000" cy="529"/>
          </a:xfrm>
          <a:prstGeom prst="line">
            <a:avLst/>
          </a:prstGeom>
          <a:noFill/>
          <a:ln w="57150" cap="flat" cmpd="sng" algn="ctr">
            <a:solidFill>
              <a:srgbClr val="C00000"/>
            </a:solidFill>
            <a:prstDash val="solid"/>
            <a:round/>
            <a:headEnd type="none" w="med" len="med"/>
            <a:tailEnd type="none" w="med" len="med"/>
          </a:ln>
          <a:effectLst/>
        </p:spPr>
      </p:cxnSp>
      <p:sp>
        <p:nvSpPr>
          <p:cNvPr id="26" name="Rectangle 25"/>
          <p:cNvSpPr/>
          <p:nvPr/>
        </p:nvSpPr>
        <p:spPr bwMode="auto">
          <a:xfrm>
            <a:off x="7298266" y="6155842"/>
            <a:ext cx="245534" cy="253425"/>
          </a:xfrm>
          <a:prstGeom prst="rect">
            <a:avLst/>
          </a:prstGeom>
          <a:solidFill>
            <a:srgbClr val="C00000"/>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7" name="TextBox 26"/>
          <p:cNvSpPr txBox="1"/>
          <p:nvPr/>
        </p:nvSpPr>
        <p:spPr>
          <a:xfrm>
            <a:off x="7095064" y="6400800"/>
            <a:ext cx="679994" cy="307777"/>
          </a:xfrm>
          <a:prstGeom prst="rect">
            <a:avLst/>
          </a:prstGeom>
          <a:noFill/>
        </p:spPr>
        <p:txBody>
          <a:bodyPr wrap="none" rtlCol="0">
            <a:spAutoFit/>
          </a:bodyPr>
          <a:lstStyle/>
          <a:p>
            <a:r>
              <a:rPr lang="en-US" sz="1400" dirty="0">
                <a:solidFill>
                  <a:srgbClr val="C00000"/>
                </a:solidFill>
                <a:latin typeface="Calibri" pitchFamily="34" charset="0"/>
              </a:rPr>
              <a:t>8 wide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9" end="9"/>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20" grpId="0"/>
      <p:bldP spid="21" grpId="0" animBg="1"/>
      <p:bldP spid="22" grpId="0"/>
      <p:bldP spid="23" grpId="0" animBg="1"/>
      <p:bldP spid="26" grpId="0" animBg="1"/>
      <p:bldP spid="27"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Miss Analysis</a:t>
            </a:r>
          </a:p>
        </p:txBody>
      </p:sp>
      <p:sp>
        <p:nvSpPr>
          <p:cNvPr id="3" name="Content Placeholder 2"/>
          <p:cNvSpPr>
            <a:spLocks noGrp="1"/>
          </p:cNvSpPr>
          <p:nvPr>
            <p:ph idx="1"/>
          </p:nvPr>
        </p:nvSpPr>
        <p:spPr>
          <a:xfrm>
            <a:off x="396875" y="1209675"/>
            <a:ext cx="7896225" cy="3057525"/>
          </a:xfrm>
        </p:spPr>
        <p:txBody>
          <a:bodyPr/>
          <a:lstStyle/>
          <a:p>
            <a:r>
              <a:rPr lang="en-US" dirty="0"/>
              <a:t>Assume: </a:t>
            </a:r>
          </a:p>
          <a:p>
            <a:pPr lvl="1"/>
            <a:r>
              <a:rPr lang="en-US" dirty="0"/>
              <a:t>Matrix elements are doubles</a:t>
            </a:r>
          </a:p>
          <a:p>
            <a:pPr lvl="1"/>
            <a:r>
              <a:rPr lang="en-US" dirty="0"/>
              <a:t>Cache block = 8 doubles</a:t>
            </a:r>
          </a:p>
          <a:p>
            <a:pPr lvl="1"/>
            <a:r>
              <a:rPr lang="en-US" dirty="0"/>
              <a:t>Cache size C &lt;&lt; n (much smaller than n)</a:t>
            </a:r>
          </a:p>
          <a:p>
            <a:endParaRPr lang="en-US" dirty="0"/>
          </a:p>
          <a:p>
            <a:r>
              <a:rPr lang="en-US" dirty="0"/>
              <a:t>Second iteration:</a:t>
            </a:r>
          </a:p>
          <a:p>
            <a:pPr lvl="1"/>
            <a:r>
              <a:rPr lang="en-US" dirty="0"/>
              <a:t>Again:</a:t>
            </a:r>
            <a:br>
              <a:rPr lang="en-US" dirty="0"/>
            </a:br>
            <a:r>
              <a:rPr lang="en-US" dirty="0"/>
              <a:t>n/8 + n = 9n/8 misses</a:t>
            </a:r>
          </a:p>
          <a:p>
            <a:pPr lvl="1"/>
            <a:endParaRPr lang="en-US" dirty="0"/>
          </a:p>
          <a:p>
            <a:pPr lvl="1"/>
            <a:endParaRPr lang="en-US" dirty="0"/>
          </a:p>
          <a:p>
            <a:r>
              <a:rPr lang="en-US" dirty="0"/>
              <a:t>Total misses:</a:t>
            </a:r>
          </a:p>
          <a:p>
            <a:pPr lvl="1"/>
            <a:r>
              <a:rPr lang="en-US" dirty="0"/>
              <a:t>9n/8 * n</a:t>
            </a:r>
            <a:r>
              <a:rPr lang="en-US" baseline="30000" dirty="0"/>
              <a:t>2</a:t>
            </a:r>
            <a:r>
              <a:rPr lang="en-US" dirty="0"/>
              <a:t> = (9/8) * n</a:t>
            </a:r>
            <a:r>
              <a:rPr lang="en-US" baseline="30000" dirty="0"/>
              <a:t>3</a:t>
            </a:r>
            <a:r>
              <a:rPr lang="en-US" dirty="0"/>
              <a:t> </a:t>
            </a:r>
          </a:p>
        </p:txBody>
      </p:sp>
      <p:sp>
        <p:nvSpPr>
          <p:cNvPr id="14" name="AutoShape 16"/>
          <p:cNvSpPr>
            <a:spLocks/>
          </p:cNvSpPr>
          <p:nvPr/>
        </p:nvSpPr>
        <p:spPr bwMode="auto">
          <a:xfrm rot="5400000" flipV="1">
            <a:off x="7755466" y="2819400"/>
            <a:ext cx="228600" cy="1143000"/>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15" name="TextBox 14"/>
          <p:cNvSpPr txBox="1"/>
          <p:nvPr/>
        </p:nvSpPr>
        <p:spPr>
          <a:xfrm>
            <a:off x="7721601" y="2907268"/>
            <a:ext cx="308098" cy="369332"/>
          </a:xfrm>
          <a:prstGeom prst="rect">
            <a:avLst/>
          </a:prstGeom>
          <a:noFill/>
        </p:spPr>
        <p:txBody>
          <a:bodyPr wrap="none" rtlCol="0">
            <a:spAutoFit/>
          </a:bodyPr>
          <a:lstStyle/>
          <a:p>
            <a:r>
              <a:rPr lang="en-US" sz="1800" dirty="0">
                <a:latin typeface="Calibri" pitchFamily="34" charset="0"/>
              </a:rPr>
              <a:t>n</a:t>
            </a:r>
          </a:p>
        </p:txBody>
      </p:sp>
      <p:sp>
        <p:nvSpPr>
          <p:cNvPr id="16" name="Rectangle 15"/>
          <p:cNvSpPr/>
          <p:nvPr/>
        </p:nvSpPr>
        <p:spPr bwMode="auto">
          <a:xfrm>
            <a:off x="5715000" y="3654623"/>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17" name="Rectangle 16"/>
          <p:cNvSpPr/>
          <p:nvPr/>
        </p:nvSpPr>
        <p:spPr bwMode="auto">
          <a:xfrm>
            <a:off x="7315200" y="3654623"/>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cxnSp>
        <p:nvCxnSpPr>
          <p:cNvPr id="18" name="Straight Connector 17"/>
          <p:cNvCxnSpPr/>
          <p:nvPr/>
        </p:nvCxnSpPr>
        <p:spPr bwMode="auto">
          <a:xfrm>
            <a:off x="5715000" y="3654624"/>
            <a:ext cx="1143000" cy="1588"/>
          </a:xfrm>
          <a:prstGeom prst="line">
            <a:avLst/>
          </a:prstGeom>
          <a:noFill/>
          <a:ln w="57150" cap="flat" cmpd="sng" algn="ctr">
            <a:solidFill>
              <a:schemeClr val="tx1">
                <a:lumMod val="50000"/>
                <a:lumOff val="50000"/>
              </a:schemeClr>
            </a:solidFill>
            <a:prstDash val="solid"/>
            <a:round/>
            <a:headEnd type="none" w="med" len="med"/>
            <a:tailEnd type="none" w="med" len="med"/>
          </a:ln>
          <a:effectLst/>
        </p:spPr>
      </p:cxnSp>
      <p:cxnSp>
        <p:nvCxnSpPr>
          <p:cNvPr id="19" name="Straight Connector 18"/>
          <p:cNvCxnSpPr/>
          <p:nvPr/>
        </p:nvCxnSpPr>
        <p:spPr bwMode="auto">
          <a:xfrm rot="5400000">
            <a:off x="6836039" y="4225329"/>
            <a:ext cx="1143000" cy="1588"/>
          </a:xfrm>
          <a:prstGeom prst="line">
            <a:avLst/>
          </a:prstGeom>
          <a:noFill/>
          <a:ln w="57150" cap="flat" cmpd="sng" algn="ctr">
            <a:solidFill>
              <a:schemeClr val="tx1">
                <a:lumMod val="50000"/>
                <a:lumOff val="50000"/>
              </a:schemeClr>
            </a:solidFill>
            <a:prstDash val="solid"/>
            <a:round/>
            <a:headEnd type="none" w="med" len="med"/>
            <a:tailEnd type="none" w="med" len="med"/>
          </a:ln>
          <a:effectLst/>
        </p:spPr>
      </p:cxnSp>
      <p:sp>
        <p:nvSpPr>
          <p:cNvPr id="20" name="TextBox 19"/>
          <p:cNvSpPr txBox="1"/>
          <p:nvPr/>
        </p:nvSpPr>
        <p:spPr>
          <a:xfrm>
            <a:off x="6900332" y="4068915"/>
            <a:ext cx="389850" cy="584775"/>
          </a:xfrm>
          <a:prstGeom prst="rect">
            <a:avLst/>
          </a:prstGeom>
          <a:noFill/>
        </p:spPr>
        <p:txBody>
          <a:bodyPr wrap="none" rtlCol="0">
            <a:spAutoFit/>
          </a:bodyPr>
          <a:lstStyle/>
          <a:p>
            <a:r>
              <a:rPr lang="en-US" sz="3200" dirty="0">
                <a:latin typeface="Calibri" pitchFamily="34" charset="0"/>
              </a:rPr>
              <a:t>*</a:t>
            </a:r>
          </a:p>
        </p:txBody>
      </p:sp>
      <p:sp>
        <p:nvSpPr>
          <p:cNvPr id="21" name="Rectangle 20"/>
          <p:cNvSpPr/>
          <p:nvPr/>
        </p:nvSpPr>
        <p:spPr bwMode="auto">
          <a:xfrm>
            <a:off x="3929867" y="3654623"/>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22" name="TextBox 21"/>
          <p:cNvSpPr txBox="1"/>
          <p:nvPr/>
        </p:nvSpPr>
        <p:spPr>
          <a:xfrm>
            <a:off x="5196117" y="3959423"/>
            <a:ext cx="389850" cy="584775"/>
          </a:xfrm>
          <a:prstGeom prst="rect">
            <a:avLst/>
          </a:prstGeom>
          <a:noFill/>
        </p:spPr>
        <p:txBody>
          <a:bodyPr wrap="none" rtlCol="0">
            <a:spAutoFit/>
          </a:bodyPr>
          <a:lstStyle/>
          <a:p>
            <a:r>
              <a:rPr lang="en-US" sz="3200" dirty="0">
                <a:latin typeface="Calibri" pitchFamily="34" charset="0"/>
              </a:rPr>
              <a:t>=</a:t>
            </a:r>
          </a:p>
        </p:txBody>
      </p:sp>
      <p:sp>
        <p:nvSpPr>
          <p:cNvPr id="23" name="Rectangle 22"/>
          <p:cNvSpPr/>
          <p:nvPr/>
        </p:nvSpPr>
        <p:spPr bwMode="auto">
          <a:xfrm>
            <a:off x="4004732" y="3654624"/>
            <a:ext cx="76200" cy="762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24" name="Straight Connector 23"/>
          <p:cNvCxnSpPr/>
          <p:nvPr/>
        </p:nvCxnSpPr>
        <p:spPr bwMode="auto">
          <a:xfrm>
            <a:off x="6477000" y="3654623"/>
            <a:ext cx="381000" cy="529"/>
          </a:xfrm>
          <a:prstGeom prst="line">
            <a:avLst/>
          </a:prstGeom>
          <a:noFill/>
          <a:ln w="57150" cap="flat" cmpd="sng" algn="ctr">
            <a:solidFill>
              <a:srgbClr val="C00000"/>
            </a:solidFill>
            <a:prstDash val="solid"/>
            <a:round/>
            <a:headEnd type="none" w="med" len="med"/>
            <a:tailEnd type="none" w="med" len="med"/>
          </a:ln>
          <a:effectLst/>
        </p:spPr>
      </p:cxnSp>
      <p:sp>
        <p:nvSpPr>
          <p:cNvPr id="26" name="Rectangle 25"/>
          <p:cNvSpPr/>
          <p:nvPr/>
        </p:nvSpPr>
        <p:spPr bwMode="auto">
          <a:xfrm>
            <a:off x="7298266" y="4552665"/>
            <a:ext cx="245534" cy="253425"/>
          </a:xfrm>
          <a:prstGeom prst="rect">
            <a:avLst/>
          </a:prstGeom>
          <a:solidFill>
            <a:srgbClr val="C00000"/>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7" name="TextBox 26"/>
          <p:cNvSpPr txBox="1"/>
          <p:nvPr/>
        </p:nvSpPr>
        <p:spPr>
          <a:xfrm>
            <a:off x="7095064" y="4797623"/>
            <a:ext cx="679994" cy="307777"/>
          </a:xfrm>
          <a:prstGeom prst="rect">
            <a:avLst/>
          </a:prstGeom>
          <a:noFill/>
        </p:spPr>
        <p:txBody>
          <a:bodyPr wrap="none" rtlCol="0">
            <a:spAutoFit/>
          </a:bodyPr>
          <a:lstStyle/>
          <a:p>
            <a:r>
              <a:rPr lang="en-US" sz="1400" dirty="0">
                <a:solidFill>
                  <a:srgbClr val="C00000"/>
                </a:solidFill>
                <a:latin typeface="Calibri" pitchFamily="34" charset="0"/>
              </a:rPr>
              <a:t>8 wide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9" end="9"/>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Blocked Matrix Multiplication</a:t>
            </a:r>
          </a:p>
        </p:txBody>
      </p:sp>
      <p:sp>
        <p:nvSpPr>
          <p:cNvPr id="4" name="Rectangle 7"/>
          <p:cNvSpPr>
            <a:spLocks noChangeArrowheads="1"/>
          </p:cNvSpPr>
          <p:nvPr/>
        </p:nvSpPr>
        <p:spPr bwMode="auto">
          <a:xfrm>
            <a:off x="152400" y="1143000"/>
            <a:ext cx="8839200" cy="3536865"/>
          </a:xfrm>
          <a:prstGeom prst="rect">
            <a:avLst/>
          </a:prstGeom>
          <a:solidFill>
            <a:srgbClr val="F6F5BD"/>
          </a:solidFill>
          <a:ln w="12700" cmpd="thickThin">
            <a:solidFill>
              <a:schemeClr val="tx1"/>
            </a:solidFill>
            <a:miter lim="800000"/>
            <a:headEnd/>
            <a:tailEnd/>
          </a:ln>
          <a:effectLst/>
        </p:spPr>
        <p:txBody>
          <a:bodyPr wrap="square" lIns="90487" tIns="44450" rIns="90487" bIns="44450">
            <a:spAutoFit/>
          </a:bodyPr>
          <a:lstStyle/>
          <a:p>
            <a:pPr algn="l">
              <a:lnSpc>
                <a:spcPct val="100000"/>
              </a:lnSpc>
            </a:pPr>
            <a:r>
              <a:rPr lang="en-US" sz="1600" dirty="0">
                <a:latin typeface="Courier New" pitchFamily="49" charset="0"/>
              </a:rPr>
              <a:t>c = (double *) </a:t>
            </a:r>
            <a:r>
              <a:rPr lang="en-US" sz="1600" dirty="0" err="1">
                <a:latin typeface="Courier New" pitchFamily="49" charset="0"/>
              </a:rPr>
              <a:t>calloc</a:t>
            </a:r>
            <a:r>
              <a:rPr lang="en-US" sz="1600" dirty="0">
                <a:latin typeface="Courier New" pitchFamily="49" charset="0"/>
              </a:rPr>
              <a:t>(</a:t>
            </a:r>
            <a:r>
              <a:rPr lang="en-US" sz="1600" dirty="0" err="1">
                <a:latin typeface="Courier New" pitchFamily="49" charset="0"/>
              </a:rPr>
              <a:t>sizeof</a:t>
            </a:r>
            <a:r>
              <a:rPr lang="en-US" sz="1600" dirty="0">
                <a:latin typeface="Courier New" pitchFamily="49" charset="0"/>
              </a:rPr>
              <a:t>(double), n*n);</a:t>
            </a:r>
          </a:p>
          <a:p>
            <a:pPr algn="l">
              <a:lnSpc>
                <a:spcPct val="100000"/>
              </a:lnSpc>
            </a:pPr>
            <a:endParaRPr lang="en-US" sz="1600" dirty="0">
              <a:latin typeface="Courier New" pitchFamily="49" charset="0"/>
            </a:endParaRPr>
          </a:p>
          <a:p>
            <a:pPr algn="l">
              <a:lnSpc>
                <a:spcPct val="100000"/>
              </a:lnSpc>
            </a:pPr>
            <a:r>
              <a:rPr lang="en-US" sz="1600" dirty="0">
                <a:solidFill>
                  <a:srgbClr val="990000"/>
                </a:solidFill>
                <a:latin typeface="Courier New" pitchFamily="49" charset="0"/>
              </a:rPr>
              <a:t>/* Multiply n x n matrices a and b  */</a:t>
            </a:r>
          </a:p>
          <a:p>
            <a:pPr algn="l">
              <a:lnSpc>
                <a:spcPct val="100000"/>
              </a:lnSpc>
            </a:pPr>
            <a:r>
              <a:rPr lang="en-US" sz="1600" dirty="0">
                <a:latin typeface="Courier New" pitchFamily="49" charset="0"/>
              </a:rPr>
              <a:t>void </a:t>
            </a:r>
            <a:r>
              <a:rPr lang="en-US" sz="1600" dirty="0" err="1">
                <a:latin typeface="Courier New" pitchFamily="49" charset="0"/>
              </a:rPr>
              <a:t>mmm</a:t>
            </a:r>
            <a:r>
              <a:rPr lang="en-US" sz="1600" dirty="0">
                <a:latin typeface="Courier New" pitchFamily="49" charset="0"/>
              </a:rPr>
              <a:t>(double *a, double *b, double *c, </a:t>
            </a:r>
            <a:r>
              <a:rPr lang="en-US" sz="1600" dirty="0" err="1">
                <a:latin typeface="Courier New" pitchFamily="49" charset="0"/>
              </a:rPr>
              <a:t>int</a:t>
            </a:r>
            <a:r>
              <a:rPr lang="en-US" sz="1600" dirty="0">
                <a:latin typeface="Courier New" pitchFamily="49" charset="0"/>
              </a:rPr>
              <a:t> n) {</a:t>
            </a:r>
          </a:p>
          <a:p>
            <a:pPr algn="l">
              <a:lnSpc>
                <a:spcPct val="100000"/>
              </a:lnSpc>
            </a:pPr>
            <a:r>
              <a:rPr lang="en-US" sz="1600" dirty="0">
                <a:latin typeface="Courier New" pitchFamily="49" charset="0"/>
              </a:rPr>
              <a:t>    </a:t>
            </a:r>
            <a:r>
              <a:rPr lang="en-US" sz="1600" dirty="0" err="1">
                <a:latin typeface="Courier New" pitchFamily="49" charset="0"/>
              </a:rPr>
              <a:t>int</a:t>
            </a:r>
            <a:r>
              <a:rPr lang="en-US" sz="1600" dirty="0">
                <a:latin typeface="Courier New" pitchFamily="49" charset="0"/>
              </a:rPr>
              <a:t> </a:t>
            </a:r>
            <a:r>
              <a:rPr lang="en-US" sz="1600" dirty="0" err="1">
                <a:latin typeface="Courier New" pitchFamily="49" charset="0"/>
              </a:rPr>
              <a:t>i</a:t>
            </a:r>
            <a:r>
              <a:rPr lang="en-US" sz="1600" dirty="0">
                <a:latin typeface="Courier New" pitchFamily="49" charset="0"/>
              </a:rPr>
              <a:t>, j, k;</a:t>
            </a:r>
          </a:p>
          <a:p>
            <a:pPr algn="l">
              <a:lnSpc>
                <a:spcPct val="100000"/>
              </a:lnSpc>
            </a:pPr>
            <a:r>
              <a:rPr lang="en-US" sz="1600" dirty="0">
                <a:latin typeface="Courier New" pitchFamily="49" charset="0"/>
              </a:rPr>
              <a:t>    for (</a:t>
            </a:r>
            <a:r>
              <a:rPr lang="en-US" sz="1600" dirty="0" err="1">
                <a:latin typeface="Courier New" pitchFamily="49" charset="0"/>
              </a:rPr>
              <a:t>i</a:t>
            </a:r>
            <a:r>
              <a:rPr lang="en-US" sz="1600" dirty="0">
                <a:latin typeface="Courier New" pitchFamily="49" charset="0"/>
              </a:rPr>
              <a:t> = 0; </a:t>
            </a:r>
            <a:r>
              <a:rPr lang="en-US" sz="1600" dirty="0" err="1">
                <a:latin typeface="Courier New" pitchFamily="49" charset="0"/>
              </a:rPr>
              <a:t>i</a:t>
            </a:r>
            <a:r>
              <a:rPr lang="en-US" sz="1600" dirty="0">
                <a:latin typeface="Courier New" pitchFamily="49" charset="0"/>
              </a:rPr>
              <a:t> &lt; n; </a:t>
            </a:r>
            <a:r>
              <a:rPr lang="en-US" sz="1600" dirty="0" err="1">
                <a:latin typeface="Courier New" pitchFamily="49" charset="0"/>
              </a:rPr>
              <a:t>i</a:t>
            </a:r>
            <a:r>
              <a:rPr lang="en-US" sz="1600" dirty="0">
                <a:latin typeface="Courier New" pitchFamily="49" charset="0"/>
              </a:rPr>
              <a:t>+=B)</a:t>
            </a:r>
          </a:p>
          <a:p>
            <a:pPr algn="l">
              <a:lnSpc>
                <a:spcPct val="100000"/>
              </a:lnSpc>
            </a:pPr>
            <a:r>
              <a:rPr lang="en-US" sz="1600" dirty="0">
                <a:latin typeface="Courier New" pitchFamily="49" charset="0"/>
              </a:rPr>
              <a:t>	for (j = 0; j &lt; n; j+=B)</a:t>
            </a:r>
          </a:p>
          <a:p>
            <a:pPr algn="l">
              <a:lnSpc>
                <a:spcPct val="100000"/>
              </a:lnSpc>
            </a:pPr>
            <a:r>
              <a:rPr lang="en-US" sz="1600" dirty="0">
                <a:latin typeface="Courier New" pitchFamily="49" charset="0"/>
              </a:rPr>
              <a:t>             for (k = 0; k &lt; n; k+=B)</a:t>
            </a:r>
          </a:p>
          <a:p>
            <a:pPr algn="l">
              <a:lnSpc>
                <a:spcPct val="100000"/>
              </a:lnSpc>
            </a:pPr>
            <a:r>
              <a:rPr lang="en-US" sz="1600" dirty="0">
                <a:latin typeface="Courier New" pitchFamily="49" charset="0"/>
              </a:rPr>
              <a:t>		 </a:t>
            </a:r>
            <a:r>
              <a:rPr lang="en-US" sz="1600" dirty="0">
                <a:solidFill>
                  <a:srgbClr val="990000"/>
                </a:solidFill>
                <a:latin typeface="Courier New" pitchFamily="49" charset="0"/>
              </a:rPr>
              <a:t>/* B x B mini matrix multiplications */</a:t>
            </a:r>
          </a:p>
          <a:p>
            <a:pPr algn="l">
              <a:lnSpc>
                <a:spcPct val="100000"/>
              </a:lnSpc>
            </a:pPr>
            <a:r>
              <a:rPr lang="en-US" sz="1600" dirty="0">
                <a:latin typeface="Courier New" pitchFamily="49" charset="0"/>
              </a:rPr>
              <a:t>                  for (i1 = </a:t>
            </a:r>
            <a:r>
              <a:rPr lang="en-US" sz="1600" dirty="0" err="1">
                <a:latin typeface="Courier New" pitchFamily="49" charset="0"/>
              </a:rPr>
              <a:t>i</a:t>
            </a:r>
            <a:r>
              <a:rPr lang="en-US" sz="1600" dirty="0">
                <a:latin typeface="Courier New" pitchFamily="49" charset="0"/>
              </a:rPr>
              <a:t>; i1 &lt; </a:t>
            </a:r>
            <a:r>
              <a:rPr lang="en-US" sz="1600" dirty="0" err="1">
                <a:latin typeface="Courier New" pitchFamily="49" charset="0"/>
              </a:rPr>
              <a:t>i+B</a:t>
            </a:r>
            <a:r>
              <a:rPr lang="en-US" sz="1600" dirty="0">
                <a:latin typeface="Courier New" pitchFamily="49" charset="0"/>
              </a:rPr>
              <a:t>; </a:t>
            </a:r>
            <a:r>
              <a:rPr lang="en-US" sz="1600" dirty="0" err="1">
                <a:latin typeface="Courier New" pitchFamily="49" charset="0"/>
              </a:rPr>
              <a:t>i</a:t>
            </a:r>
            <a:r>
              <a:rPr lang="en-US" sz="1600" dirty="0">
                <a:latin typeface="Courier New" pitchFamily="49" charset="0"/>
              </a:rPr>
              <a:t>++)</a:t>
            </a:r>
          </a:p>
          <a:p>
            <a:r>
              <a:rPr lang="en-US" sz="1600" dirty="0">
                <a:latin typeface="Courier New" pitchFamily="49" charset="0"/>
              </a:rPr>
              <a:t>                      for (j1 = j; j1 &lt; </a:t>
            </a:r>
            <a:r>
              <a:rPr lang="en-US" sz="1600" dirty="0" err="1">
                <a:latin typeface="Courier New" pitchFamily="49" charset="0"/>
              </a:rPr>
              <a:t>j+B</a:t>
            </a:r>
            <a:r>
              <a:rPr lang="en-US" sz="1600" dirty="0">
                <a:latin typeface="Courier New" pitchFamily="49" charset="0"/>
              </a:rPr>
              <a:t>; j++)</a:t>
            </a:r>
          </a:p>
          <a:p>
            <a:r>
              <a:rPr lang="en-US" sz="1600" dirty="0">
                <a:latin typeface="Courier New" pitchFamily="49" charset="0"/>
              </a:rPr>
              <a:t>                          for (k1 = k; k1 &lt; </a:t>
            </a:r>
            <a:r>
              <a:rPr lang="en-US" sz="1600" dirty="0" err="1">
                <a:latin typeface="Courier New" pitchFamily="49" charset="0"/>
              </a:rPr>
              <a:t>k+B</a:t>
            </a:r>
            <a:r>
              <a:rPr lang="en-US" sz="1600" dirty="0">
                <a:latin typeface="Courier New" pitchFamily="49" charset="0"/>
              </a:rPr>
              <a:t>; k++)</a:t>
            </a:r>
          </a:p>
          <a:p>
            <a:pPr algn="l">
              <a:lnSpc>
                <a:spcPct val="100000"/>
              </a:lnSpc>
            </a:pPr>
            <a:r>
              <a:rPr lang="en-US" sz="1600" dirty="0">
                <a:latin typeface="Courier New" pitchFamily="49" charset="0"/>
              </a:rPr>
              <a:t>	                      c[i1*n+j1] += a[i1*n + k1]*b[k1*n + j1];</a:t>
            </a:r>
          </a:p>
          <a:p>
            <a:pPr algn="l">
              <a:lnSpc>
                <a:spcPct val="100000"/>
              </a:lnSpc>
            </a:pPr>
            <a:r>
              <a:rPr lang="en-US" sz="1600" dirty="0">
                <a:latin typeface="Courier New" pitchFamily="49" charset="0"/>
              </a:rPr>
              <a:t>}</a:t>
            </a:r>
          </a:p>
        </p:txBody>
      </p:sp>
      <p:sp>
        <p:nvSpPr>
          <p:cNvPr id="5" name="Rectangle 4"/>
          <p:cNvSpPr/>
          <p:nvPr/>
        </p:nvSpPr>
        <p:spPr bwMode="auto">
          <a:xfrm>
            <a:off x="2284665" y="51816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r>
              <a:rPr lang="en-US" sz="2000" dirty="0">
                <a:latin typeface="Courier New" pitchFamily="49" charset="0"/>
                <a:cs typeface="Courier New" pitchFamily="49" charset="0"/>
              </a:rPr>
              <a:t>a</a:t>
            </a:r>
          </a:p>
        </p:txBody>
      </p:sp>
      <p:sp>
        <p:nvSpPr>
          <p:cNvPr id="6" name="Rectangle 5"/>
          <p:cNvSpPr/>
          <p:nvPr/>
        </p:nvSpPr>
        <p:spPr bwMode="auto">
          <a:xfrm>
            <a:off x="3884865" y="51816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r>
              <a:rPr lang="en-US" sz="2000" dirty="0">
                <a:latin typeface="Courier New" pitchFamily="49" charset="0"/>
                <a:cs typeface="Courier New" pitchFamily="49" charset="0"/>
              </a:rPr>
              <a:t>b</a:t>
            </a:r>
          </a:p>
        </p:txBody>
      </p:sp>
      <p:sp>
        <p:nvSpPr>
          <p:cNvPr id="9" name="TextBox 8"/>
          <p:cNvSpPr txBox="1"/>
          <p:nvPr/>
        </p:nvSpPr>
        <p:spPr>
          <a:xfrm>
            <a:off x="1981200" y="5852173"/>
            <a:ext cx="357790" cy="369332"/>
          </a:xfrm>
          <a:prstGeom prst="rect">
            <a:avLst/>
          </a:prstGeom>
          <a:noFill/>
        </p:spPr>
        <p:txBody>
          <a:bodyPr wrap="none" rtlCol="0">
            <a:spAutoFit/>
          </a:bodyPr>
          <a:lstStyle/>
          <a:p>
            <a:r>
              <a:rPr lang="en-US" sz="1800" dirty="0">
                <a:latin typeface="Calibri" pitchFamily="34" charset="0"/>
              </a:rPr>
              <a:t>i1</a:t>
            </a:r>
          </a:p>
        </p:txBody>
      </p:sp>
      <p:sp>
        <p:nvSpPr>
          <p:cNvPr id="10" name="TextBox 9"/>
          <p:cNvSpPr txBox="1"/>
          <p:nvPr/>
        </p:nvSpPr>
        <p:spPr>
          <a:xfrm>
            <a:off x="4394196" y="4659868"/>
            <a:ext cx="360996" cy="369332"/>
          </a:xfrm>
          <a:prstGeom prst="rect">
            <a:avLst/>
          </a:prstGeom>
          <a:noFill/>
        </p:spPr>
        <p:txBody>
          <a:bodyPr wrap="none" rtlCol="0">
            <a:spAutoFit/>
          </a:bodyPr>
          <a:lstStyle/>
          <a:p>
            <a:r>
              <a:rPr lang="en-US" sz="1800" dirty="0">
                <a:latin typeface="Calibri" pitchFamily="34" charset="0"/>
              </a:rPr>
              <a:t>j1</a:t>
            </a:r>
          </a:p>
        </p:txBody>
      </p:sp>
      <p:sp>
        <p:nvSpPr>
          <p:cNvPr id="12" name="TextBox 11"/>
          <p:cNvSpPr txBox="1"/>
          <p:nvPr/>
        </p:nvSpPr>
        <p:spPr>
          <a:xfrm>
            <a:off x="3469997" y="5595892"/>
            <a:ext cx="389850" cy="584775"/>
          </a:xfrm>
          <a:prstGeom prst="rect">
            <a:avLst/>
          </a:prstGeom>
          <a:noFill/>
        </p:spPr>
        <p:txBody>
          <a:bodyPr wrap="none" rtlCol="0">
            <a:spAutoFit/>
          </a:bodyPr>
          <a:lstStyle/>
          <a:p>
            <a:r>
              <a:rPr lang="en-US" sz="3200" dirty="0">
                <a:latin typeface="Calibri" pitchFamily="34" charset="0"/>
              </a:rPr>
              <a:t>*</a:t>
            </a:r>
          </a:p>
        </p:txBody>
      </p:sp>
      <p:sp>
        <p:nvSpPr>
          <p:cNvPr id="13" name="Rectangle 12"/>
          <p:cNvSpPr/>
          <p:nvPr/>
        </p:nvSpPr>
        <p:spPr bwMode="auto">
          <a:xfrm>
            <a:off x="499532" y="51816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r>
              <a:rPr lang="en-US" sz="2000" dirty="0">
                <a:latin typeface="Courier New" pitchFamily="49" charset="0"/>
                <a:cs typeface="Courier New" pitchFamily="49" charset="0"/>
              </a:rPr>
              <a:t>c</a:t>
            </a:r>
          </a:p>
        </p:txBody>
      </p:sp>
      <p:sp>
        <p:nvSpPr>
          <p:cNvPr id="14" name="TextBox 13"/>
          <p:cNvSpPr txBox="1"/>
          <p:nvPr/>
        </p:nvSpPr>
        <p:spPr>
          <a:xfrm>
            <a:off x="1765782" y="5486400"/>
            <a:ext cx="389850" cy="584775"/>
          </a:xfrm>
          <a:prstGeom prst="rect">
            <a:avLst/>
          </a:prstGeom>
          <a:noFill/>
        </p:spPr>
        <p:txBody>
          <a:bodyPr wrap="none" rtlCol="0">
            <a:spAutoFit/>
          </a:bodyPr>
          <a:lstStyle/>
          <a:p>
            <a:r>
              <a:rPr lang="en-US" sz="3200" dirty="0">
                <a:latin typeface="Calibri" pitchFamily="34" charset="0"/>
              </a:rPr>
              <a:t>=</a:t>
            </a:r>
          </a:p>
        </p:txBody>
      </p:sp>
      <p:sp>
        <p:nvSpPr>
          <p:cNvPr id="16" name="Rectangle 15"/>
          <p:cNvSpPr/>
          <p:nvPr/>
        </p:nvSpPr>
        <p:spPr bwMode="auto">
          <a:xfrm>
            <a:off x="1143000" y="5969001"/>
            <a:ext cx="186268" cy="186268"/>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17" name="Rectangle 16"/>
          <p:cNvSpPr/>
          <p:nvPr/>
        </p:nvSpPr>
        <p:spPr bwMode="auto">
          <a:xfrm>
            <a:off x="5528732" y="51816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r>
              <a:rPr lang="en-US" sz="2000" dirty="0">
                <a:latin typeface="Courier New" pitchFamily="49" charset="0"/>
                <a:cs typeface="Courier New" pitchFamily="49" charset="0"/>
              </a:rPr>
              <a:t>c</a:t>
            </a:r>
          </a:p>
        </p:txBody>
      </p:sp>
      <p:sp>
        <p:nvSpPr>
          <p:cNvPr id="18" name="TextBox 17"/>
          <p:cNvSpPr txBox="1"/>
          <p:nvPr/>
        </p:nvSpPr>
        <p:spPr>
          <a:xfrm>
            <a:off x="5113864" y="5486400"/>
            <a:ext cx="389850" cy="584775"/>
          </a:xfrm>
          <a:prstGeom prst="rect">
            <a:avLst/>
          </a:prstGeom>
          <a:noFill/>
        </p:spPr>
        <p:txBody>
          <a:bodyPr wrap="none" rtlCol="0">
            <a:spAutoFit/>
          </a:bodyPr>
          <a:lstStyle/>
          <a:p>
            <a:r>
              <a:rPr lang="en-US" sz="3200" dirty="0">
                <a:latin typeface="Calibri" pitchFamily="34" charset="0"/>
              </a:rPr>
              <a:t>+</a:t>
            </a:r>
          </a:p>
        </p:txBody>
      </p:sp>
      <p:sp>
        <p:nvSpPr>
          <p:cNvPr id="19" name="Rectangle 18"/>
          <p:cNvSpPr/>
          <p:nvPr/>
        </p:nvSpPr>
        <p:spPr bwMode="auto">
          <a:xfrm>
            <a:off x="2284665" y="5943600"/>
            <a:ext cx="1143000" cy="2286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20" name="Rectangle 19"/>
          <p:cNvSpPr/>
          <p:nvPr/>
        </p:nvSpPr>
        <p:spPr bwMode="auto">
          <a:xfrm rot="5400000">
            <a:off x="3996268" y="5638800"/>
            <a:ext cx="1143000" cy="2286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23" name="Straight Connector 22"/>
          <p:cNvCxnSpPr/>
          <p:nvPr/>
        </p:nvCxnSpPr>
        <p:spPr bwMode="auto">
          <a:xfrm rot="5400000">
            <a:off x="2848242" y="6048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24" name="Straight Connector 23"/>
          <p:cNvCxnSpPr/>
          <p:nvPr/>
        </p:nvCxnSpPr>
        <p:spPr bwMode="auto">
          <a:xfrm rot="5400000">
            <a:off x="3085309" y="6048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25" name="Straight Connector 24"/>
          <p:cNvCxnSpPr/>
          <p:nvPr/>
        </p:nvCxnSpPr>
        <p:spPr bwMode="auto">
          <a:xfrm rot="5400000">
            <a:off x="2384163" y="6048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26" name="Straight Connector 25"/>
          <p:cNvCxnSpPr/>
          <p:nvPr/>
        </p:nvCxnSpPr>
        <p:spPr bwMode="auto">
          <a:xfrm rot="5400000">
            <a:off x="2612763" y="6048639"/>
            <a:ext cx="228600" cy="1588"/>
          </a:xfrm>
          <a:prstGeom prst="line">
            <a:avLst/>
          </a:prstGeom>
          <a:noFill/>
          <a:ln w="25400" cap="flat" cmpd="sng" algn="ctr">
            <a:solidFill>
              <a:schemeClr val="bg1"/>
            </a:solidFill>
            <a:prstDash val="solid"/>
            <a:round/>
            <a:headEnd type="none" w="med" len="med"/>
            <a:tailEnd type="none" w="med" len="med"/>
          </a:ln>
          <a:effectLst/>
        </p:spPr>
      </p:cxnSp>
      <p:grpSp>
        <p:nvGrpSpPr>
          <p:cNvPr id="3" name="Group 30"/>
          <p:cNvGrpSpPr/>
          <p:nvPr/>
        </p:nvGrpSpPr>
        <p:grpSpPr>
          <a:xfrm rot="5400000">
            <a:off x="4207934" y="5647267"/>
            <a:ext cx="702734" cy="228600"/>
            <a:chOff x="2650069" y="6316133"/>
            <a:chExt cx="702734" cy="228600"/>
          </a:xfrm>
        </p:grpSpPr>
        <p:cxnSp>
          <p:nvCxnSpPr>
            <p:cNvPr id="27" name="Straight Connector 26"/>
            <p:cNvCxnSpPr/>
            <p:nvPr/>
          </p:nvCxnSpPr>
          <p:spPr bwMode="auto">
            <a:xfrm rot="5400000">
              <a:off x="3000642"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28" name="Straight Connector 27"/>
            <p:cNvCxnSpPr/>
            <p:nvPr/>
          </p:nvCxnSpPr>
          <p:spPr bwMode="auto">
            <a:xfrm rot="5400000">
              <a:off x="3237709"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29" name="Straight Connector 28"/>
            <p:cNvCxnSpPr/>
            <p:nvPr/>
          </p:nvCxnSpPr>
          <p:spPr bwMode="auto">
            <a:xfrm rot="5400000">
              <a:off x="2536563"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30" name="Straight Connector 29"/>
            <p:cNvCxnSpPr/>
            <p:nvPr/>
          </p:nvCxnSpPr>
          <p:spPr bwMode="auto">
            <a:xfrm rot="5400000">
              <a:off x="2765163" y="6429639"/>
              <a:ext cx="228600" cy="1588"/>
            </a:xfrm>
            <a:prstGeom prst="line">
              <a:avLst/>
            </a:prstGeom>
            <a:noFill/>
            <a:ln w="25400" cap="flat" cmpd="sng" algn="ctr">
              <a:solidFill>
                <a:schemeClr val="bg1"/>
              </a:solidFill>
              <a:prstDash val="solid"/>
              <a:round/>
              <a:headEnd type="none" w="med" len="med"/>
              <a:tailEnd type="none" w="med" len="med"/>
            </a:ln>
            <a:effectLst/>
          </p:spPr>
        </p:cxnSp>
      </p:grpSp>
      <p:sp>
        <p:nvSpPr>
          <p:cNvPr id="32" name="TextBox 31"/>
          <p:cNvSpPr txBox="1"/>
          <p:nvPr/>
        </p:nvSpPr>
        <p:spPr>
          <a:xfrm>
            <a:off x="3756917" y="6488668"/>
            <a:ext cx="1627882" cy="369332"/>
          </a:xfrm>
          <a:prstGeom prst="rect">
            <a:avLst/>
          </a:prstGeom>
          <a:solidFill>
            <a:schemeClr val="bg1"/>
          </a:solidFill>
        </p:spPr>
        <p:txBody>
          <a:bodyPr wrap="none" rtlCol="0">
            <a:spAutoFit/>
          </a:bodyPr>
          <a:lstStyle/>
          <a:p>
            <a:r>
              <a:rPr lang="en-US" sz="1800" dirty="0">
                <a:solidFill>
                  <a:schemeClr val="tx1">
                    <a:lumMod val="65000"/>
                    <a:lumOff val="35000"/>
                  </a:schemeClr>
                </a:solidFill>
                <a:latin typeface="Calibri" pitchFamily="34" charset="0"/>
              </a:rPr>
              <a:t>Block size B x B</a:t>
            </a:r>
          </a:p>
        </p:txBody>
      </p:sp>
      <p:cxnSp>
        <p:nvCxnSpPr>
          <p:cNvPr id="34" name="Straight Arrow Connector 33"/>
          <p:cNvCxnSpPr>
            <a:stCxn id="32" idx="0"/>
            <a:endCxn id="20" idx="3"/>
          </p:cNvCxnSpPr>
          <p:nvPr/>
        </p:nvCxnSpPr>
        <p:spPr bwMode="auto">
          <a:xfrm flipH="1" flipV="1">
            <a:off x="4567768" y="6324600"/>
            <a:ext cx="3090" cy="164068"/>
          </a:xfrm>
          <a:prstGeom prst="straightConnector1">
            <a:avLst/>
          </a:prstGeom>
          <a:noFill/>
          <a:ln w="25400" cap="flat" cmpd="sng" algn="ctr">
            <a:solidFill>
              <a:schemeClr val="tx1"/>
            </a:solidFill>
            <a:prstDash val="solid"/>
            <a:round/>
            <a:headEnd type="none" w="med" len="med"/>
            <a:tailEnd type="arrow"/>
          </a:ln>
          <a:effectLst/>
        </p:spPr>
      </p:cxnSp>
      <p:sp>
        <p:nvSpPr>
          <p:cNvPr id="31" name="Rectangle 3"/>
          <p:cNvSpPr>
            <a:spLocks noChangeArrowheads="1"/>
          </p:cNvSpPr>
          <p:nvPr/>
        </p:nvSpPr>
        <p:spPr bwMode="auto">
          <a:xfrm>
            <a:off x="7010400" y="4343400"/>
            <a:ext cx="2036948" cy="357663"/>
          </a:xfrm>
          <a:prstGeom prst="rect">
            <a:avLst/>
          </a:prstGeom>
          <a:noFill/>
          <a:ln w="3240">
            <a:noFill/>
            <a:miter lim="800000"/>
            <a:headEnd/>
            <a:tailE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itchFamily="49" charset="0"/>
                <a:ea typeface="msgothic" charset="0"/>
                <a:cs typeface="msgothic" charset="0"/>
              </a:rPr>
              <a:t>matmult</a:t>
            </a:r>
            <a:r>
              <a:rPr lang="en-GB" sz="1800" b="1" i="1" dirty="0">
                <a:solidFill>
                  <a:schemeClr val="tx1">
                    <a:lumMod val="50000"/>
                    <a:lumOff val="50000"/>
                  </a:schemeClr>
                </a:solidFill>
                <a:latin typeface="Courier New" pitchFamily="49" charset="0"/>
                <a:ea typeface="msgothic" charset="0"/>
                <a:cs typeface="msgothic" charset="0"/>
              </a:rPr>
              <a:t>/</a:t>
            </a:r>
            <a:r>
              <a:rPr lang="en-GB" sz="1800" b="1" i="1" dirty="0" err="1">
                <a:solidFill>
                  <a:schemeClr val="tx1">
                    <a:lumMod val="50000"/>
                    <a:lumOff val="50000"/>
                  </a:schemeClr>
                </a:solidFill>
                <a:latin typeface="Courier New" pitchFamily="49" charset="0"/>
                <a:ea typeface="msgothic" charset="0"/>
                <a:cs typeface="msgothic" charset="0"/>
              </a:rPr>
              <a:t>bmm.c</a:t>
            </a:r>
            <a:endParaRPr lang="en-GB" sz="1800" b="1" i="1" dirty="0">
              <a:solidFill>
                <a:schemeClr val="tx1">
                  <a:lumMod val="50000"/>
                  <a:lumOff val="50000"/>
                </a:schemeClr>
              </a:solidFill>
              <a:latin typeface="Courier New" pitchFamily="49" charset="0"/>
              <a:ea typeface="msgothic" charset="0"/>
              <a:cs typeface="msgothic" charset="0"/>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Miss Analysis</a:t>
            </a:r>
          </a:p>
        </p:txBody>
      </p:sp>
      <p:sp>
        <p:nvSpPr>
          <p:cNvPr id="3" name="Content Placeholder 2"/>
          <p:cNvSpPr>
            <a:spLocks noGrp="1"/>
          </p:cNvSpPr>
          <p:nvPr>
            <p:ph idx="1"/>
          </p:nvPr>
        </p:nvSpPr>
        <p:spPr>
          <a:xfrm>
            <a:off x="396875" y="1209675"/>
            <a:ext cx="7896225" cy="3057525"/>
          </a:xfrm>
        </p:spPr>
        <p:txBody>
          <a:bodyPr/>
          <a:lstStyle/>
          <a:p>
            <a:r>
              <a:rPr lang="en-US" dirty="0"/>
              <a:t>Assume: </a:t>
            </a:r>
          </a:p>
          <a:p>
            <a:pPr lvl="1"/>
            <a:r>
              <a:rPr lang="en-US" dirty="0"/>
              <a:t>Cache block = 8 doubles</a:t>
            </a:r>
          </a:p>
          <a:p>
            <a:pPr lvl="1"/>
            <a:r>
              <a:rPr lang="en-US" dirty="0"/>
              <a:t>Cache size C &lt;&lt; n (much smaller than n)</a:t>
            </a:r>
          </a:p>
          <a:p>
            <a:pPr lvl="1"/>
            <a:r>
              <a:rPr lang="en-US" dirty="0"/>
              <a:t>Three blocks       fit into cache: 3B</a:t>
            </a:r>
            <a:r>
              <a:rPr lang="en-US" baseline="30000" dirty="0"/>
              <a:t>2</a:t>
            </a:r>
            <a:r>
              <a:rPr lang="en-US" dirty="0"/>
              <a:t> &lt; C</a:t>
            </a:r>
          </a:p>
          <a:p>
            <a:endParaRPr lang="en-US" dirty="0"/>
          </a:p>
          <a:p>
            <a:r>
              <a:rPr lang="en-US" dirty="0"/>
              <a:t>First (block) iteration:</a:t>
            </a:r>
          </a:p>
          <a:p>
            <a:pPr lvl="1"/>
            <a:r>
              <a:rPr lang="en-US" dirty="0"/>
              <a:t>B</a:t>
            </a:r>
            <a:r>
              <a:rPr lang="en-US" baseline="30000" dirty="0"/>
              <a:t>2</a:t>
            </a:r>
            <a:r>
              <a:rPr lang="en-US" dirty="0"/>
              <a:t>/8 misses for each block</a:t>
            </a:r>
          </a:p>
          <a:p>
            <a:pPr lvl="1"/>
            <a:r>
              <a:rPr lang="en-US" dirty="0"/>
              <a:t>2n/B * B</a:t>
            </a:r>
            <a:r>
              <a:rPr lang="en-US" baseline="30000" dirty="0"/>
              <a:t>2</a:t>
            </a:r>
            <a:r>
              <a:rPr lang="en-US" dirty="0"/>
              <a:t>/8 = </a:t>
            </a:r>
            <a:r>
              <a:rPr lang="en-US" dirty="0" err="1"/>
              <a:t>nB</a:t>
            </a:r>
            <a:r>
              <a:rPr lang="en-US" dirty="0"/>
              <a:t>/4</a:t>
            </a:r>
            <a:br>
              <a:rPr lang="en-US" dirty="0"/>
            </a:br>
            <a:r>
              <a:rPr lang="en-US" dirty="0"/>
              <a:t>(omitting matrix c)</a:t>
            </a:r>
          </a:p>
          <a:p>
            <a:pPr lvl="1"/>
            <a:endParaRPr lang="en-US" dirty="0"/>
          </a:p>
          <a:p>
            <a:pPr lvl="1"/>
            <a:endParaRPr lang="en-US" dirty="0"/>
          </a:p>
          <a:p>
            <a:pPr lvl="1"/>
            <a:r>
              <a:rPr lang="en-US" dirty="0"/>
              <a:t>Afterwards in cache</a:t>
            </a:r>
            <a:br>
              <a:rPr lang="en-US" dirty="0"/>
            </a:br>
            <a:r>
              <a:rPr lang="en-US" dirty="0"/>
              <a:t>(schematic)</a:t>
            </a:r>
          </a:p>
        </p:txBody>
      </p:sp>
      <p:sp>
        <p:nvSpPr>
          <p:cNvPr id="25" name="Rectangle 24"/>
          <p:cNvSpPr/>
          <p:nvPr/>
        </p:nvSpPr>
        <p:spPr bwMode="auto">
          <a:xfrm>
            <a:off x="5899933" y="55626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28" name="Rectangle 27"/>
          <p:cNvSpPr/>
          <p:nvPr/>
        </p:nvSpPr>
        <p:spPr bwMode="auto">
          <a:xfrm>
            <a:off x="7500133" y="55626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31" name="TextBox 30"/>
          <p:cNvSpPr txBox="1"/>
          <p:nvPr/>
        </p:nvSpPr>
        <p:spPr>
          <a:xfrm>
            <a:off x="7085265" y="5976892"/>
            <a:ext cx="389850" cy="584775"/>
          </a:xfrm>
          <a:prstGeom prst="rect">
            <a:avLst/>
          </a:prstGeom>
          <a:noFill/>
        </p:spPr>
        <p:txBody>
          <a:bodyPr wrap="none" rtlCol="0">
            <a:spAutoFit/>
          </a:bodyPr>
          <a:lstStyle/>
          <a:p>
            <a:r>
              <a:rPr lang="en-US" sz="3200" dirty="0">
                <a:latin typeface="Calibri" pitchFamily="34" charset="0"/>
              </a:rPr>
              <a:t>*</a:t>
            </a:r>
          </a:p>
        </p:txBody>
      </p:sp>
      <p:sp>
        <p:nvSpPr>
          <p:cNvPr id="32" name="Rectangle 31"/>
          <p:cNvSpPr/>
          <p:nvPr/>
        </p:nvSpPr>
        <p:spPr bwMode="auto">
          <a:xfrm>
            <a:off x="4114800" y="55626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33" name="TextBox 32"/>
          <p:cNvSpPr txBox="1"/>
          <p:nvPr/>
        </p:nvSpPr>
        <p:spPr>
          <a:xfrm>
            <a:off x="5381050" y="5867400"/>
            <a:ext cx="389850" cy="584775"/>
          </a:xfrm>
          <a:prstGeom prst="rect">
            <a:avLst/>
          </a:prstGeom>
          <a:noFill/>
        </p:spPr>
        <p:txBody>
          <a:bodyPr wrap="none" rtlCol="0">
            <a:spAutoFit/>
          </a:bodyPr>
          <a:lstStyle/>
          <a:p>
            <a:r>
              <a:rPr lang="en-US" sz="3200" dirty="0">
                <a:latin typeface="Calibri" pitchFamily="34" charset="0"/>
              </a:rPr>
              <a:t>=</a:t>
            </a:r>
          </a:p>
        </p:txBody>
      </p:sp>
      <p:sp>
        <p:nvSpPr>
          <p:cNvPr id="34" name="Rectangle 33"/>
          <p:cNvSpPr/>
          <p:nvPr/>
        </p:nvSpPr>
        <p:spPr bwMode="auto">
          <a:xfrm>
            <a:off x="4114800" y="5562600"/>
            <a:ext cx="186268" cy="186268"/>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7" name="Rectangle 36"/>
          <p:cNvSpPr/>
          <p:nvPr/>
        </p:nvSpPr>
        <p:spPr bwMode="auto">
          <a:xfrm>
            <a:off x="5899933" y="5560734"/>
            <a:ext cx="1143000" cy="2286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8" name="Rectangle 37"/>
          <p:cNvSpPr/>
          <p:nvPr/>
        </p:nvSpPr>
        <p:spPr bwMode="auto">
          <a:xfrm rot="5400000">
            <a:off x="7029618" y="6019800"/>
            <a:ext cx="1143000" cy="2286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39" name="Straight Connector 38"/>
          <p:cNvCxnSpPr/>
          <p:nvPr/>
        </p:nvCxnSpPr>
        <p:spPr bwMode="auto">
          <a:xfrm rot="5400000">
            <a:off x="6463510" y="5665773"/>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0" name="Straight Connector 39"/>
          <p:cNvCxnSpPr/>
          <p:nvPr/>
        </p:nvCxnSpPr>
        <p:spPr bwMode="auto">
          <a:xfrm rot="5400000">
            <a:off x="6700577" y="5665773"/>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1" name="Straight Connector 40"/>
          <p:cNvCxnSpPr/>
          <p:nvPr/>
        </p:nvCxnSpPr>
        <p:spPr bwMode="auto">
          <a:xfrm rot="5400000">
            <a:off x="5999431" y="5665773"/>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2" name="Straight Connector 41"/>
          <p:cNvCxnSpPr/>
          <p:nvPr/>
        </p:nvCxnSpPr>
        <p:spPr bwMode="auto">
          <a:xfrm rot="5400000">
            <a:off x="6228031" y="5665773"/>
            <a:ext cx="228600" cy="1588"/>
          </a:xfrm>
          <a:prstGeom prst="line">
            <a:avLst/>
          </a:prstGeom>
          <a:noFill/>
          <a:ln w="25400" cap="flat" cmpd="sng" algn="ctr">
            <a:solidFill>
              <a:schemeClr val="bg1"/>
            </a:solidFill>
            <a:prstDash val="solid"/>
            <a:round/>
            <a:headEnd type="none" w="med" len="med"/>
            <a:tailEnd type="none" w="med" len="med"/>
          </a:ln>
          <a:effectLst/>
        </p:spPr>
      </p:cxnSp>
      <p:grpSp>
        <p:nvGrpSpPr>
          <p:cNvPr id="4" name="Group 30"/>
          <p:cNvGrpSpPr/>
          <p:nvPr/>
        </p:nvGrpSpPr>
        <p:grpSpPr>
          <a:xfrm rot="5400000">
            <a:off x="7241284" y="6028267"/>
            <a:ext cx="702734" cy="228600"/>
            <a:chOff x="2650069" y="6316133"/>
            <a:chExt cx="702734" cy="228600"/>
          </a:xfrm>
        </p:grpSpPr>
        <p:cxnSp>
          <p:nvCxnSpPr>
            <p:cNvPr id="44" name="Straight Connector 43"/>
            <p:cNvCxnSpPr/>
            <p:nvPr/>
          </p:nvCxnSpPr>
          <p:spPr bwMode="auto">
            <a:xfrm rot="5400000">
              <a:off x="3000642"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5" name="Straight Connector 44"/>
            <p:cNvCxnSpPr/>
            <p:nvPr/>
          </p:nvCxnSpPr>
          <p:spPr bwMode="auto">
            <a:xfrm rot="5400000">
              <a:off x="3237709"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6" name="Straight Connector 45"/>
            <p:cNvCxnSpPr/>
            <p:nvPr/>
          </p:nvCxnSpPr>
          <p:spPr bwMode="auto">
            <a:xfrm rot="5400000">
              <a:off x="2536563"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7" name="Straight Connector 46"/>
            <p:cNvCxnSpPr/>
            <p:nvPr/>
          </p:nvCxnSpPr>
          <p:spPr bwMode="auto">
            <a:xfrm rot="5400000">
              <a:off x="2765163" y="6429639"/>
              <a:ext cx="228600" cy="1588"/>
            </a:xfrm>
            <a:prstGeom prst="line">
              <a:avLst/>
            </a:prstGeom>
            <a:noFill/>
            <a:ln w="25400" cap="flat" cmpd="sng" algn="ctr">
              <a:solidFill>
                <a:schemeClr val="bg1"/>
              </a:solidFill>
              <a:prstDash val="solid"/>
              <a:round/>
              <a:headEnd type="none" w="med" len="med"/>
              <a:tailEnd type="none" w="med" len="med"/>
            </a:ln>
            <a:effectLst/>
          </p:spPr>
        </p:cxnSp>
      </p:grpSp>
      <p:sp>
        <p:nvSpPr>
          <p:cNvPr id="50" name="Rectangle 49"/>
          <p:cNvSpPr/>
          <p:nvPr/>
        </p:nvSpPr>
        <p:spPr bwMode="auto">
          <a:xfrm>
            <a:off x="2650066" y="2480732"/>
            <a:ext cx="186268" cy="186268"/>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53" name="Rectangle 52"/>
          <p:cNvSpPr/>
          <p:nvPr/>
        </p:nvSpPr>
        <p:spPr bwMode="auto">
          <a:xfrm>
            <a:off x="6814083" y="5552267"/>
            <a:ext cx="227262" cy="226893"/>
          </a:xfrm>
          <a:prstGeom prst="rect">
            <a:avLst/>
          </a:prstGeom>
          <a:solidFill>
            <a:srgbClr val="C00000"/>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55" name="Rectangle 54"/>
          <p:cNvSpPr/>
          <p:nvPr/>
        </p:nvSpPr>
        <p:spPr bwMode="auto">
          <a:xfrm>
            <a:off x="5899933" y="37338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56" name="Rectangle 55"/>
          <p:cNvSpPr/>
          <p:nvPr/>
        </p:nvSpPr>
        <p:spPr bwMode="auto">
          <a:xfrm>
            <a:off x="7500133" y="37338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57" name="TextBox 56"/>
          <p:cNvSpPr txBox="1"/>
          <p:nvPr/>
        </p:nvSpPr>
        <p:spPr>
          <a:xfrm>
            <a:off x="7085265" y="4148092"/>
            <a:ext cx="389850" cy="584775"/>
          </a:xfrm>
          <a:prstGeom prst="rect">
            <a:avLst/>
          </a:prstGeom>
          <a:noFill/>
        </p:spPr>
        <p:txBody>
          <a:bodyPr wrap="none" rtlCol="0">
            <a:spAutoFit/>
          </a:bodyPr>
          <a:lstStyle/>
          <a:p>
            <a:r>
              <a:rPr lang="en-US" sz="3200" dirty="0">
                <a:latin typeface="Calibri" pitchFamily="34" charset="0"/>
              </a:rPr>
              <a:t>*</a:t>
            </a:r>
          </a:p>
        </p:txBody>
      </p:sp>
      <p:sp>
        <p:nvSpPr>
          <p:cNvPr id="58" name="Rectangle 57"/>
          <p:cNvSpPr/>
          <p:nvPr/>
        </p:nvSpPr>
        <p:spPr bwMode="auto">
          <a:xfrm>
            <a:off x="4114800" y="37338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59" name="TextBox 58"/>
          <p:cNvSpPr txBox="1"/>
          <p:nvPr/>
        </p:nvSpPr>
        <p:spPr>
          <a:xfrm>
            <a:off x="5381050" y="4038600"/>
            <a:ext cx="389850" cy="584775"/>
          </a:xfrm>
          <a:prstGeom prst="rect">
            <a:avLst/>
          </a:prstGeom>
          <a:noFill/>
        </p:spPr>
        <p:txBody>
          <a:bodyPr wrap="none" rtlCol="0">
            <a:spAutoFit/>
          </a:bodyPr>
          <a:lstStyle/>
          <a:p>
            <a:r>
              <a:rPr lang="en-US" sz="3200" dirty="0">
                <a:latin typeface="Calibri" pitchFamily="34" charset="0"/>
              </a:rPr>
              <a:t>=</a:t>
            </a:r>
          </a:p>
        </p:txBody>
      </p:sp>
      <p:sp>
        <p:nvSpPr>
          <p:cNvPr id="60" name="Rectangle 59"/>
          <p:cNvSpPr/>
          <p:nvPr/>
        </p:nvSpPr>
        <p:spPr bwMode="auto">
          <a:xfrm>
            <a:off x="4114800" y="3733800"/>
            <a:ext cx="186268" cy="186268"/>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61" name="Rectangle 60"/>
          <p:cNvSpPr/>
          <p:nvPr/>
        </p:nvSpPr>
        <p:spPr bwMode="auto">
          <a:xfrm>
            <a:off x="5899933" y="3731934"/>
            <a:ext cx="1143000" cy="2286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62" name="Rectangle 61"/>
          <p:cNvSpPr/>
          <p:nvPr/>
        </p:nvSpPr>
        <p:spPr bwMode="auto">
          <a:xfrm rot="5400000">
            <a:off x="7010400" y="4191000"/>
            <a:ext cx="1143000" cy="2286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63" name="Straight Connector 62"/>
          <p:cNvCxnSpPr/>
          <p:nvPr/>
        </p:nvCxnSpPr>
        <p:spPr bwMode="auto">
          <a:xfrm rot="5400000">
            <a:off x="6463510" y="3836973"/>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64" name="Straight Connector 63"/>
          <p:cNvCxnSpPr/>
          <p:nvPr/>
        </p:nvCxnSpPr>
        <p:spPr bwMode="auto">
          <a:xfrm rot="5400000">
            <a:off x="6700577" y="3836973"/>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65" name="Straight Connector 64"/>
          <p:cNvCxnSpPr/>
          <p:nvPr/>
        </p:nvCxnSpPr>
        <p:spPr bwMode="auto">
          <a:xfrm rot="5400000">
            <a:off x="5999431" y="3836973"/>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66" name="Straight Connector 65"/>
          <p:cNvCxnSpPr/>
          <p:nvPr/>
        </p:nvCxnSpPr>
        <p:spPr bwMode="auto">
          <a:xfrm rot="5400000">
            <a:off x="6228031" y="3836973"/>
            <a:ext cx="228600" cy="1588"/>
          </a:xfrm>
          <a:prstGeom prst="line">
            <a:avLst/>
          </a:prstGeom>
          <a:noFill/>
          <a:ln w="25400" cap="flat" cmpd="sng" algn="ctr">
            <a:solidFill>
              <a:schemeClr val="bg1"/>
            </a:solidFill>
            <a:prstDash val="solid"/>
            <a:round/>
            <a:headEnd type="none" w="med" len="med"/>
            <a:tailEnd type="none" w="med" len="med"/>
          </a:ln>
          <a:effectLst/>
        </p:spPr>
      </p:cxnSp>
      <p:grpSp>
        <p:nvGrpSpPr>
          <p:cNvPr id="5" name="Group 30"/>
          <p:cNvGrpSpPr/>
          <p:nvPr/>
        </p:nvGrpSpPr>
        <p:grpSpPr>
          <a:xfrm rot="5400000">
            <a:off x="7230692" y="4199467"/>
            <a:ext cx="702734" cy="228600"/>
            <a:chOff x="2650069" y="6316133"/>
            <a:chExt cx="702734" cy="228600"/>
          </a:xfrm>
        </p:grpSpPr>
        <p:cxnSp>
          <p:nvCxnSpPr>
            <p:cNvPr id="68" name="Straight Connector 67"/>
            <p:cNvCxnSpPr/>
            <p:nvPr/>
          </p:nvCxnSpPr>
          <p:spPr bwMode="auto">
            <a:xfrm rot="5400000">
              <a:off x="3000642"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69" name="Straight Connector 68"/>
            <p:cNvCxnSpPr/>
            <p:nvPr/>
          </p:nvCxnSpPr>
          <p:spPr bwMode="auto">
            <a:xfrm rot="5400000">
              <a:off x="3237709"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70" name="Straight Connector 69"/>
            <p:cNvCxnSpPr/>
            <p:nvPr/>
          </p:nvCxnSpPr>
          <p:spPr bwMode="auto">
            <a:xfrm rot="5400000">
              <a:off x="2536563"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71" name="Straight Connector 70"/>
            <p:cNvCxnSpPr/>
            <p:nvPr/>
          </p:nvCxnSpPr>
          <p:spPr bwMode="auto">
            <a:xfrm rot="5400000">
              <a:off x="2765163" y="6429639"/>
              <a:ext cx="228600" cy="1588"/>
            </a:xfrm>
            <a:prstGeom prst="line">
              <a:avLst/>
            </a:prstGeom>
            <a:noFill/>
            <a:ln w="25400" cap="flat" cmpd="sng" algn="ctr">
              <a:solidFill>
                <a:schemeClr val="bg1"/>
              </a:solidFill>
              <a:prstDash val="solid"/>
              <a:round/>
              <a:headEnd type="none" w="med" len="med"/>
              <a:tailEnd type="none" w="med" len="med"/>
            </a:ln>
            <a:effectLst/>
          </p:spPr>
        </p:cxnSp>
      </p:grpSp>
      <p:sp>
        <p:nvSpPr>
          <p:cNvPr id="72" name="TextBox 71"/>
          <p:cNvSpPr txBox="1"/>
          <p:nvPr/>
        </p:nvSpPr>
        <p:spPr>
          <a:xfrm>
            <a:off x="7058918" y="5252534"/>
            <a:ext cx="1627882" cy="369332"/>
          </a:xfrm>
          <a:prstGeom prst="rect">
            <a:avLst/>
          </a:prstGeom>
          <a:noFill/>
        </p:spPr>
        <p:txBody>
          <a:bodyPr wrap="none" rtlCol="0">
            <a:spAutoFit/>
          </a:bodyPr>
          <a:lstStyle/>
          <a:p>
            <a:r>
              <a:rPr lang="en-US" sz="1800" dirty="0">
                <a:solidFill>
                  <a:schemeClr val="tx1">
                    <a:lumMod val="65000"/>
                    <a:lumOff val="35000"/>
                  </a:schemeClr>
                </a:solidFill>
                <a:latin typeface="Calibri" pitchFamily="34" charset="0"/>
              </a:rPr>
              <a:t>Block size B x B</a:t>
            </a:r>
          </a:p>
        </p:txBody>
      </p:sp>
      <p:cxnSp>
        <p:nvCxnSpPr>
          <p:cNvPr id="73" name="Straight Arrow Connector 72"/>
          <p:cNvCxnSpPr/>
          <p:nvPr/>
        </p:nvCxnSpPr>
        <p:spPr bwMode="auto">
          <a:xfrm rot="16200000" flipV="1">
            <a:off x="7354845" y="5060489"/>
            <a:ext cx="381000" cy="3090"/>
          </a:xfrm>
          <a:prstGeom prst="straightConnector1">
            <a:avLst/>
          </a:prstGeom>
          <a:noFill/>
          <a:ln w="25400" cap="flat" cmpd="sng" algn="ctr">
            <a:solidFill>
              <a:schemeClr val="tx1"/>
            </a:solidFill>
            <a:prstDash val="solid"/>
            <a:round/>
            <a:headEnd type="none" w="med" len="med"/>
            <a:tailEnd type="arrow"/>
          </a:ln>
          <a:effectLst/>
        </p:spPr>
      </p:cxnSp>
      <p:sp>
        <p:nvSpPr>
          <p:cNvPr id="74" name="AutoShape 16"/>
          <p:cNvSpPr>
            <a:spLocks/>
          </p:cNvSpPr>
          <p:nvPr/>
        </p:nvSpPr>
        <p:spPr bwMode="auto">
          <a:xfrm rot="5400000" flipV="1">
            <a:off x="7941734" y="2960132"/>
            <a:ext cx="228600" cy="1143000"/>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75" name="TextBox 74"/>
          <p:cNvSpPr txBox="1"/>
          <p:nvPr/>
        </p:nvSpPr>
        <p:spPr>
          <a:xfrm>
            <a:off x="7823199" y="3048000"/>
            <a:ext cx="1189428" cy="369332"/>
          </a:xfrm>
          <a:prstGeom prst="rect">
            <a:avLst/>
          </a:prstGeom>
          <a:noFill/>
        </p:spPr>
        <p:txBody>
          <a:bodyPr wrap="none" rtlCol="0">
            <a:spAutoFit/>
          </a:bodyPr>
          <a:lstStyle/>
          <a:p>
            <a:r>
              <a:rPr lang="en-US" sz="1800" dirty="0">
                <a:latin typeface="Calibri" pitchFamily="34" charset="0"/>
              </a:rPr>
              <a:t>n/B blocks</a:t>
            </a:r>
          </a:p>
        </p:txBody>
      </p:sp>
      <p:sp>
        <p:nvSpPr>
          <p:cNvPr id="48" name="Rectangle 47"/>
          <p:cNvSpPr/>
          <p:nvPr/>
        </p:nvSpPr>
        <p:spPr bwMode="auto">
          <a:xfrm>
            <a:off x="7488157" y="6493935"/>
            <a:ext cx="227262" cy="226893"/>
          </a:xfrm>
          <a:prstGeom prst="rect">
            <a:avLst/>
          </a:prstGeom>
          <a:solidFill>
            <a:srgbClr val="C00000"/>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49" name="Rectangle 48"/>
          <p:cNvSpPr/>
          <p:nvPr/>
        </p:nvSpPr>
        <p:spPr bwMode="auto">
          <a:xfrm>
            <a:off x="4116138" y="5560734"/>
            <a:ext cx="227262" cy="226893"/>
          </a:xfrm>
          <a:prstGeom prst="rect">
            <a:avLst/>
          </a:prstGeom>
          <a:solidFill>
            <a:srgbClr val="C00000"/>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8" grpId="0" animBg="1"/>
      <p:bldP spid="31" grpId="0"/>
      <p:bldP spid="32" grpId="0" animBg="1"/>
      <p:bldP spid="33" grpId="0"/>
      <p:bldP spid="34" grpId="0" animBg="1"/>
      <p:bldP spid="37" grpId="0" animBg="1"/>
      <p:bldP spid="38" grpId="0" animBg="1"/>
      <p:bldP spid="53" grpId="0" animBg="1"/>
      <p:bldP spid="48" grpId="0" animBg="1"/>
      <p:bldP spid="49" grpId="0" animBg="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Miss Analysis</a:t>
            </a:r>
          </a:p>
        </p:txBody>
      </p:sp>
      <p:sp>
        <p:nvSpPr>
          <p:cNvPr id="3" name="Content Placeholder 2"/>
          <p:cNvSpPr>
            <a:spLocks noGrp="1"/>
          </p:cNvSpPr>
          <p:nvPr>
            <p:ph idx="1"/>
          </p:nvPr>
        </p:nvSpPr>
        <p:spPr>
          <a:xfrm>
            <a:off x="396875" y="1209675"/>
            <a:ext cx="7896225" cy="5343525"/>
          </a:xfrm>
        </p:spPr>
        <p:txBody>
          <a:bodyPr/>
          <a:lstStyle/>
          <a:p>
            <a:r>
              <a:rPr lang="en-US" dirty="0"/>
              <a:t>Assume: </a:t>
            </a:r>
          </a:p>
          <a:p>
            <a:pPr lvl="1"/>
            <a:r>
              <a:rPr lang="en-US" dirty="0"/>
              <a:t>Cache block = 8 doubles</a:t>
            </a:r>
          </a:p>
          <a:p>
            <a:pPr lvl="1"/>
            <a:r>
              <a:rPr lang="en-US" dirty="0"/>
              <a:t>Cache size C &lt;&lt; n (much smaller than n)</a:t>
            </a:r>
          </a:p>
          <a:p>
            <a:pPr lvl="1"/>
            <a:r>
              <a:rPr lang="en-US" dirty="0"/>
              <a:t>Three blocks       fit into cache: 3B</a:t>
            </a:r>
            <a:r>
              <a:rPr lang="en-US" baseline="30000" dirty="0"/>
              <a:t>2</a:t>
            </a:r>
            <a:r>
              <a:rPr lang="en-US" dirty="0"/>
              <a:t> &lt; C</a:t>
            </a:r>
          </a:p>
          <a:p>
            <a:endParaRPr lang="en-US" dirty="0"/>
          </a:p>
          <a:p>
            <a:r>
              <a:rPr lang="en-US" dirty="0"/>
              <a:t>Second (block) iteration:</a:t>
            </a:r>
          </a:p>
          <a:p>
            <a:pPr lvl="1"/>
            <a:r>
              <a:rPr lang="en-US" dirty="0"/>
              <a:t>Same as first iteration</a:t>
            </a:r>
          </a:p>
          <a:p>
            <a:pPr lvl="1"/>
            <a:r>
              <a:rPr lang="en-US" dirty="0"/>
              <a:t>2n/B * B</a:t>
            </a:r>
            <a:r>
              <a:rPr lang="en-US" baseline="30000" dirty="0"/>
              <a:t>2</a:t>
            </a:r>
            <a:r>
              <a:rPr lang="en-US" dirty="0"/>
              <a:t>/8 = </a:t>
            </a:r>
            <a:r>
              <a:rPr lang="en-US" dirty="0" err="1"/>
              <a:t>nB</a:t>
            </a:r>
            <a:r>
              <a:rPr lang="en-US" dirty="0"/>
              <a:t>/4</a:t>
            </a:r>
          </a:p>
          <a:p>
            <a:pPr lvl="1"/>
            <a:endParaRPr lang="en-US" dirty="0"/>
          </a:p>
          <a:p>
            <a:pPr lvl="1">
              <a:buNone/>
            </a:pPr>
            <a:endParaRPr lang="en-US" dirty="0"/>
          </a:p>
          <a:p>
            <a:r>
              <a:rPr lang="en-US" dirty="0"/>
              <a:t>Total misses:</a:t>
            </a:r>
          </a:p>
          <a:p>
            <a:pPr lvl="1"/>
            <a:r>
              <a:rPr lang="en-US" dirty="0" err="1"/>
              <a:t>nB</a:t>
            </a:r>
            <a:r>
              <a:rPr lang="en-US" dirty="0"/>
              <a:t>/4 * (n/B)</a:t>
            </a:r>
            <a:r>
              <a:rPr lang="en-US" baseline="30000" dirty="0"/>
              <a:t>2</a:t>
            </a:r>
            <a:r>
              <a:rPr lang="en-US" dirty="0"/>
              <a:t> = n</a:t>
            </a:r>
            <a:r>
              <a:rPr lang="en-US" baseline="30000" dirty="0"/>
              <a:t>3</a:t>
            </a:r>
            <a:r>
              <a:rPr lang="en-US" dirty="0"/>
              <a:t>/(4B)</a:t>
            </a:r>
          </a:p>
        </p:txBody>
      </p:sp>
      <p:sp>
        <p:nvSpPr>
          <p:cNvPr id="25" name="Rectangle 24"/>
          <p:cNvSpPr/>
          <p:nvPr/>
        </p:nvSpPr>
        <p:spPr bwMode="auto">
          <a:xfrm>
            <a:off x="5899933" y="37338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28" name="Rectangle 27"/>
          <p:cNvSpPr/>
          <p:nvPr/>
        </p:nvSpPr>
        <p:spPr bwMode="auto">
          <a:xfrm>
            <a:off x="7500133" y="37338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31" name="TextBox 30"/>
          <p:cNvSpPr txBox="1"/>
          <p:nvPr/>
        </p:nvSpPr>
        <p:spPr>
          <a:xfrm>
            <a:off x="7085265" y="4148092"/>
            <a:ext cx="389850" cy="584775"/>
          </a:xfrm>
          <a:prstGeom prst="rect">
            <a:avLst/>
          </a:prstGeom>
          <a:noFill/>
        </p:spPr>
        <p:txBody>
          <a:bodyPr wrap="none" rtlCol="0">
            <a:spAutoFit/>
          </a:bodyPr>
          <a:lstStyle/>
          <a:p>
            <a:r>
              <a:rPr lang="en-US" sz="3200" dirty="0">
                <a:latin typeface="Calibri" pitchFamily="34" charset="0"/>
              </a:rPr>
              <a:t>*</a:t>
            </a:r>
          </a:p>
        </p:txBody>
      </p:sp>
      <p:sp>
        <p:nvSpPr>
          <p:cNvPr id="32" name="Rectangle 31"/>
          <p:cNvSpPr/>
          <p:nvPr/>
        </p:nvSpPr>
        <p:spPr bwMode="auto">
          <a:xfrm>
            <a:off x="4114800" y="3733800"/>
            <a:ext cx="1143000" cy="1143000"/>
          </a:xfrm>
          <a:prstGeom prst="rect">
            <a:avLst/>
          </a:prstGeom>
          <a:solidFill>
            <a:schemeClr val="bg1">
              <a:lumMod val="85000"/>
            </a:schemeClr>
          </a:solidFill>
          <a:ln w="25400" cap="flat" cmpd="sng" algn="ctr">
            <a:no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endParaRPr lang="en-US" sz="2000" dirty="0">
              <a:latin typeface="Courier New" pitchFamily="49" charset="0"/>
              <a:cs typeface="Courier New" pitchFamily="49" charset="0"/>
            </a:endParaRPr>
          </a:p>
        </p:txBody>
      </p:sp>
      <p:sp>
        <p:nvSpPr>
          <p:cNvPr id="33" name="TextBox 32"/>
          <p:cNvSpPr txBox="1"/>
          <p:nvPr/>
        </p:nvSpPr>
        <p:spPr>
          <a:xfrm>
            <a:off x="5381050" y="4038600"/>
            <a:ext cx="389850" cy="584775"/>
          </a:xfrm>
          <a:prstGeom prst="rect">
            <a:avLst/>
          </a:prstGeom>
          <a:noFill/>
        </p:spPr>
        <p:txBody>
          <a:bodyPr wrap="none" rtlCol="0">
            <a:spAutoFit/>
          </a:bodyPr>
          <a:lstStyle/>
          <a:p>
            <a:r>
              <a:rPr lang="en-US" sz="3200" dirty="0">
                <a:latin typeface="Calibri" pitchFamily="34" charset="0"/>
              </a:rPr>
              <a:t>=</a:t>
            </a:r>
          </a:p>
        </p:txBody>
      </p:sp>
      <p:sp>
        <p:nvSpPr>
          <p:cNvPr id="34" name="Rectangle 33"/>
          <p:cNvSpPr/>
          <p:nvPr/>
        </p:nvSpPr>
        <p:spPr bwMode="auto">
          <a:xfrm>
            <a:off x="4114800" y="3733800"/>
            <a:ext cx="186268" cy="186268"/>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7" name="Rectangle 36"/>
          <p:cNvSpPr/>
          <p:nvPr/>
        </p:nvSpPr>
        <p:spPr bwMode="auto">
          <a:xfrm>
            <a:off x="5899933" y="3740560"/>
            <a:ext cx="1143000" cy="2286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38" name="Rectangle 37"/>
          <p:cNvSpPr/>
          <p:nvPr/>
        </p:nvSpPr>
        <p:spPr bwMode="auto">
          <a:xfrm rot="5400000">
            <a:off x="7264401" y="4191000"/>
            <a:ext cx="1143000" cy="228600"/>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cxnSp>
        <p:nvCxnSpPr>
          <p:cNvPr id="39" name="Straight Connector 38"/>
          <p:cNvCxnSpPr/>
          <p:nvPr/>
        </p:nvCxnSpPr>
        <p:spPr bwMode="auto">
          <a:xfrm rot="5400000">
            <a:off x="6463510" y="384559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0" name="Straight Connector 39"/>
          <p:cNvCxnSpPr/>
          <p:nvPr/>
        </p:nvCxnSpPr>
        <p:spPr bwMode="auto">
          <a:xfrm rot="5400000">
            <a:off x="6700577" y="384559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1" name="Straight Connector 40"/>
          <p:cNvCxnSpPr/>
          <p:nvPr/>
        </p:nvCxnSpPr>
        <p:spPr bwMode="auto">
          <a:xfrm rot="5400000">
            <a:off x="5999431" y="384559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2" name="Straight Connector 41"/>
          <p:cNvCxnSpPr/>
          <p:nvPr/>
        </p:nvCxnSpPr>
        <p:spPr bwMode="auto">
          <a:xfrm rot="5400000">
            <a:off x="6228031" y="3845599"/>
            <a:ext cx="228600" cy="1588"/>
          </a:xfrm>
          <a:prstGeom prst="line">
            <a:avLst/>
          </a:prstGeom>
          <a:noFill/>
          <a:ln w="25400" cap="flat" cmpd="sng" algn="ctr">
            <a:solidFill>
              <a:schemeClr val="bg1"/>
            </a:solidFill>
            <a:prstDash val="solid"/>
            <a:round/>
            <a:headEnd type="none" w="med" len="med"/>
            <a:tailEnd type="none" w="med" len="med"/>
          </a:ln>
          <a:effectLst/>
        </p:spPr>
      </p:cxnSp>
      <p:grpSp>
        <p:nvGrpSpPr>
          <p:cNvPr id="4" name="Group 30"/>
          <p:cNvGrpSpPr/>
          <p:nvPr/>
        </p:nvGrpSpPr>
        <p:grpSpPr>
          <a:xfrm rot="5400000">
            <a:off x="7476067" y="4199467"/>
            <a:ext cx="702734" cy="228600"/>
            <a:chOff x="2650069" y="6316133"/>
            <a:chExt cx="702734" cy="228600"/>
          </a:xfrm>
        </p:grpSpPr>
        <p:cxnSp>
          <p:nvCxnSpPr>
            <p:cNvPr id="44" name="Straight Connector 43"/>
            <p:cNvCxnSpPr/>
            <p:nvPr/>
          </p:nvCxnSpPr>
          <p:spPr bwMode="auto">
            <a:xfrm rot="5400000">
              <a:off x="3000642"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5" name="Straight Connector 44"/>
            <p:cNvCxnSpPr/>
            <p:nvPr/>
          </p:nvCxnSpPr>
          <p:spPr bwMode="auto">
            <a:xfrm rot="5400000">
              <a:off x="3237709"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6" name="Straight Connector 45"/>
            <p:cNvCxnSpPr/>
            <p:nvPr/>
          </p:nvCxnSpPr>
          <p:spPr bwMode="auto">
            <a:xfrm rot="5400000">
              <a:off x="2536563" y="6429639"/>
              <a:ext cx="228600" cy="1588"/>
            </a:xfrm>
            <a:prstGeom prst="line">
              <a:avLst/>
            </a:prstGeom>
            <a:noFill/>
            <a:ln w="25400" cap="flat" cmpd="sng" algn="ctr">
              <a:solidFill>
                <a:schemeClr val="bg1"/>
              </a:solidFill>
              <a:prstDash val="solid"/>
              <a:round/>
              <a:headEnd type="none" w="med" len="med"/>
              <a:tailEnd type="none" w="med" len="med"/>
            </a:ln>
            <a:effectLst/>
          </p:spPr>
        </p:cxnSp>
        <p:cxnSp>
          <p:nvCxnSpPr>
            <p:cNvPr id="47" name="Straight Connector 46"/>
            <p:cNvCxnSpPr/>
            <p:nvPr/>
          </p:nvCxnSpPr>
          <p:spPr bwMode="auto">
            <a:xfrm rot="5400000">
              <a:off x="2765163" y="6429639"/>
              <a:ext cx="228600" cy="1588"/>
            </a:xfrm>
            <a:prstGeom prst="line">
              <a:avLst/>
            </a:prstGeom>
            <a:noFill/>
            <a:ln w="25400" cap="flat" cmpd="sng" algn="ctr">
              <a:solidFill>
                <a:schemeClr val="bg1"/>
              </a:solidFill>
              <a:prstDash val="solid"/>
              <a:round/>
              <a:headEnd type="none" w="med" len="med"/>
              <a:tailEnd type="none" w="med" len="med"/>
            </a:ln>
            <a:effectLst/>
          </p:spPr>
        </p:cxnSp>
      </p:grpSp>
      <p:sp>
        <p:nvSpPr>
          <p:cNvPr id="48" name="TextBox 47"/>
          <p:cNvSpPr txBox="1"/>
          <p:nvPr/>
        </p:nvSpPr>
        <p:spPr>
          <a:xfrm>
            <a:off x="7016583" y="5252534"/>
            <a:ext cx="1627882" cy="369332"/>
          </a:xfrm>
          <a:prstGeom prst="rect">
            <a:avLst/>
          </a:prstGeom>
          <a:noFill/>
        </p:spPr>
        <p:txBody>
          <a:bodyPr wrap="none" rtlCol="0">
            <a:spAutoFit/>
          </a:bodyPr>
          <a:lstStyle/>
          <a:p>
            <a:r>
              <a:rPr lang="en-US" sz="1800" dirty="0">
                <a:solidFill>
                  <a:schemeClr val="tx1">
                    <a:lumMod val="65000"/>
                    <a:lumOff val="35000"/>
                  </a:schemeClr>
                </a:solidFill>
                <a:latin typeface="Calibri" pitchFamily="34" charset="0"/>
              </a:rPr>
              <a:t>Block size B x B</a:t>
            </a:r>
          </a:p>
        </p:txBody>
      </p:sp>
      <p:cxnSp>
        <p:nvCxnSpPr>
          <p:cNvPr id="49" name="Straight Arrow Connector 48"/>
          <p:cNvCxnSpPr>
            <a:stCxn id="48" idx="0"/>
          </p:cNvCxnSpPr>
          <p:nvPr/>
        </p:nvCxnSpPr>
        <p:spPr bwMode="auto">
          <a:xfrm rot="16200000" flipV="1">
            <a:off x="7638479" y="5060489"/>
            <a:ext cx="381000" cy="3090"/>
          </a:xfrm>
          <a:prstGeom prst="straightConnector1">
            <a:avLst/>
          </a:prstGeom>
          <a:noFill/>
          <a:ln w="25400" cap="flat" cmpd="sng" algn="ctr">
            <a:solidFill>
              <a:schemeClr val="tx1"/>
            </a:solidFill>
            <a:prstDash val="solid"/>
            <a:round/>
            <a:headEnd type="none" w="med" len="med"/>
            <a:tailEnd type="arrow"/>
          </a:ln>
          <a:effectLst/>
        </p:spPr>
      </p:cxnSp>
      <p:sp>
        <p:nvSpPr>
          <p:cNvPr id="50" name="Rectangle 49"/>
          <p:cNvSpPr/>
          <p:nvPr/>
        </p:nvSpPr>
        <p:spPr bwMode="auto">
          <a:xfrm>
            <a:off x="2650066" y="2480732"/>
            <a:ext cx="186268" cy="186268"/>
          </a:xfrm>
          <a:prstGeom prst="rect">
            <a:avLst/>
          </a:prstGeom>
          <a:solidFill>
            <a:schemeClr val="tx1">
              <a:lumMod val="50000"/>
              <a:lumOff val="50000"/>
            </a:scheme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lang="en-US" dirty="0">
              <a:latin typeface="Calibri" pitchFamily="34" charset="0"/>
            </a:endParaRPr>
          </a:p>
        </p:txBody>
      </p:sp>
      <p:sp>
        <p:nvSpPr>
          <p:cNvPr id="51" name="AutoShape 16"/>
          <p:cNvSpPr>
            <a:spLocks/>
          </p:cNvSpPr>
          <p:nvPr/>
        </p:nvSpPr>
        <p:spPr bwMode="auto">
          <a:xfrm rot="5400000" flipV="1">
            <a:off x="7941734" y="2960132"/>
            <a:ext cx="228600" cy="1143000"/>
          </a:xfrm>
          <a:prstGeom prst="leftBrace">
            <a:avLst>
              <a:gd name="adj1" fmla="val 75000"/>
              <a:gd name="adj2" fmla="val 50000"/>
            </a:avLst>
          </a:prstGeom>
          <a:noFill/>
          <a:ln w="25400">
            <a:solidFill>
              <a:schemeClr val="tx1"/>
            </a:solidFill>
            <a:round/>
            <a:headEnd/>
            <a:tailEnd/>
          </a:ln>
          <a:effectLst/>
        </p:spPr>
        <p:txBody>
          <a:bodyPr wrap="none" anchor="ctr"/>
          <a:lstStyle/>
          <a:p>
            <a:endParaRPr lang="en-US" sz="1800" dirty="0">
              <a:latin typeface="Calibri" pitchFamily="34" charset="0"/>
            </a:endParaRPr>
          </a:p>
        </p:txBody>
      </p:sp>
      <p:sp>
        <p:nvSpPr>
          <p:cNvPr id="52" name="TextBox 51"/>
          <p:cNvSpPr txBox="1"/>
          <p:nvPr/>
        </p:nvSpPr>
        <p:spPr>
          <a:xfrm>
            <a:off x="7823199" y="3048000"/>
            <a:ext cx="1189428" cy="369332"/>
          </a:xfrm>
          <a:prstGeom prst="rect">
            <a:avLst/>
          </a:prstGeom>
          <a:noFill/>
        </p:spPr>
        <p:txBody>
          <a:bodyPr wrap="none" rtlCol="0">
            <a:spAutoFit/>
          </a:bodyPr>
          <a:lstStyle/>
          <a:p>
            <a:r>
              <a:rPr lang="en-US" sz="1800" dirty="0">
                <a:latin typeface="Calibri" pitchFamily="34" charset="0"/>
              </a:rPr>
              <a:t>n/B blocks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Blocking Summary</a:t>
            </a:r>
          </a:p>
        </p:txBody>
      </p:sp>
      <p:sp>
        <p:nvSpPr>
          <p:cNvPr id="3" name="Content Placeholder 2"/>
          <p:cNvSpPr>
            <a:spLocks noGrp="1"/>
          </p:cNvSpPr>
          <p:nvPr>
            <p:ph idx="1"/>
          </p:nvPr>
        </p:nvSpPr>
        <p:spPr/>
        <p:txBody>
          <a:bodyPr/>
          <a:lstStyle/>
          <a:p>
            <a:r>
              <a:rPr lang="en-US" dirty="0"/>
              <a:t>No blocking: (9/8) * n</a:t>
            </a:r>
            <a:r>
              <a:rPr lang="en-US" baseline="30000" dirty="0"/>
              <a:t>3</a:t>
            </a:r>
          </a:p>
          <a:p>
            <a:r>
              <a:rPr lang="en-US" dirty="0"/>
              <a:t>Blocking: 1/(4B) * n</a:t>
            </a:r>
            <a:r>
              <a:rPr lang="en-US" baseline="30000" dirty="0"/>
              <a:t>3</a:t>
            </a:r>
            <a:endParaRPr lang="en-US" dirty="0"/>
          </a:p>
          <a:p>
            <a:endParaRPr lang="en-US" dirty="0"/>
          </a:p>
          <a:p>
            <a:r>
              <a:rPr lang="en-US" dirty="0"/>
              <a:t>Suggest largest possible block size B, but limit 3B</a:t>
            </a:r>
            <a:r>
              <a:rPr lang="en-US" baseline="30000" dirty="0"/>
              <a:t>2</a:t>
            </a:r>
            <a:r>
              <a:rPr lang="en-US" dirty="0"/>
              <a:t> &lt; C!</a:t>
            </a:r>
            <a:endParaRPr lang="en-US" sz="2000" b="0" dirty="0"/>
          </a:p>
          <a:p>
            <a:endParaRPr lang="en-US" dirty="0"/>
          </a:p>
          <a:p>
            <a:r>
              <a:rPr lang="en-US" dirty="0"/>
              <a:t>Reason for dramatic difference:</a:t>
            </a:r>
          </a:p>
          <a:p>
            <a:pPr lvl="1"/>
            <a:r>
              <a:rPr lang="en-US" dirty="0"/>
              <a:t>Matrix multiplication has inherent temporal locality:</a:t>
            </a:r>
          </a:p>
          <a:p>
            <a:pPr lvl="2"/>
            <a:endParaRPr lang="en-US" dirty="0"/>
          </a:p>
          <a:p>
            <a:pPr lvl="1"/>
            <a:r>
              <a:rPr lang="en-US" dirty="0"/>
              <a:t>But program has to be written properly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C5FE7D-2555-8E58-F352-A8940C73F384}"/>
              </a:ext>
            </a:extLst>
          </p:cNvPr>
          <p:cNvSpPr>
            <a:spLocks noGrp="1"/>
          </p:cNvSpPr>
          <p:nvPr>
            <p:ph type="title"/>
          </p:nvPr>
        </p:nvSpPr>
        <p:spPr/>
        <p:txBody>
          <a:bodyPr/>
          <a:lstStyle/>
          <a:p>
            <a:r>
              <a:rPr lang="zh-CN" altLang="en-US" dirty="0"/>
              <a:t>卷积神经网络</a:t>
            </a:r>
          </a:p>
        </p:txBody>
      </p:sp>
      <p:sp>
        <p:nvSpPr>
          <p:cNvPr id="3" name="内容占位符 2">
            <a:extLst>
              <a:ext uri="{FF2B5EF4-FFF2-40B4-BE49-F238E27FC236}">
                <a16:creationId xmlns:a16="http://schemas.microsoft.com/office/drawing/2014/main" id="{4D6AB472-3A59-710F-2B48-307A9C335401}"/>
              </a:ext>
            </a:extLst>
          </p:cNvPr>
          <p:cNvSpPr>
            <a:spLocks noGrp="1"/>
          </p:cNvSpPr>
          <p:nvPr>
            <p:ph idx="1"/>
          </p:nvPr>
        </p:nvSpPr>
        <p:spPr/>
        <p:txBody>
          <a:bodyPr/>
          <a:lstStyle/>
          <a:p>
            <a:endParaRPr lang="zh-CN" altLang="en-US"/>
          </a:p>
        </p:txBody>
      </p:sp>
      <p:pic>
        <p:nvPicPr>
          <p:cNvPr id="1026" name="Picture 2">
            <a:extLst>
              <a:ext uri="{FF2B5EF4-FFF2-40B4-BE49-F238E27FC236}">
                <a16:creationId xmlns:a16="http://schemas.microsoft.com/office/drawing/2014/main" id="{A150E1C8-9A61-A48C-3F9F-A0723275AA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0678" y="1947158"/>
            <a:ext cx="501015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55645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C1429C-B533-1400-6E92-E1248BB24236}"/>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5F9737B2-E3AE-B69D-F252-861FDFDBE2E4}"/>
              </a:ext>
            </a:extLst>
          </p:cNvPr>
          <p:cNvSpPr>
            <a:spLocks noGrp="1"/>
          </p:cNvSpPr>
          <p:nvPr>
            <p:ph idx="1"/>
          </p:nvPr>
        </p:nvSpPr>
        <p:spPr/>
        <p:txBody>
          <a:bodyPr/>
          <a:lstStyle/>
          <a:p>
            <a:endParaRPr lang="zh-CN" altLang="en-US"/>
          </a:p>
        </p:txBody>
      </p:sp>
      <p:pic>
        <p:nvPicPr>
          <p:cNvPr id="2050" name="Picture 2">
            <a:extLst>
              <a:ext uri="{FF2B5EF4-FFF2-40B4-BE49-F238E27FC236}">
                <a16:creationId xmlns:a16="http://schemas.microsoft.com/office/drawing/2014/main" id="{39A4D8A0-E459-0BFF-0CC0-D69EE70A89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500" y="262393"/>
            <a:ext cx="8001000" cy="662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72448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839467-F9B4-3BDF-1A3E-87A132EB4F66}"/>
              </a:ext>
            </a:extLst>
          </p:cNvPr>
          <p:cNvSpPr>
            <a:spLocks noGrp="1"/>
          </p:cNvSpPr>
          <p:nvPr>
            <p:ph type="title"/>
          </p:nvPr>
        </p:nvSpPr>
        <p:spPr/>
        <p:txBody>
          <a:bodyPr/>
          <a:lstStyle/>
          <a:p>
            <a:r>
              <a:rPr lang="zh-CN" altLang="en-US" dirty="0"/>
              <a:t>英伟达开源</a:t>
            </a:r>
            <a:r>
              <a:rPr lang="en-US" altLang="zh-CN" dirty="0"/>
              <a:t>AI</a:t>
            </a:r>
            <a:r>
              <a:rPr lang="zh-CN" altLang="en-US" dirty="0"/>
              <a:t>加速器</a:t>
            </a:r>
            <a:r>
              <a:rPr lang="en-US" altLang="zh-CN" dirty="0"/>
              <a:t>NVDLA</a:t>
            </a:r>
            <a:endParaRPr lang="zh-CN" altLang="en-US" dirty="0"/>
          </a:p>
        </p:txBody>
      </p:sp>
      <p:sp>
        <p:nvSpPr>
          <p:cNvPr id="3" name="内容占位符 2">
            <a:extLst>
              <a:ext uri="{FF2B5EF4-FFF2-40B4-BE49-F238E27FC236}">
                <a16:creationId xmlns:a16="http://schemas.microsoft.com/office/drawing/2014/main" id="{C55B4779-A0DB-8F6D-4BEE-4DC060D1E9C4}"/>
              </a:ext>
            </a:extLst>
          </p:cNvPr>
          <p:cNvSpPr>
            <a:spLocks noGrp="1"/>
          </p:cNvSpPr>
          <p:nvPr>
            <p:ph idx="1"/>
          </p:nvPr>
        </p:nvSpPr>
        <p:spPr/>
        <p:txBody>
          <a:bodyPr/>
          <a:lstStyle/>
          <a:p>
            <a:endParaRPr lang="zh-CN" altLang="en-US"/>
          </a:p>
        </p:txBody>
      </p:sp>
      <p:pic>
        <p:nvPicPr>
          <p:cNvPr id="6" name="Picture 4">
            <a:extLst>
              <a:ext uri="{FF2B5EF4-FFF2-40B4-BE49-F238E27FC236}">
                <a16:creationId xmlns:a16="http://schemas.microsoft.com/office/drawing/2014/main" id="{7B3805D8-4934-297A-B1B2-3C05AECA8EF5}"/>
              </a:ext>
            </a:extLst>
          </p:cNvPr>
          <p:cNvPicPr>
            <a:picLocks noChangeAspect="1"/>
          </p:cNvPicPr>
          <p:nvPr/>
        </p:nvPicPr>
        <p:blipFill>
          <a:blip r:embed="rId3"/>
          <a:stretch>
            <a:fillRect/>
          </a:stretch>
        </p:blipFill>
        <p:spPr>
          <a:xfrm>
            <a:off x="0" y="2309279"/>
            <a:ext cx="8034315" cy="2587200"/>
          </a:xfrm>
          <a:prstGeom prst="rect">
            <a:avLst/>
          </a:prstGeom>
        </p:spPr>
      </p:pic>
      <p:pic>
        <p:nvPicPr>
          <p:cNvPr id="7" name="Picture 5">
            <a:extLst>
              <a:ext uri="{FF2B5EF4-FFF2-40B4-BE49-F238E27FC236}">
                <a16:creationId xmlns:a16="http://schemas.microsoft.com/office/drawing/2014/main" id="{4B3A5351-C6E6-2A69-9E09-F3F6CE931D3A}"/>
              </a:ext>
            </a:extLst>
          </p:cNvPr>
          <p:cNvPicPr>
            <a:picLocks noChangeAspect="1"/>
          </p:cNvPicPr>
          <p:nvPr/>
        </p:nvPicPr>
        <p:blipFill>
          <a:blip r:embed="rId4"/>
          <a:stretch>
            <a:fillRect/>
          </a:stretch>
        </p:blipFill>
        <p:spPr>
          <a:xfrm>
            <a:off x="18856" y="2681847"/>
            <a:ext cx="654834" cy="672000"/>
          </a:xfrm>
          <a:prstGeom prst="rect">
            <a:avLst/>
          </a:prstGeom>
        </p:spPr>
      </p:pic>
      <p:pic>
        <p:nvPicPr>
          <p:cNvPr id="8" name="Picture 6">
            <a:extLst>
              <a:ext uri="{FF2B5EF4-FFF2-40B4-BE49-F238E27FC236}">
                <a16:creationId xmlns:a16="http://schemas.microsoft.com/office/drawing/2014/main" id="{3E865E6A-1075-7377-5A0F-2F6A822AD436}"/>
              </a:ext>
            </a:extLst>
          </p:cNvPr>
          <p:cNvPicPr>
            <a:picLocks noChangeAspect="1"/>
          </p:cNvPicPr>
          <p:nvPr/>
        </p:nvPicPr>
        <p:blipFill>
          <a:blip r:embed="rId5"/>
          <a:stretch>
            <a:fillRect/>
          </a:stretch>
        </p:blipFill>
        <p:spPr>
          <a:xfrm>
            <a:off x="254700" y="2680277"/>
            <a:ext cx="654834" cy="672000"/>
          </a:xfrm>
          <a:prstGeom prst="rect">
            <a:avLst/>
          </a:prstGeom>
        </p:spPr>
      </p:pic>
      <p:pic>
        <p:nvPicPr>
          <p:cNvPr id="9" name="Picture 7">
            <a:extLst>
              <a:ext uri="{FF2B5EF4-FFF2-40B4-BE49-F238E27FC236}">
                <a16:creationId xmlns:a16="http://schemas.microsoft.com/office/drawing/2014/main" id="{B987ECA6-A26B-EAA0-D702-864BBBD5803B}"/>
              </a:ext>
            </a:extLst>
          </p:cNvPr>
          <p:cNvPicPr>
            <a:picLocks noChangeAspect="1"/>
          </p:cNvPicPr>
          <p:nvPr/>
        </p:nvPicPr>
        <p:blipFill>
          <a:blip r:embed="rId6"/>
          <a:stretch>
            <a:fillRect/>
          </a:stretch>
        </p:blipFill>
        <p:spPr>
          <a:xfrm>
            <a:off x="492323" y="2680277"/>
            <a:ext cx="654834" cy="672000"/>
          </a:xfrm>
          <a:prstGeom prst="rect">
            <a:avLst/>
          </a:prstGeom>
        </p:spPr>
      </p:pic>
      <p:pic>
        <p:nvPicPr>
          <p:cNvPr id="10" name="Picture 8">
            <a:extLst>
              <a:ext uri="{FF2B5EF4-FFF2-40B4-BE49-F238E27FC236}">
                <a16:creationId xmlns:a16="http://schemas.microsoft.com/office/drawing/2014/main" id="{907ADF75-84E2-822E-78BA-CDD2424B8CC4}"/>
              </a:ext>
            </a:extLst>
          </p:cNvPr>
          <p:cNvPicPr>
            <a:picLocks noChangeAspect="1"/>
          </p:cNvPicPr>
          <p:nvPr/>
        </p:nvPicPr>
        <p:blipFill>
          <a:blip r:embed="rId7"/>
          <a:stretch>
            <a:fillRect/>
          </a:stretch>
        </p:blipFill>
        <p:spPr>
          <a:xfrm>
            <a:off x="734015" y="2681407"/>
            <a:ext cx="654834" cy="672000"/>
          </a:xfrm>
          <a:prstGeom prst="rect">
            <a:avLst/>
          </a:prstGeom>
        </p:spPr>
      </p:pic>
      <p:pic>
        <p:nvPicPr>
          <p:cNvPr id="11" name="Picture 9">
            <a:extLst>
              <a:ext uri="{FF2B5EF4-FFF2-40B4-BE49-F238E27FC236}">
                <a16:creationId xmlns:a16="http://schemas.microsoft.com/office/drawing/2014/main" id="{969C35EB-F92C-71A8-5525-8D730CDDA8B8}"/>
              </a:ext>
            </a:extLst>
          </p:cNvPr>
          <p:cNvPicPr>
            <a:picLocks noChangeAspect="1"/>
          </p:cNvPicPr>
          <p:nvPr/>
        </p:nvPicPr>
        <p:blipFill>
          <a:blip r:embed="rId8"/>
          <a:stretch>
            <a:fillRect/>
          </a:stretch>
        </p:blipFill>
        <p:spPr>
          <a:xfrm>
            <a:off x="17799" y="3265430"/>
            <a:ext cx="319022" cy="336000"/>
          </a:xfrm>
          <a:prstGeom prst="rect">
            <a:avLst/>
          </a:prstGeom>
        </p:spPr>
      </p:pic>
      <p:pic>
        <p:nvPicPr>
          <p:cNvPr id="12" name="Picture 10">
            <a:extLst>
              <a:ext uri="{FF2B5EF4-FFF2-40B4-BE49-F238E27FC236}">
                <a16:creationId xmlns:a16="http://schemas.microsoft.com/office/drawing/2014/main" id="{93D43309-016F-C6C7-4924-A02505EB0380}"/>
              </a:ext>
            </a:extLst>
          </p:cNvPr>
          <p:cNvPicPr>
            <a:picLocks noChangeAspect="1"/>
          </p:cNvPicPr>
          <p:nvPr/>
        </p:nvPicPr>
        <p:blipFill>
          <a:blip r:embed="rId9"/>
          <a:stretch>
            <a:fillRect/>
          </a:stretch>
        </p:blipFill>
        <p:spPr>
          <a:xfrm>
            <a:off x="256479" y="3265123"/>
            <a:ext cx="319022" cy="336000"/>
          </a:xfrm>
          <a:prstGeom prst="rect">
            <a:avLst/>
          </a:prstGeom>
        </p:spPr>
      </p:pic>
      <p:pic>
        <p:nvPicPr>
          <p:cNvPr id="13" name="Picture 11">
            <a:extLst>
              <a:ext uri="{FF2B5EF4-FFF2-40B4-BE49-F238E27FC236}">
                <a16:creationId xmlns:a16="http://schemas.microsoft.com/office/drawing/2014/main" id="{9A3870F0-5CEE-8B7E-11FA-0EEA4371097A}"/>
              </a:ext>
            </a:extLst>
          </p:cNvPr>
          <p:cNvPicPr>
            <a:picLocks noChangeAspect="1"/>
          </p:cNvPicPr>
          <p:nvPr/>
        </p:nvPicPr>
        <p:blipFill>
          <a:blip r:embed="rId10"/>
          <a:stretch>
            <a:fillRect/>
          </a:stretch>
        </p:blipFill>
        <p:spPr>
          <a:xfrm>
            <a:off x="496385" y="3265712"/>
            <a:ext cx="319022" cy="336000"/>
          </a:xfrm>
          <a:prstGeom prst="rect">
            <a:avLst/>
          </a:prstGeom>
        </p:spPr>
      </p:pic>
      <p:pic>
        <p:nvPicPr>
          <p:cNvPr id="14" name="Picture 12">
            <a:extLst>
              <a:ext uri="{FF2B5EF4-FFF2-40B4-BE49-F238E27FC236}">
                <a16:creationId xmlns:a16="http://schemas.microsoft.com/office/drawing/2014/main" id="{D51EC83B-6381-34B7-802C-998D9D87F00E}"/>
              </a:ext>
            </a:extLst>
          </p:cNvPr>
          <p:cNvPicPr>
            <a:picLocks noChangeAspect="1"/>
          </p:cNvPicPr>
          <p:nvPr/>
        </p:nvPicPr>
        <p:blipFill>
          <a:blip r:embed="rId11"/>
          <a:stretch>
            <a:fillRect/>
          </a:stretch>
        </p:blipFill>
        <p:spPr>
          <a:xfrm>
            <a:off x="738733" y="3268330"/>
            <a:ext cx="319022" cy="336000"/>
          </a:xfrm>
          <a:prstGeom prst="rect">
            <a:avLst/>
          </a:prstGeom>
        </p:spPr>
      </p:pic>
      <p:pic>
        <p:nvPicPr>
          <p:cNvPr id="15" name="Picture 13">
            <a:extLst>
              <a:ext uri="{FF2B5EF4-FFF2-40B4-BE49-F238E27FC236}">
                <a16:creationId xmlns:a16="http://schemas.microsoft.com/office/drawing/2014/main" id="{E0B3E864-6B6D-44AE-D789-B7B5510BB870}"/>
              </a:ext>
            </a:extLst>
          </p:cNvPr>
          <p:cNvPicPr>
            <a:picLocks noChangeAspect="1"/>
          </p:cNvPicPr>
          <p:nvPr/>
        </p:nvPicPr>
        <p:blipFill>
          <a:blip r:embed="rId12"/>
          <a:stretch>
            <a:fillRect/>
          </a:stretch>
        </p:blipFill>
        <p:spPr>
          <a:xfrm>
            <a:off x="21767" y="3519408"/>
            <a:ext cx="319022" cy="336000"/>
          </a:xfrm>
          <a:prstGeom prst="rect">
            <a:avLst/>
          </a:prstGeom>
        </p:spPr>
      </p:pic>
      <p:pic>
        <p:nvPicPr>
          <p:cNvPr id="16" name="Picture 14">
            <a:extLst>
              <a:ext uri="{FF2B5EF4-FFF2-40B4-BE49-F238E27FC236}">
                <a16:creationId xmlns:a16="http://schemas.microsoft.com/office/drawing/2014/main" id="{AB4C4C8D-1A27-96B1-8EB3-4896678947CE}"/>
              </a:ext>
            </a:extLst>
          </p:cNvPr>
          <p:cNvPicPr>
            <a:picLocks noChangeAspect="1"/>
          </p:cNvPicPr>
          <p:nvPr/>
        </p:nvPicPr>
        <p:blipFill>
          <a:blip r:embed="rId13"/>
          <a:stretch>
            <a:fillRect/>
          </a:stretch>
        </p:blipFill>
        <p:spPr>
          <a:xfrm>
            <a:off x="257786" y="3522848"/>
            <a:ext cx="319022" cy="336000"/>
          </a:xfrm>
          <a:prstGeom prst="rect">
            <a:avLst/>
          </a:prstGeom>
        </p:spPr>
      </p:pic>
      <p:pic>
        <p:nvPicPr>
          <p:cNvPr id="17" name="Picture 15">
            <a:extLst>
              <a:ext uri="{FF2B5EF4-FFF2-40B4-BE49-F238E27FC236}">
                <a16:creationId xmlns:a16="http://schemas.microsoft.com/office/drawing/2014/main" id="{909D5DF2-231D-4B00-C50E-0509462DCB9D}"/>
              </a:ext>
            </a:extLst>
          </p:cNvPr>
          <p:cNvPicPr>
            <a:picLocks noChangeAspect="1"/>
          </p:cNvPicPr>
          <p:nvPr/>
        </p:nvPicPr>
        <p:blipFill>
          <a:blip r:embed="rId14"/>
          <a:stretch>
            <a:fillRect/>
          </a:stretch>
        </p:blipFill>
        <p:spPr>
          <a:xfrm>
            <a:off x="493476" y="3518868"/>
            <a:ext cx="319022" cy="336000"/>
          </a:xfrm>
          <a:prstGeom prst="rect">
            <a:avLst/>
          </a:prstGeom>
        </p:spPr>
      </p:pic>
      <p:pic>
        <p:nvPicPr>
          <p:cNvPr id="18" name="Picture 16">
            <a:extLst>
              <a:ext uri="{FF2B5EF4-FFF2-40B4-BE49-F238E27FC236}">
                <a16:creationId xmlns:a16="http://schemas.microsoft.com/office/drawing/2014/main" id="{C06EECE1-9577-DEDF-A8B5-09E6535BF4D3}"/>
              </a:ext>
            </a:extLst>
          </p:cNvPr>
          <p:cNvPicPr>
            <a:picLocks noChangeAspect="1"/>
          </p:cNvPicPr>
          <p:nvPr/>
        </p:nvPicPr>
        <p:blipFill>
          <a:blip r:embed="rId15"/>
          <a:stretch>
            <a:fillRect/>
          </a:stretch>
        </p:blipFill>
        <p:spPr>
          <a:xfrm>
            <a:off x="741801" y="3520066"/>
            <a:ext cx="319022" cy="336000"/>
          </a:xfrm>
          <a:prstGeom prst="rect">
            <a:avLst/>
          </a:prstGeom>
        </p:spPr>
      </p:pic>
      <p:pic>
        <p:nvPicPr>
          <p:cNvPr id="19" name="Picture 17">
            <a:extLst>
              <a:ext uri="{FF2B5EF4-FFF2-40B4-BE49-F238E27FC236}">
                <a16:creationId xmlns:a16="http://schemas.microsoft.com/office/drawing/2014/main" id="{5F820F19-A35D-663B-7EDB-A8C6FFF3C6FD}"/>
              </a:ext>
            </a:extLst>
          </p:cNvPr>
          <p:cNvPicPr>
            <a:picLocks noChangeAspect="1"/>
          </p:cNvPicPr>
          <p:nvPr/>
        </p:nvPicPr>
        <p:blipFill>
          <a:blip r:embed="rId16"/>
          <a:stretch>
            <a:fillRect/>
          </a:stretch>
        </p:blipFill>
        <p:spPr>
          <a:xfrm>
            <a:off x="18856" y="3772573"/>
            <a:ext cx="319022" cy="336000"/>
          </a:xfrm>
          <a:prstGeom prst="rect">
            <a:avLst/>
          </a:prstGeom>
        </p:spPr>
      </p:pic>
      <p:pic>
        <p:nvPicPr>
          <p:cNvPr id="20" name="Picture 18">
            <a:extLst>
              <a:ext uri="{FF2B5EF4-FFF2-40B4-BE49-F238E27FC236}">
                <a16:creationId xmlns:a16="http://schemas.microsoft.com/office/drawing/2014/main" id="{F2D44C0C-3566-AE9C-F26B-7EDE0FEB637F}"/>
              </a:ext>
            </a:extLst>
          </p:cNvPr>
          <p:cNvPicPr>
            <a:picLocks noChangeAspect="1"/>
          </p:cNvPicPr>
          <p:nvPr/>
        </p:nvPicPr>
        <p:blipFill>
          <a:blip r:embed="rId17"/>
          <a:stretch>
            <a:fillRect/>
          </a:stretch>
        </p:blipFill>
        <p:spPr>
          <a:xfrm>
            <a:off x="257721" y="3776826"/>
            <a:ext cx="319022" cy="336000"/>
          </a:xfrm>
          <a:prstGeom prst="rect">
            <a:avLst/>
          </a:prstGeom>
        </p:spPr>
      </p:pic>
      <p:pic>
        <p:nvPicPr>
          <p:cNvPr id="21" name="Picture 19">
            <a:extLst>
              <a:ext uri="{FF2B5EF4-FFF2-40B4-BE49-F238E27FC236}">
                <a16:creationId xmlns:a16="http://schemas.microsoft.com/office/drawing/2014/main" id="{E0BB93D3-A0C1-1B36-87F5-AF86285825EB}"/>
              </a:ext>
            </a:extLst>
          </p:cNvPr>
          <p:cNvPicPr>
            <a:picLocks noChangeAspect="1"/>
          </p:cNvPicPr>
          <p:nvPr/>
        </p:nvPicPr>
        <p:blipFill>
          <a:blip r:embed="rId18"/>
          <a:stretch>
            <a:fillRect/>
          </a:stretch>
        </p:blipFill>
        <p:spPr>
          <a:xfrm>
            <a:off x="493670" y="3777904"/>
            <a:ext cx="319022" cy="336000"/>
          </a:xfrm>
          <a:prstGeom prst="rect">
            <a:avLst/>
          </a:prstGeom>
        </p:spPr>
      </p:pic>
      <p:pic>
        <p:nvPicPr>
          <p:cNvPr id="22" name="Picture 20">
            <a:extLst>
              <a:ext uri="{FF2B5EF4-FFF2-40B4-BE49-F238E27FC236}">
                <a16:creationId xmlns:a16="http://schemas.microsoft.com/office/drawing/2014/main" id="{6A665BDE-F64E-7290-0899-E433BD8855E9}"/>
              </a:ext>
            </a:extLst>
          </p:cNvPr>
          <p:cNvPicPr>
            <a:picLocks noChangeAspect="1"/>
          </p:cNvPicPr>
          <p:nvPr/>
        </p:nvPicPr>
        <p:blipFill>
          <a:blip r:embed="rId19"/>
          <a:stretch>
            <a:fillRect/>
          </a:stretch>
        </p:blipFill>
        <p:spPr>
          <a:xfrm>
            <a:off x="741801" y="3779316"/>
            <a:ext cx="319022" cy="336000"/>
          </a:xfrm>
          <a:prstGeom prst="rect">
            <a:avLst/>
          </a:prstGeom>
        </p:spPr>
      </p:pic>
      <p:pic>
        <p:nvPicPr>
          <p:cNvPr id="23" name="Picture 21">
            <a:extLst>
              <a:ext uri="{FF2B5EF4-FFF2-40B4-BE49-F238E27FC236}">
                <a16:creationId xmlns:a16="http://schemas.microsoft.com/office/drawing/2014/main" id="{268DABF4-DD16-4652-6F94-021D638A9016}"/>
              </a:ext>
            </a:extLst>
          </p:cNvPr>
          <p:cNvPicPr>
            <a:picLocks noChangeAspect="1"/>
          </p:cNvPicPr>
          <p:nvPr/>
        </p:nvPicPr>
        <p:blipFill>
          <a:blip r:embed="rId20"/>
          <a:stretch>
            <a:fillRect/>
          </a:stretch>
        </p:blipFill>
        <p:spPr>
          <a:xfrm>
            <a:off x="974971" y="2676545"/>
            <a:ext cx="654834" cy="672000"/>
          </a:xfrm>
          <a:prstGeom prst="rect">
            <a:avLst/>
          </a:prstGeom>
        </p:spPr>
      </p:pic>
      <p:pic>
        <p:nvPicPr>
          <p:cNvPr id="24" name="Picture 22">
            <a:extLst>
              <a:ext uri="{FF2B5EF4-FFF2-40B4-BE49-F238E27FC236}">
                <a16:creationId xmlns:a16="http://schemas.microsoft.com/office/drawing/2014/main" id="{0F69F21C-761C-DC65-9515-7C680C9D4F34}"/>
              </a:ext>
            </a:extLst>
          </p:cNvPr>
          <p:cNvPicPr>
            <a:picLocks noChangeAspect="1"/>
          </p:cNvPicPr>
          <p:nvPr/>
        </p:nvPicPr>
        <p:blipFill>
          <a:blip r:embed="rId21"/>
          <a:stretch>
            <a:fillRect/>
          </a:stretch>
        </p:blipFill>
        <p:spPr>
          <a:xfrm>
            <a:off x="980070" y="3265085"/>
            <a:ext cx="319022" cy="336000"/>
          </a:xfrm>
          <a:prstGeom prst="rect">
            <a:avLst/>
          </a:prstGeom>
        </p:spPr>
      </p:pic>
      <p:pic>
        <p:nvPicPr>
          <p:cNvPr id="25" name="Picture 23">
            <a:extLst>
              <a:ext uri="{FF2B5EF4-FFF2-40B4-BE49-F238E27FC236}">
                <a16:creationId xmlns:a16="http://schemas.microsoft.com/office/drawing/2014/main" id="{920AB4A9-F12E-C90A-E444-9E65AF323EEB}"/>
              </a:ext>
            </a:extLst>
          </p:cNvPr>
          <p:cNvPicPr>
            <a:picLocks noChangeAspect="1"/>
          </p:cNvPicPr>
          <p:nvPr/>
        </p:nvPicPr>
        <p:blipFill>
          <a:blip r:embed="rId22"/>
          <a:stretch>
            <a:fillRect/>
          </a:stretch>
        </p:blipFill>
        <p:spPr>
          <a:xfrm>
            <a:off x="980299" y="3520386"/>
            <a:ext cx="319022" cy="336000"/>
          </a:xfrm>
          <a:prstGeom prst="rect">
            <a:avLst/>
          </a:prstGeom>
        </p:spPr>
      </p:pic>
      <p:pic>
        <p:nvPicPr>
          <p:cNvPr id="26" name="Picture 24">
            <a:extLst>
              <a:ext uri="{FF2B5EF4-FFF2-40B4-BE49-F238E27FC236}">
                <a16:creationId xmlns:a16="http://schemas.microsoft.com/office/drawing/2014/main" id="{94FD8D14-0B28-8BB9-63B1-E56E6D58C119}"/>
              </a:ext>
            </a:extLst>
          </p:cNvPr>
          <p:cNvPicPr>
            <a:picLocks noChangeAspect="1"/>
          </p:cNvPicPr>
          <p:nvPr/>
        </p:nvPicPr>
        <p:blipFill>
          <a:blip r:embed="rId23"/>
          <a:stretch>
            <a:fillRect/>
          </a:stretch>
        </p:blipFill>
        <p:spPr>
          <a:xfrm>
            <a:off x="980070" y="3776141"/>
            <a:ext cx="319022" cy="336000"/>
          </a:xfrm>
          <a:prstGeom prst="rect">
            <a:avLst/>
          </a:prstGeom>
        </p:spPr>
      </p:pic>
      <p:pic>
        <p:nvPicPr>
          <p:cNvPr id="27" name="Picture 25">
            <a:extLst>
              <a:ext uri="{FF2B5EF4-FFF2-40B4-BE49-F238E27FC236}">
                <a16:creationId xmlns:a16="http://schemas.microsoft.com/office/drawing/2014/main" id="{AA4E539C-0CAB-68CB-0203-114931C585D7}"/>
              </a:ext>
            </a:extLst>
          </p:cNvPr>
          <p:cNvPicPr>
            <a:picLocks noChangeAspect="1"/>
          </p:cNvPicPr>
          <p:nvPr/>
        </p:nvPicPr>
        <p:blipFill>
          <a:blip r:embed="rId24"/>
          <a:stretch>
            <a:fillRect/>
          </a:stretch>
        </p:blipFill>
        <p:spPr>
          <a:xfrm>
            <a:off x="7807041" y="3541716"/>
            <a:ext cx="721997" cy="739200"/>
          </a:xfrm>
          <a:prstGeom prst="rect">
            <a:avLst/>
          </a:prstGeom>
        </p:spPr>
      </p:pic>
      <p:pic>
        <p:nvPicPr>
          <p:cNvPr id="28" name="Picture 26">
            <a:extLst>
              <a:ext uri="{FF2B5EF4-FFF2-40B4-BE49-F238E27FC236}">
                <a16:creationId xmlns:a16="http://schemas.microsoft.com/office/drawing/2014/main" id="{24ED9CA6-CC05-78BA-FCAD-07380EE21336}"/>
              </a:ext>
            </a:extLst>
          </p:cNvPr>
          <p:cNvPicPr>
            <a:picLocks noChangeAspect="1"/>
          </p:cNvPicPr>
          <p:nvPr/>
        </p:nvPicPr>
        <p:blipFill>
          <a:blip r:embed="rId25"/>
          <a:stretch>
            <a:fillRect/>
          </a:stretch>
        </p:blipFill>
        <p:spPr>
          <a:xfrm>
            <a:off x="8035641" y="3542359"/>
            <a:ext cx="721997" cy="739200"/>
          </a:xfrm>
          <a:prstGeom prst="rect">
            <a:avLst/>
          </a:prstGeom>
        </p:spPr>
      </p:pic>
      <p:pic>
        <p:nvPicPr>
          <p:cNvPr id="29" name="Picture 27">
            <a:extLst>
              <a:ext uri="{FF2B5EF4-FFF2-40B4-BE49-F238E27FC236}">
                <a16:creationId xmlns:a16="http://schemas.microsoft.com/office/drawing/2014/main" id="{EAAAEC2C-0D7D-01C3-970D-EB4B8AADFF09}"/>
              </a:ext>
            </a:extLst>
          </p:cNvPr>
          <p:cNvPicPr>
            <a:picLocks noChangeAspect="1"/>
          </p:cNvPicPr>
          <p:nvPr/>
        </p:nvPicPr>
        <p:blipFill>
          <a:blip r:embed="rId26"/>
          <a:stretch>
            <a:fillRect/>
          </a:stretch>
        </p:blipFill>
        <p:spPr>
          <a:xfrm>
            <a:off x="8264241" y="3541716"/>
            <a:ext cx="721997" cy="739200"/>
          </a:xfrm>
          <a:prstGeom prst="rect">
            <a:avLst/>
          </a:prstGeom>
        </p:spPr>
      </p:pic>
      <p:pic>
        <p:nvPicPr>
          <p:cNvPr id="30" name="Picture 28">
            <a:extLst>
              <a:ext uri="{FF2B5EF4-FFF2-40B4-BE49-F238E27FC236}">
                <a16:creationId xmlns:a16="http://schemas.microsoft.com/office/drawing/2014/main" id="{48997CE6-0431-9ADD-2781-A03677628273}"/>
              </a:ext>
            </a:extLst>
          </p:cNvPr>
          <p:cNvPicPr>
            <a:picLocks noChangeAspect="1"/>
          </p:cNvPicPr>
          <p:nvPr/>
        </p:nvPicPr>
        <p:blipFill>
          <a:blip r:embed="rId27"/>
          <a:stretch>
            <a:fillRect/>
          </a:stretch>
        </p:blipFill>
        <p:spPr>
          <a:xfrm>
            <a:off x="8491892" y="3541716"/>
            <a:ext cx="721997" cy="739200"/>
          </a:xfrm>
          <a:prstGeom prst="rect">
            <a:avLst/>
          </a:prstGeom>
        </p:spPr>
      </p:pic>
      <p:pic>
        <p:nvPicPr>
          <p:cNvPr id="31" name="Picture 29">
            <a:extLst>
              <a:ext uri="{FF2B5EF4-FFF2-40B4-BE49-F238E27FC236}">
                <a16:creationId xmlns:a16="http://schemas.microsoft.com/office/drawing/2014/main" id="{235B29F0-71B8-6DC2-BA3F-29595D7351B5}"/>
              </a:ext>
            </a:extLst>
          </p:cNvPr>
          <p:cNvPicPr>
            <a:picLocks noChangeAspect="1"/>
          </p:cNvPicPr>
          <p:nvPr/>
        </p:nvPicPr>
        <p:blipFill>
          <a:blip r:embed="rId28"/>
          <a:stretch>
            <a:fillRect/>
          </a:stretch>
        </p:blipFill>
        <p:spPr>
          <a:xfrm>
            <a:off x="7807041" y="3291454"/>
            <a:ext cx="721997" cy="739200"/>
          </a:xfrm>
          <a:prstGeom prst="rect">
            <a:avLst/>
          </a:prstGeom>
        </p:spPr>
      </p:pic>
      <p:pic>
        <p:nvPicPr>
          <p:cNvPr id="32" name="Picture 30">
            <a:extLst>
              <a:ext uri="{FF2B5EF4-FFF2-40B4-BE49-F238E27FC236}">
                <a16:creationId xmlns:a16="http://schemas.microsoft.com/office/drawing/2014/main" id="{B9656AFA-BA2B-CFBB-76F8-D475902FF46F}"/>
              </a:ext>
            </a:extLst>
          </p:cNvPr>
          <p:cNvPicPr>
            <a:picLocks noChangeAspect="1"/>
          </p:cNvPicPr>
          <p:nvPr/>
        </p:nvPicPr>
        <p:blipFill>
          <a:blip r:embed="rId29"/>
          <a:stretch>
            <a:fillRect/>
          </a:stretch>
        </p:blipFill>
        <p:spPr>
          <a:xfrm>
            <a:off x="8034749" y="3291454"/>
            <a:ext cx="721997" cy="739200"/>
          </a:xfrm>
          <a:prstGeom prst="rect">
            <a:avLst/>
          </a:prstGeom>
        </p:spPr>
      </p:pic>
      <p:pic>
        <p:nvPicPr>
          <p:cNvPr id="33" name="Picture 31">
            <a:extLst>
              <a:ext uri="{FF2B5EF4-FFF2-40B4-BE49-F238E27FC236}">
                <a16:creationId xmlns:a16="http://schemas.microsoft.com/office/drawing/2014/main" id="{AA2CABF5-A651-39B5-C62C-6260BD3D420B}"/>
              </a:ext>
            </a:extLst>
          </p:cNvPr>
          <p:cNvPicPr>
            <a:picLocks noChangeAspect="1"/>
          </p:cNvPicPr>
          <p:nvPr/>
        </p:nvPicPr>
        <p:blipFill>
          <a:blip r:embed="rId30"/>
          <a:stretch>
            <a:fillRect/>
          </a:stretch>
        </p:blipFill>
        <p:spPr>
          <a:xfrm>
            <a:off x="8262424" y="3290649"/>
            <a:ext cx="721997" cy="739200"/>
          </a:xfrm>
          <a:prstGeom prst="rect">
            <a:avLst/>
          </a:prstGeom>
        </p:spPr>
      </p:pic>
      <p:pic>
        <p:nvPicPr>
          <p:cNvPr id="34" name="Picture 32">
            <a:extLst>
              <a:ext uri="{FF2B5EF4-FFF2-40B4-BE49-F238E27FC236}">
                <a16:creationId xmlns:a16="http://schemas.microsoft.com/office/drawing/2014/main" id="{82E1FC81-38F8-826F-58AC-26D378829BC1}"/>
              </a:ext>
            </a:extLst>
          </p:cNvPr>
          <p:cNvPicPr>
            <a:picLocks noChangeAspect="1"/>
          </p:cNvPicPr>
          <p:nvPr/>
        </p:nvPicPr>
        <p:blipFill>
          <a:blip r:embed="rId31"/>
          <a:stretch>
            <a:fillRect/>
          </a:stretch>
        </p:blipFill>
        <p:spPr>
          <a:xfrm>
            <a:off x="8490225" y="3291994"/>
            <a:ext cx="721997" cy="739200"/>
          </a:xfrm>
          <a:prstGeom prst="rect">
            <a:avLst/>
          </a:prstGeom>
        </p:spPr>
      </p:pic>
      <p:pic>
        <p:nvPicPr>
          <p:cNvPr id="35" name="Picture 33">
            <a:extLst>
              <a:ext uri="{FF2B5EF4-FFF2-40B4-BE49-F238E27FC236}">
                <a16:creationId xmlns:a16="http://schemas.microsoft.com/office/drawing/2014/main" id="{44B61A2C-973B-4C34-6DAE-33C585CE8986}"/>
              </a:ext>
            </a:extLst>
          </p:cNvPr>
          <p:cNvPicPr>
            <a:picLocks noChangeAspect="1"/>
          </p:cNvPicPr>
          <p:nvPr/>
        </p:nvPicPr>
        <p:blipFill>
          <a:blip r:embed="rId32"/>
          <a:stretch>
            <a:fillRect/>
          </a:stretch>
        </p:blipFill>
        <p:spPr>
          <a:xfrm>
            <a:off x="7807041" y="3041300"/>
            <a:ext cx="721997" cy="739200"/>
          </a:xfrm>
          <a:prstGeom prst="rect">
            <a:avLst/>
          </a:prstGeom>
        </p:spPr>
      </p:pic>
      <p:pic>
        <p:nvPicPr>
          <p:cNvPr id="36" name="Picture 34">
            <a:extLst>
              <a:ext uri="{FF2B5EF4-FFF2-40B4-BE49-F238E27FC236}">
                <a16:creationId xmlns:a16="http://schemas.microsoft.com/office/drawing/2014/main" id="{72196897-BB58-A1B7-E0EC-A2D97E0BE224}"/>
              </a:ext>
            </a:extLst>
          </p:cNvPr>
          <p:cNvPicPr>
            <a:picLocks noChangeAspect="1"/>
          </p:cNvPicPr>
          <p:nvPr/>
        </p:nvPicPr>
        <p:blipFill>
          <a:blip r:embed="rId33"/>
          <a:stretch>
            <a:fillRect/>
          </a:stretch>
        </p:blipFill>
        <p:spPr>
          <a:xfrm>
            <a:off x="8034732" y="3041380"/>
            <a:ext cx="721997" cy="739200"/>
          </a:xfrm>
          <a:prstGeom prst="rect">
            <a:avLst/>
          </a:prstGeom>
        </p:spPr>
      </p:pic>
      <p:pic>
        <p:nvPicPr>
          <p:cNvPr id="37" name="Picture 35">
            <a:extLst>
              <a:ext uri="{FF2B5EF4-FFF2-40B4-BE49-F238E27FC236}">
                <a16:creationId xmlns:a16="http://schemas.microsoft.com/office/drawing/2014/main" id="{63FA7544-96D6-C255-389D-2BD14AC79078}"/>
              </a:ext>
            </a:extLst>
          </p:cNvPr>
          <p:cNvPicPr>
            <a:picLocks noChangeAspect="1"/>
          </p:cNvPicPr>
          <p:nvPr/>
        </p:nvPicPr>
        <p:blipFill>
          <a:blip r:embed="rId34"/>
          <a:stretch>
            <a:fillRect/>
          </a:stretch>
        </p:blipFill>
        <p:spPr>
          <a:xfrm>
            <a:off x="8261515" y="3040921"/>
            <a:ext cx="721997" cy="739200"/>
          </a:xfrm>
          <a:prstGeom prst="rect">
            <a:avLst/>
          </a:prstGeom>
        </p:spPr>
      </p:pic>
      <p:pic>
        <p:nvPicPr>
          <p:cNvPr id="38" name="Picture 36">
            <a:extLst>
              <a:ext uri="{FF2B5EF4-FFF2-40B4-BE49-F238E27FC236}">
                <a16:creationId xmlns:a16="http://schemas.microsoft.com/office/drawing/2014/main" id="{74D48891-648D-324E-20A0-879CB6004877}"/>
              </a:ext>
            </a:extLst>
          </p:cNvPr>
          <p:cNvPicPr>
            <a:picLocks noChangeAspect="1"/>
          </p:cNvPicPr>
          <p:nvPr/>
        </p:nvPicPr>
        <p:blipFill>
          <a:blip r:embed="rId35"/>
          <a:stretch>
            <a:fillRect/>
          </a:stretch>
        </p:blipFill>
        <p:spPr>
          <a:xfrm>
            <a:off x="8489510" y="3042497"/>
            <a:ext cx="721997" cy="739200"/>
          </a:xfrm>
          <a:prstGeom prst="rect">
            <a:avLst/>
          </a:prstGeom>
        </p:spPr>
      </p:pic>
      <p:pic>
        <p:nvPicPr>
          <p:cNvPr id="39" name="Picture 37">
            <a:extLst>
              <a:ext uri="{FF2B5EF4-FFF2-40B4-BE49-F238E27FC236}">
                <a16:creationId xmlns:a16="http://schemas.microsoft.com/office/drawing/2014/main" id="{603970A8-50F5-C5E6-7373-751E69E03020}"/>
              </a:ext>
            </a:extLst>
          </p:cNvPr>
          <p:cNvPicPr>
            <a:picLocks noChangeAspect="1"/>
          </p:cNvPicPr>
          <p:nvPr/>
        </p:nvPicPr>
        <p:blipFill>
          <a:blip r:embed="rId36"/>
          <a:stretch>
            <a:fillRect/>
          </a:stretch>
        </p:blipFill>
        <p:spPr>
          <a:xfrm>
            <a:off x="2372443" y="3227384"/>
            <a:ext cx="654834" cy="672000"/>
          </a:xfrm>
          <a:prstGeom prst="rect">
            <a:avLst/>
          </a:prstGeom>
        </p:spPr>
      </p:pic>
      <p:pic>
        <p:nvPicPr>
          <p:cNvPr id="40" name="Picture 38">
            <a:extLst>
              <a:ext uri="{FF2B5EF4-FFF2-40B4-BE49-F238E27FC236}">
                <a16:creationId xmlns:a16="http://schemas.microsoft.com/office/drawing/2014/main" id="{08C712E5-172B-3C89-1665-5852FCE1C08F}"/>
              </a:ext>
            </a:extLst>
          </p:cNvPr>
          <p:cNvPicPr>
            <a:picLocks noChangeAspect="1"/>
          </p:cNvPicPr>
          <p:nvPr/>
        </p:nvPicPr>
        <p:blipFill>
          <a:blip r:embed="rId36"/>
          <a:stretch>
            <a:fillRect/>
          </a:stretch>
        </p:blipFill>
        <p:spPr>
          <a:xfrm>
            <a:off x="3618687" y="3228971"/>
            <a:ext cx="654834" cy="672000"/>
          </a:xfrm>
          <a:prstGeom prst="rect">
            <a:avLst/>
          </a:prstGeom>
        </p:spPr>
      </p:pic>
      <p:pic>
        <p:nvPicPr>
          <p:cNvPr id="41" name="Picture 39">
            <a:extLst>
              <a:ext uri="{FF2B5EF4-FFF2-40B4-BE49-F238E27FC236}">
                <a16:creationId xmlns:a16="http://schemas.microsoft.com/office/drawing/2014/main" id="{E062A09F-8934-E929-7B36-6AE884C9EF53}"/>
              </a:ext>
            </a:extLst>
          </p:cNvPr>
          <p:cNvPicPr>
            <a:picLocks noChangeAspect="1"/>
          </p:cNvPicPr>
          <p:nvPr/>
        </p:nvPicPr>
        <p:blipFill>
          <a:blip r:embed="rId36"/>
          <a:stretch>
            <a:fillRect/>
          </a:stretch>
        </p:blipFill>
        <p:spPr>
          <a:xfrm>
            <a:off x="5349747" y="3255778"/>
            <a:ext cx="654834" cy="672000"/>
          </a:xfrm>
          <a:prstGeom prst="rect">
            <a:avLst/>
          </a:prstGeom>
        </p:spPr>
      </p:pic>
      <p:pic>
        <p:nvPicPr>
          <p:cNvPr id="42" name="Picture 40">
            <a:extLst>
              <a:ext uri="{FF2B5EF4-FFF2-40B4-BE49-F238E27FC236}">
                <a16:creationId xmlns:a16="http://schemas.microsoft.com/office/drawing/2014/main" id="{A7AC3E9A-69C6-3555-B68B-8F92E5F9CC04}"/>
              </a:ext>
            </a:extLst>
          </p:cNvPr>
          <p:cNvPicPr>
            <a:picLocks noChangeAspect="1"/>
          </p:cNvPicPr>
          <p:nvPr/>
        </p:nvPicPr>
        <p:blipFill>
          <a:blip r:embed="rId36"/>
          <a:stretch>
            <a:fillRect/>
          </a:stretch>
        </p:blipFill>
        <p:spPr>
          <a:xfrm>
            <a:off x="6558312" y="3255961"/>
            <a:ext cx="654834" cy="672000"/>
          </a:xfrm>
          <a:prstGeom prst="rect">
            <a:avLst/>
          </a:prstGeom>
        </p:spPr>
      </p:pic>
      <p:pic>
        <p:nvPicPr>
          <p:cNvPr id="43" name="Picture 41">
            <a:extLst>
              <a:ext uri="{FF2B5EF4-FFF2-40B4-BE49-F238E27FC236}">
                <a16:creationId xmlns:a16="http://schemas.microsoft.com/office/drawing/2014/main" id="{73B9C77A-EDE9-AD62-AF93-84DB590C701E}"/>
              </a:ext>
            </a:extLst>
          </p:cNvPr>
          <p:cNvPicPr>
            <a:picLocks noChangeAspect="1"/>
          </p:cNvPicPr>
          <p:nvPr/>
        </p:nvPicPr>
        <p:blipFill>
          <a:blip r:embed="rId37"/>
          <a:stretch>
            <a:fillRect/>
          </a:stretch>
        </p:blipFill>
        <p:spPr>
          <a:xfrm>
            <a:off x="2594910" y="3227384"/>
            <a:ext cx="654834" cy="672000"/>
          </a:xfrm>
          <a:prstGeom prst="rect">
            <a:avLst/>
          </a:prstGeom>
        </p:spPr>
      </p:pic>
      <p:pic>
        <p:nvPicPr>
          <p:cNvPr id="44" name="Picture 42">
            <a:extLst>
              <a:ext uri="{FF2B5EF4-FFF2-40B4-BE49-F238E27FC236}">
                <a16:creationId xmlns:a16="http://schemas.microsoft.com/office/drawing/2014/main" id="{D2502F19-FE82-99E9-69D8-B05EA7ED8628}"/>
              </a:ext>
            </a:extLst>
          </p:cNvPr>
          <p:cNvPicPr>
            <a:picLocks noChangeAspect="1"/>
          </p:cNvPicPr>
          <p:nvPr/>
        </p:nvPicPr>
        <p:blipFill>
          <a:blip r:embed="rId37"/>
          <a:stretch>
            <a:fillRect/>
          </a:stretch>
        </p:blipFill>
        <p:spPr>
          <a:xfrm>
            <a:off x="3844506" y="3228248"/>
            <a:ext cx="654834" cy="672000"/>
          </a:xfrm>
          <a:prstGeom prst="rect">
            <a:avLst/>
          </a:prstGeom>
        </p:spPr>
      </p:pic>
      <p:pic>
        <p:nvPicPr>
          <p:cNvPr id="45" name="Picture 43">
            <a:extLst>
              <a:ext uri="{FF2B5EF4-FFF2-40B4-BE49-F238E27FC236}">
                <a16:creationId xmlns:a16="http://schemas.microsoft.com/office/drawing/2014/main" id="{43C6D27C-C96D-D651-F1E3-E68D9C3B8D42}"/>
              </a:ext>
            </a:extLst>
          </p:cNvPr>
          <p:cNvPicPr>
            <a:picLocks noChangeAspect="1"/>
          </p:cNvPicPr>
          <p:nvPr/>
        </p:nvPicPr>
        <p:blipFill>
          <a:blip r:embed="rId37"/>
          <a:stretch>
            <a:fillRect/>
          </a:stretch>
        </p:blipFill>
        <p:spPr>
          <a:xfrm>
            <a:off x="5577084" y="3256826"/>
            <a:ext cx="654834" cy="672000"/>
          </a:xfrm>
          <a:prstGeom prst="rect">
            <a:avLst/>
          </a:prstGeom>
        </p:spPr>
      </p:pic>
      <p:pic>
        <p:nvPicPr>
          <p:cNvPr id="46" name="Picture 44">
            <a:extLst>
              <a:ext uri="{FF2B5EF4-FFF2-40B4-BE49-F238E27FC236}">
                <a16:creationId xmlns:a16="http://schemas.microsoft.com/office/drawing/2014/main" id="{54BE1964-3B44-0D83-1A96-62B578EAA760}"/>
              </a:ext>
            </a:extLst>
          </p:cNvPr>
          <p:cNvPicPr>
            <a:picLocks noChangeAspect="1"/>
          </p:cNvPicPr>
          <p:nvPr/>
        </p:nvPicPr>
        <p:blipFill>
          <a:blip r:embed="rId37"/>
          <a:stretch>
            <a:fillRect/>
          </a:stretch>
        </p:blipFill>
        <p:spPr>
          <a:xfrm>
            <a:off x="6781250" y="3256826"/>
            <a:ext cx="654834" cy="672000"/>
          </a:xfrm>
          <a:prstGeom prst="rect">
            <a:avLst/>
          </a:prstGeom>
        </p:spPr>
      </p:pic>
      <p:pic>
        <p:nvPicPr>
          <p:cNvPr id="47" name="Picture 45">
            <a:extLst>
              <a:ext uri="{FF2B5EF4-FFF2-40B4-BE49-F238E27FC236}">
                <a16:creationId xmlns:a16="http://schemas.microsoft.com/office/drawing/2014/main" id="{ABEB8306-DAC0-C435-014C-836B4A48C648}"/>
              </a:ext>
            </a:extLst>
          </p:cNvPr>
          <p:cNvPicPr>
            <a:picLocks noChangeAspect="1"/>
          </p:cNvPicPr>
          <p:nvPr/>
        </p:nvPicPr>
        <p:blipFill>
          <a:blip r:embed="rId38"/>
          <a:stretch>
            <a:fillRect/>
          </a:stretch>
        </p:blipFill>
        <p:spPr>
          <a:xfrm>
            <a:off x="7768634" y="4292316"/>
            <a:ext cx="1250902" cy="445200"/>
          </a:xfrm>
          <a:prstGeom prst="rect">
            <a:avLst/>
          </a:prstGeom>
        </p:spPr>
      </p:pic>
      <p:pic>
        <p:nvPicPr>
          <p:cNvPr id="48" name="Picture 46">
            <a:extLst>
              <a:ext uri="{FF2B5EF4-FFF2-40B4-BE49-F238E27FC236}">
                <a16:creationId xmlns:a16="http://schemas.microsoft.com/office/drawing/2014/main" id="{1E12741A-5973-F125-1F8E-14D4608F213A}"/>
              </a:ext>
            </a:extLst>
          </p:cNvPr>
          <p:cNvPicPr>
            <a:picLocks noChangeAspect="1"/>
          </p:cNvPicPr>
          <p:nvPr/>
        </p:nvPicPr>
        <p:blipFill>
          <a:blip r:embed="rId39"/>
          <a:stretch>
            <a:fillRect/>
          </a:stretch>
        </p:blipFill>
        <p:spPr>
          <a:xfrm>
            <a:off x="7808368" y="2793112"/>
            <a:ext cx="721997" cy="739200"/>
          </a:xfrm>
          <a:prstGeom prst="rect">
            <a:avLst/>
          </a:prstGeom>
        </p:spPr>
      </p:pic>
      <p:pic>
        <p:nvPicPr>
          <p:cNvPr id="49" name="Picture 47">
            <a:extLst>
              <a:ext uri="{FF2B5EF4-FFF2-40B4-BE49-F238E27FC236}">
                <a16:creationId xmlns:a16="http://schemas.microsoft.com/office/drawing/2014/main" id="{CE78DA19-23CC-7999-69D0-8D9A2187C581}"/>
              </a:ext>
            </a:extLst>
          </p:cNvPr>
          <p:cNvPicPr>
            <a:picLocks noChangeAspect="1"/>
          </p:cNvPicPr>
          <p:nvPr/>
        </p:nvPicPr>
        <p:blipFill>
          <a:blip r:embed="rId40"/>
          <a:stretch>
            <a:fillRect/>
          </a:stretch>
        </p:blipFill>
        <p:spPr>
          <a:xfrm>
            <a:off x="8034604" y="2793281"/>
            <a:ext cx="721997" cy="739200"/>
          </a:xfrm>
          <a:prstGeom prst="rect">
            <a:avLst/>
          </a:prstGeom>
        </p:spPr>
      </p:pic>
      <p:pic>
        <p:nvPicPr>
          <p:cNvPr id="50" name="Picture 48">
            <a:extLst>
              <a:ext uri="{FF2B5EF4-FFF2-40B4-BE49-F238E27FC236}">
                <a16:creationId xmlns:a16="http://schemas.microsoft.com/office/drawing/2014/main" id="{4946B95E-9C6D-F527-9EA5-84F43C7D52EA}"/>
              </a:ext>
            </a:extLst>
          </p:cNvPr>
          <p:cNvPicPr>
            <a:picLocks noChangeAspect="1"/>
          </p:cNvPicPr>
          <p:nvPr/>
        </p:nvPicPr>
        <p:blipFill>
          <a:blip r:embed="rId41"/>
          <a:stretch>
            <a:fillRect/>
          </a:stretch>
        </p:blipFill>
        <p:spPr>
          <a:xfrm>
            <a:off x="8260805" y="2792888"/>
            <a:ext cx="721997" cy="739200"/>
          </a:xfrm>
          <a:prstGeom prst="rect">
            <a:avLst/>
          </a:prstGeom>
        </p:spPr>
      </p:pic>
      <p:pic>
        <p:nvPicPr>
          <p:cNvPr id="51" name="Picture 49">
            <a:extLst>
              <a:ext uri="{FF2B5EF4-FFF2-40B4-BE49-F238E27FC236}">
                <a16:creationId xmlns:a16="http://schemas.microsoft.com/office/drawing/2014/main" id="{889A77CE-6E24-6F9C-ABE2-E84E1F4A24F7}"/>
              </a:ext>
            </a:extLst>
          </p:cNvPr>
          <p:cNvPicPr>
            <a:picLocks noChangeAspect="1"/>
          </p:cNvPicPr>
          <p:nvPr/>
        </p:nvPicPr>
        <p:blipFill>
          <a:blip r:embed="rId42"/>
          <a:stretch>
            <a:fillRect/>
          </a:stretch>
        </p:blipFill>
        <p:spPr>
          <a:xfrm>
            <a:off x="8486306" y="2793917"/>
            <a:ext cx="721997" cy="739200"/>
          </a:xfrm>
          <a:prstGeom prst="rect">
            <a:avLst/>
          </a:prstGeom>
        </p:spPr>
      </p:pic>
      <p:pic>
        <p:nvPicPr>
          <p:cNvPr id="52" name="Picture 50">
            <a:extLst>
              <a:ext uri="{FF2B5EF4-FFF2-40B4-BE49-F238E27FC236}">
                <a16:creationId xmlns:a16="http://schemas.microsoft.com/office/drawing/2014/main" id="{16D9F5E3-6EC8-49BE-6405-FD565A03589A}"/>
              </a:ext>
            </a:extLst>
          </p:cNvPr>
          <p:cNvPicPr>
            <a:picLocks noChangeAspect="1"/>
          </p:cNvPicPr>
          <p:nvPr/>
        </p:nvPicPr>
        <p:blipFill>
          <a:blip r:embed="rId43"/>
          <a:stretch>
            <a:fillRect/>
          </a:stretch>
        </p:blipFill>
        <p:spPr>
          <a:xfrm>
            <a:off x="7827392" y="2812567"/>
            <a:ext cx="654834" cy="672000"/>
          </a:xfrm>
          <a:prstGeom prst="rect">
            <a:avLst/>
          </a:prstGeom>
        </p:spPr>
      </p:pic>
      <p:pic>
        <p:nvPicPr>
          <p:cNvPr id="53" name="Picture 51">
            <a:extLst>
              <a:ext uri="{FF2B5EF4-FFF2-40B4-BE49-F238E27FC236}">
                <a16:creationId xmlns:a16="http://schemas.microsoft.com/office/drawing/2014/main" id="{47246DA6-659B-0344-2CC8-CA104DE2123F}"/>
              </a:ext>
            </a:extLst>
          </p:cNvPr>
          <p:cNvPicPr>
            <a:picLocks noChangeAspect="1"/>
          </p:cNvPicPr>
          <p:nvPr/>
        </p:nvPicPr>
        <p:blipFill>
          <a:blip r:embed="rId44"/>
          <a:stretch>
            <a:fillRect/>
          </a:stretch>
        </p:blipFill>
        <p:spPr>
          <a:xfrm>
            <a:off x="8050127" y="2813376"/>
            <a:ext cx="654834" cy="672000"/>
          </a:xfrm>
          <a:prstGeom prst="rect">
            <a:avLst/>
          </a:prstGeom>
        </p:spPr>
      </p:pic>
      <p:pic>
        <p:nvPicPr>
          <p:cNvPr id="54" name="Picture 52">
            <a:extLst>
              <a:ext uri="{FF2B5EF4-FFF2-40B4-BE49-F238E27FC236}">
                <a16:creationId xmlns:a16="http://schemas.microsoft.com/office/drawing/2014/main" id="{A1A18E49-0DC2-66AC-E865-449E2CA3031F}"/>
              </a:ext>
            </a:extLst>
          </p:cNvPr>
          <p:cNvPicPr>
            <a:picLocks noChangeAspect="1"/>
          </p:cNvPicPr>
          <p:nvPr/>
        </p:nvPicPr>
        <p:blipFill>
          <a:blip r:embed="rId45"/>
          <a:stretch>
            <a:fillRect/>
          </a:stretch>
        </p:blipFill>
        <p:spPr>
          <a:xfrm>
            <a:off x="8276831" y="2812695"/>
            <a:ext cx="654834" cy="672000"/>
          </a:xfrm>
          <a:prstGeom prst="rect">
            <a:avLst/>
          </a:prstGeom>
        </p:spPr>
      </p:pic>
      <p:pic>
        <p:nvPicPr>
          <p:cNvPr id="55" name="Picture 53">
            <a:extLst>
              <a:ext uri="{FF2B5EF4-FFF2-40B4-BE49-F238E27FC236}">
                <a16:creationId xmlns:a16="http://schemas.microsoft.com/office/drawing/2014/main" id="{FA5E6C2D-C37E-6944-8841-3758FB9BE263}"/>
              </a:ext>
            </a:extLst>
          </p:cNvPr>
          <p:cNvPicPr>
            <a:picLocks noChangeAspect="1"/>
          </p:cNvPicPr>
          <p:nvPr/>
        </p:nvPicPr>
        <p:blipFill>
          <a:blip r:embed="rId46"/>
          <a:stretch>
            <a:fillRect/>
          </a:stretch>
        </p:blipFill>
        <p:spPr>
          <a:xfrm>
            <a:off x="8486305" y="2790507"/>
            <a:ext cx="721997" cy="739200"/>
          </a:xfrm>
          <a:prstGeom prst="rect">
            <a:avLst/>
          </a:prstGeom>
        </p:spPr>
      </p:pic>
      <p:pic>
        <p:nvPicPr>
          <p:cNvPr id="56" name="Picture 54">
            <a:extLst>
              <a:ext uri="{FF2B5EF4-FFF2-40B4-BE49-F238E27FC236}">
                <a16:creationId xmlns:a16="http://schemas.microsoft.com/office/drawing/2014/main" id="{159E6602-8BD2-C2FC-8226-6DE91B4B39A1}"/>
              </a:ext>
            </a:extLst>
          </p:cNvPr>
          <p:cNvPicPr>
            <a:picLocks noChangeAspect="1"/>
          </p:cNvPicPr>
          <p:nvPr/>
        </p:nvPicPr>
        <p:blipFill>
          <a:blip r:embed="rId47"/>
          <a:stretch>
            <a:fillRect/>
          </a:stretch>
        </p:blipFill>
        <p:spPr>
          <a:xfrm>
            <a:off x="7829041" y="3393931"/>
            <a:ext cx="319022" cy="336000"/>
          </a:xfrm>
          <a:prstGeom prst="rect">
            <a:avLst/>
          </a:prstGeom>
        </p:spPr>
      </p:pic>
      <p:pic>
        <p:nvPicPr>
          <p:cNvPr id="57" name="Picture 55">
            <a:extLst>
              <a:ext uri="{FF2B5EF4-FFF2-40B4-BE49-F238E27FC236}">
                <a16:creationId xmlns:a16="http://schemas.microsoft.com/office/drawing/2014/main" id="{52C98063-6CB4-DE79-3248-2D402B6C48F9}"/>
              </a:ext>
            </a:extLst>
          </p:cNvPr>
          <p:cNvPicPr>
            <a:picLocks noChangeAspect="1"/>
          </p:cNvPicPr>
          <p:nvPr/>
        </p:nvPicPr>
        <p:blipFill>
          <a:blip r:embed="rId48"/>
          <a:stretch>
            <a:fillRect/>
          </a:stretch>
        </p:blipFill>
        <p:spPr>
          <a:xfrm>
            <a:off x="8055365" y="3394247"/>
            <a:ext cx="319022" cy="336000"/>
          </a:xfrm>
          <a:prstGeom prst="rect">
            <a:avLst/>
          </a:prstGeom>
        </p:spPr>
      </p:pic>
      <p:pic>
        <p:nvPicPr>
          <p:cNvPr id="58" name="Picture 56">
            <a:extLst>
              <a:ext uri="{FF2B5EF4-FFF2-40B4-BE49-F238E27FC236}">
                <a16:creationId xmlns:a16="http://schemas.microsoft.com/office/drawing/2014/main" id="{BCA52B80-AB65-B1BC-4AEA-1061100A3E6D}"/>
              </a:ext>
            </a:extLst>
          </p:cNvPr>
          <p:cNvPicPr>
            <a:picLocks noChangeAspect="1"/>
          </p:cNvPicPr>
          <p:nvPr/>
        </p:nvPicPr>
        <p:blipFill>
          <a:blip r:embed="rId49"/>
          <a:stretch>
            <a:fillRect/>
          </a:stretch>
        </p:blipFill>
        <p:spPr>
          <a:xfrm>
            <a:off x="8283032" y="3394114"/>
            <a:ext cx="319022" cy="336000"/>
          </a:xfrm>
          <a:prstGeom prst="rect">
            <a:avLst/>
          </a:prstGeom>
        </p:spPr>
      </p:pic>
      <p:pic>
        <p:nvPicPr>
          <p:cNvPr id="59" name="Picture 57">
            <a:extLst>
              <a:ext uri="{FF2B5EF4-FFF2-40B4-BE49-F238E27FC236}">
                <a16:creationId xmlns:a16="http://schemas.microsoft.com/office/drawing/2014/main" id="{EEBCF7FC-F2D5-24F3-D2FA-0E2C48D56637}"/>
              </a:ext>
            </a:extLst>
          </p:cNvPr>
          <p:cNvPicPr>
            <a:picLocks noChangeAspect="1"/>
          </p:cNvPicPr>
          <p:nvPr/>
        </p:nvPicPr>
        <p:blipFill>
          <a:blip r:embed="rId50"/>
          <a:stretch>
            <a:fillRect/>
          </a:stretch>
        </p:blipFill>
        <p:spPr>
          <a:xfrm>
            <a:off x="8509483" y="3056958"/>
            <a:ext cx="646439" cy="672000"/>
          </a:xfrm>
          <a:prstGeom prst="rect">
            <a:avLst/>
          </a:prstGeom>
        </p:spPr>
      </p:pic>
      <p:pic>
        <p:nvPicPr>
          <p:cNvPr id="60" name="Picture 58">
            <a:extLst>
              <a:ext uri="{FF2B5EF4-FFF2-40B4-BE49-F238E27FC236}">
                <a16:creationId xmlns:a16="http://schemas.microsoft.com/office/drawing/2014/main" id="{BB64CBBF-EDCF-26A9-9884-37A4D6C79358}"/>
              </a:ext>
            </a:extLst>
          </p:cNvPr>
          <p:cNvPicPr>
            <a:picLocks noChangeAspect="1"/>
          </p:cNvPicPr>
          <p:nvPr/>
        </p:nvPicPr>
        <p:blipFill>
          <a:blip r:embed="rId51"/>
          <a:stretch>
            <a:fillRect/>
          </a:stretch>
        </p:blipFill>
        <p:spPr>
          <a:xfrm>
            <a:off x="7829425" y="3646704"/>
            <a:ext cx="319022" cy="336000"/>
          </a:xfrm>
          <a:prstGeom prst="rect">
            <a:avLst/>
          </a:prstGeom>
        </p:spPr>
      </p:pic>
      <p:pic>
        <p:nvPicPr>
          <p:cNvPr id="61" name="Picture 59">
            <a:extLst>
              <a:ext uri="{FF2B5EF4-FFF2-40B4-BE49-F238E27FC236}">
                <a16:creationId xmlns:a16="http://schemas.microsoft.com/office/drawing/2014/main" id="{889A5F39-DA7C-DEB5-73E0-EDD0A5B263B8}"/>
              </a:ext>
            </a:extLst>
          </p:cNvPr>
          <p:cNvPicPr>
            <a:picLocks noChangeAspect="1"/>
          </p:cNvPicPr>
          <p:nvPr/>
        </p:nvPicPr>
        <p:blipFill>
          <a:blip r:embed="rId52"/>
          <a:stretch>
            <a:fillRect/>
          </a:stretch>
        </p:blipFill>
        <p:spPr>
          <a:xfrm>
            <a:off x="8056604" y="3647175"/>
            <a:ext cx="319022" cy="336000"/>
          </a:xfrm>
          <a:prstGeom prst="rect">
            <a:avLst/>
          </a:prstGeom>
        </p:spPr>
      </p:pic>
      <p:pic>
        <p:nvPicPr>
          <p:cNvPr id="62" name="Picture 60">
            <a:extLst>
              <a:ext uri="{FF2B5EF4-FFF2-40B4-BE49-F238E27FC236}">
                <a16:creationId xmlns:a16="http://schemas.microsoft.com/office/drawing/2014/main" id="{FCD8D5E9-06CB-FE10-7438-8220C892029F}"/>
              </a:ext>
            </a:extLst>
          </p:cNvPr>
          <p:cNvPicPr>
            <a:picLocks noChangeAspect="1"/>
          </p:cNvPicPr>
          <p:nvPr/>
        </p:nvPicPr>
        <p:blipFill>
          <a:blip r:embed="rId53"/>
          <a:stretch>
            <a:fillRect/>
          </a:stretch>
        </p:blipFill>
        <p:spPr>
          <a:xfrm>
            <a:off x="8281560" y="3645601"/>
            <a:ext cx="319022" cy="336000"/>
          </a:xfrm>
          <a:prstGeom prst="rect">
            <a:avLst/>
          </a:prstGeom>
        </p:spPr>
      </p:pic>
      <p:pic>
        <p:nvPicPr>
          <p:cNvPr id="63" name="Picture 61">
            <a:extLst>
              <a:ext uri="{FF2B5EF4-FFF2-40B4-BE49-F238E27FC236}">
                <a16:creationId xmlns:a16="http://schemas.microsoft.com/office/drawing/2014/main" id="{6D6D3C98-7939-9D7D-713E-109D326D24D0}"/>
              </a:ext>
            </a:extLst>
          </p:cNvPr>
          <p:cNvPicPr>
            <a:picLocks noChangeAspect="1"/>
          </p:cNvPicPr>
          <p:nvPr/>
        </p:nvPicPr>
        <p:blipFill>
          <a:blip r:embed="rId54"/>
          <a:stretch>
            <a:fillRect/>
          </a:stretch>
        </p:blipFill>
        <p:spPr>
          <a:xfrm>
            <a:off x="8509123" y="3311076"/>
            <a:ext cx="646439" cy="672000"/>
          </a:xfrm>
          <a:prstGeom prst="rect">
            <a:avLst/>
          </a:prstGeom>
        </p:spPr>
      </p:pic>
      <p:pic>
        <p:nvPicPr>
          <p:cNvPr id="64" name="Picture 62">
            <a:extLst>
              <a:ext uri="{FF2B5EF4-FFF2-40B4-BE49-F238E27FC236}">
                <a16:creationId xmlns:a16="http://schemas.microsoft.com/office/drawing/2014/main" id="{DA2AEF8A-DCD3-D073-1162-5AD56DB4133A}"/>
              </a:ext>
            </a:extLst>
          </p:cNvPr>
          <p:cNvPicPr>
            <a:picLocks noChangeAspect="1"/>
          </p:cNvPicPr>
          <p:nvPr/>
        </p:nvPicPr>
        <p:blipFill>
          <a:blip r:embed="rId55"/>
          <a:stretch>
            <a:fillRect/>
          </a:stretch>
        </p:blipFill>
        <p:spPr>
          <a:xfrm>
            <a:off x="7828602" y="3894799"/>
            <a:ext cx="319022" cy="336000"/>
          </a:xfrm>
          <a:prstGeom prst="rect">
            <a:avLst/>
          </a:prstGeom>
        </p:spPr>
      </p:pic>
      <p:pic>
        <p:nvPicPr>
          <p:cNvPr id="65" name="Picture 63">
            <a:extLst>
              <a:ext uri="{FF2B5EF4-FFF2-40B4-BE49-F238E27FC236}">
                <a16:creationId xmlns:a16="http://schemas.microsoft.com/office/drawing/2014/main" id="{4322CD5F-E722-C4C3-F4FA-E1C86ECD2B76}"/>
              </a:ext>
            </a:extLst>
          </p:cNvPr>
          <p:cNvPicPr>
            <a:picLocks noChangeAspect="1"/>
          </p:cNvPicPr>
          <p:nvPr/>
        </p:nvPicPr>
        <p:blipFill>
          <a:blip r:embed="rId56"/>
          <a:stretch>
            <a:fillRect/>
          </a:stretch>
        </p:blipFill>
        <p:spPr>
          <a:xfrm>
            <a:off x="8055795" y="3894139"/>
            <a:ext cx="319022" cy="336000"/>
          </a:xfrm>
          <a:prstGeom prst="rect">
            <a:avLst/>
          </a:prstGeom>
        </p:spPr>
      </p:pic>
      <p:pic>
        <p:nvPicPr>
          <p:cNvPr id="66" name="Picture 64">
            <a:extLst>
              <a:ext uri="{FF2B5EF4-FFF2-40B4-BE49-F238E27FC236}">
                <a16:creationId xmlns:a16="http://schemas.microsoft.com/office/drawing/2014/main" id="{C7AD6EA4-B092-6FAE-4B42-F79236F2228B}"/>
              </a:ext>
            </a:extLst>
          </p:cNvPr>
          <p:cNvPicPr>
            <a:picLocks noChangeAspect="1"/>
          </p:cNvPicPr>
          <p:nvPr/>
        </p:nvPicPr>
        <p:blipFill>
          <a:blip r:embed="rId57"/>
          <a:stretch>
            <a:fillRect/>
          </a:stretch>
        </p:blipFill>
        <p:spPr>
          <a:xfrm>
            <a:off x="8281352" y="3894622"/>
            <a:ext cx="319022" cy="336000"/>
          </a:xfrm>
          <a:prstGeom prst="rect">
            <a:avLst/>
          </a:prstGeom>
        </p:spPr>
      </p:pic>
      <p:pic>
        <p:nvPicPr>
          <p:cNvPr id="67" name="Picture 65">
            <a:extLst>
              <a:ext uri="{FF2B5EF4-FFF2-40B4-BE49-F238E27FC236}">
                <a16:creationId xmlns:a16="http://schemas.microsoft.com/office/drawing/2014/main" id="{2ED5F943-30AE-F778-4ECB-6C96E85E7B7C}"/>
              </a:ext>
            </a:extLst>
          </p:cNvPr>
          <p:cNvPicPr>
            <a:picLocks noChangeAspect="1"/>
          </p:cNvPicPr>
          <p:nvPr/>
        </p:nvPicPr>
        <p:blipFill>
          <a:blip r:embed="rId58"/>
          <a:stretch>
            <a:fillRect/>
          </a:stretch>
        </p:blipFill>
        <p:spPr>
          <a:xfrm>
            <a:off x="8509484" y="3560065"/>
            <a:ext cx="646439" cy="672000"/>
          </a:xfrm>
          <a:prstGeom prst="rect">
            <a:avLst/>
          </a:prstGeom>
        </p:spPr>
      </p:pic>
    </p:spTree>
    <p:extLst>
      <p:ext uri="{BB962C8B-B14F-4D97-AF65-F5344CB8AC3E}">
        <p14:creationId xmlns:p14="http://schemas.microsoft.com/office/powerpoint/2010/main" val="48283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childTnLst>
                          </p:cTn>
                        </p:par>
                        <p:par>
                          <p:cTn id="11" fill="hold">
                            <p:stCondLst>
                              <p:cond delay="0"/>
                            </p:stCondLst>
                            <p:childTnLst>
                              <p:par>
                                <p:cTn id="12" presetID="1" presetClass="exit" presetSubtype="0" fill="hold" nodeType="afterEffect">
                                  <p:stCondLst>
                                    <p:cond delay="500"/>
                                  </p:stCondLst>
                                  <p:childTnLst>
                                    <p:set>
                                      <p:cBhvr>
                                        <p:cTn id="13" dur="1" fill="hold">
                                          <p:stCondLst>
                                            <p:cond delay="0"/>
                                          </p:stCondLst>
                                        </p:cTn>
                                        <p:tgtEl>
                                          <p:spTgt spid="8"/>
                                        </p:tgtEl>
                                        <p:attrNameLst>
                                          <p:attrName>style.visibility</p:attrName>
                                        </p:attrNameLst>
                                      </p:cBhvr>
                                      <p:to>
                                        <p:strVal val="hidden"/>
                                      </p:to>
                                    </p:set>
                                  </p:childTnLst>
                                </p:cTn>
                              </p:par>
                              <p:par>
                                <p:cTn id="14" presetID="1" presetClass="entr" presetSubtype="0" fill="hold" nodeType="withEffect">
                                  <p:stCondLst>
                                    <p:cond delay="500"/>
                                  </p:stCondLst>
                                  <p:childTnLst>
                                    <p:set>
                                      <p:cBhvr>
                                        <p:cTn id="15" dur="1" fill="hold">
                                          <p:stCondLst>
                                            <p:cond delay="0"/>
                                          </p:stCondLst>
                                        </p:cTn>
                                        <p:tgtEl>
                                          <p:spTgt spid="9"/>
                                        </p:tgtEl>
                                        <p:attrNameLst>
                                          <p:attrName>style.visibility</p:attrName>
                                        </p:attrNameLst>
                                      </p:cBhvr>
                                      <p:to>
                                        <p:strVal val="visible"/>
                                      </p:to>
                                    </p:set>
                                  </p:childTnLst>
                                </p:cTn>
                              </p:par>
                              <p:par>
                                <p:cTn id="16" presetID="1" presetClass="entr" presetSubtype="0" fill="hold" nodeType="withEffect">
                                  <p:stCondLst>
                                    <p:cond delay="500"/>
                                  </p:stCondLst>
                                  <p:childTnLst>
                                    <p:set>
                                      <p:cBhvr>
                                        <p:cTn id="17" dur="1" fill="hold">
                                          <p:stCondLst>
                                            <p:cond delay="0"/>
                                          </p:stCondLst>
                                        </p:cTn>
                                        <p:tgtEl>
                                          <p:spTgt spid="50"/>
                                        </p:tgtEl>
                                        <p:attrNameLst>
                                          <p:attrName>style.visibility</p:attrName>
                                        </p:attrNameLst>
                                      </p:cBhvr>
                                      <p:to>
                                        <p:strVal val="visible"/>
                                      </p:to>
                                    </p:set>
                                  </p:childTnLst>
                                </p:cTn>
                              </p:par>
                            </p:childTnLst>
                          </p:cTn>
                        </p:par>
                        <p:par>
                          <p:cTn id="18" fill="hold">
                            <p:stCondLst>
                              <p:cond delay="500"/>
                            </p:stCondLst>
                            <p:childTnLst>
                              <p:par>
                                <p:cTn id="19" presetID="1" presetClass="exit" presetSubtype="0" fill="hold" nodeType="afterEffect">
                                  <p:stCondLst>
                                    <p:cond delay="500"/>
                                  </p:stCondLst>
                                  <p:childTnLst>
                                    <p:set>
                                      <p:cBhvr>
                                        <p:cTn id="20" dur="1" fill="hold">
                                          <p:stCondLst>
                                            <p:cond delay="0"/>
                                          </p:stCondLst>
                                        </p:cTn>
                                        <p:tgtEl>
                                          <p:spTgt spid="9"/>
                                        </p:tgtEl>
                                        <p:attrNameLst>
                                          <p:attrName>style.visibility</p:attrName>
                                        </p:attrNameLst>
                                      </p:cBhvr>
                                      <p:to>
                                        <p:strVal val="hidden"/>
                                      </p:to>
                                    </p:set>
                                  </p:childTnLst>
                                </p:cTn>
                              </p:par>
                              <p:par>
                                <p:cTn id="21" presetID="1" presetClass="entr" presetSubtype="0" fill="hold" nodeType="withEffect">
                                  <p:stCondLst>
                                    <p:cond delay="50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nodeType="withEffect">
                                  <p:stCondLst>
                                    <p:cond delay="500"/>
                                  </p:stCondLst>
                                  <p:childTnLst>
                                    <p:set>
                                      <p:cBhvr>
                                        <p:cTn id="24" dur="1" fill="hold">
                                          <p:stCondLst>
                                            <p:cond delay="0"/>
                                          </p:stCondLst>
                                        </p:cTn>
                                        <p:tgtEl>
                                          <p:spTgt spid="51"/>
                                        </p:tgtEl>
                                        <p:attrNameLst>
                                          <p:attrName>style.visibility</p:attrName>
                                        </p:attrNameLst>
                                      </p:cBhvr>
                                      <p:to>
                                        <p:strVal val="visible"/>
                                      </p:to>
                                    </p:set>
                                  </p:childTnLst>
                                </p:cTn>
                              </p:par>
                            </p:childTnLst>
                          </p:cTn>
                        </p:par>
                        <p:par>
                          <p:cTn id="25" fill="hold">
                            <p:stCondLst>
                              <p:cond delay="1000"/>
                            </p:stCondLst>
                            <p:childTnLst>
                              <p:par>
                                <p:cTn id="26" presetID="1" presetClass="exit" presetSubtype="0" fill="hold" nodeType="afterEffect">
                                  <p:stCondLst>
                                    <p:cond delay="500"/>
                                  </p:stCondLst>
                                  <p:childTnLst>
                                    <p:set>
                                      <p:cBhvr>
                                        <p:cTn id="27" dur="1" fill="hold">
                                          <p:stCondLst>
                                            <p:cond delay="0"/>
                                          </p:stCondLst>
                                        </p:cTn>
                                        <p:tgtEl>
                                          <p:spTgt spid="10"/>
                                        </p:tgtEl>
                                        <p:attrNameLst>
                                          <p:attrName>style.visibility</p:attrName>
                                        </p:attrNameLst>
                                      </p:cBhvr>
                                      <p:to>
                                        <p:strVal val="hidden"/>
                                      </p:to>
                                    </p:set>
                                  </p:childTnLst>
                                </p:cTn>
                              </p:par>
                              <p:par>
                                <p:cTn id="28" presetID="1" presetClass="entr" presetSubtype="0" fill="hold" nodeType="withEffect">
                                  <p:stCondLst>
                                    <p:cond delay="500"/>
                                  </p:stCondLst>
                                  <p:childTnLst>
                                    <p:set>
                                      <p:cBhvr>
                                        <p:cTn id="29" dur="1" fill="hold">
                                          <p:stCondLst>
                                            <p:cond delay="0"/>
                                          </p:stCondLst>
                                        </p:cTn>
                                        <p:tgtEl>
                                          <p:spTgt spid="11"/>
                                        </p:tgtEl>
                                        <p:attrNameLst>
                                          <p:attrName>style.visibility</p:attrName>
                                        </p:attrNameLst>
                                      </p:cBhvr>
                                      <p:to>
                                        <p:strVal val="visible"/>
                                      </p:to>
                                    </p:set>
                                  </p:childTnLst>
                                </p:cTn>
                              </p:par>
                              <p:par>
                                <p:cTn id="30" presetID="1" presetClass="entr" presetSubtype="0" fill="hold" nodeType="withEffect">
                                  <p:stCondLst>
                                    <p:cond delay="500"/>
                                  </p:stCondLst>
                                  <p:childTnLst>
                                    <p:set>
                                      <p:cBhvr>
                                        <p:cTn id="31" dur="1" fill="hold">
                                          <p:stCondLst>
                                            <p:cond delay="0"/>
                                          </p:stCondLst>
                                        </p:cTn>
                                        <p:tgtEl>
                                          <p:spTgt spid="35"/>
                                        </p:tgtEl>
                                        <p:attrNameLst>
                                          <p:attrName>style.visibility</p:attrName>
                                        </p:attrNameLst>
                                      </p:cBhvr>
                                      <p:to>
                                        <p:strVal val="visible"/>
                                      </p:to>
                                    </p:set>
                                  </p:childTnLst>
                                </p:cTn>
                              </p:par>
                            </p:childTnLst>
                          </p:cTn>
                        </p:par>
                        <p:par>
                          <p:cTn id="32" fill="hold">
                            <p:stCondLst>
                              <p:cond delay="1500"/>
                            </p:stCondLst>
                            <p:childTnLst>
                              <p:par>
                                <p:cTn id="33" presetID="1" presetClass="exit" presetSubtype="0" fill="hold" nodeType="afterEffect">
                                  <p:stCondLst>
                                    <p:cond delay="500"/>
                                  </p:stCondLst>
                                  <p:childTnLst>
                                    <p:set>
                                      <p:cBhvr>
                                        <p:cTn id="34" dur="1" fill="hold">
                                          <p:stCondLst>
                                            <p:cond delay="0"/>
                                          </p:stCondLst>
                                        </p:cTn>
                                        <p:tgtEl>
                                          <p:spTgt spid="11"/>
                                        </p:tgtEl>
                                        <p:attrNameLst>
                                          <p:attrName>style.visibility</p:attrName>
                                        </p:attrNameLst>
                                      </p:cBhvr>
                                      <p:to>
                                        <p:strVal val="hidden"/>
                                      </p:to>
                                    </p:set>
                                  </p:childTnLst>
                                </p:cTn>
                              </p:par>
                              <p:par>
                                <p:cTn id="35" presetID="1" presetClass="entr" presetSubtype="0" fill="hold" nodeType="withEffect">
                                  <p:stCondLst>
                                    <p:cond delay="50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nodeType="withEffect">
                                  <p:stCondLst>
                                    <p:cond delay="500"/>
                                  </p:stCondLst>
                                  <p:childTnLst>
                                    <p:set>
                                      <p:cBhvr>
                                        <p:cTn id="38" dur="1" fill="hold">
                                          <p:stCondLst>
                                            <p:cond delay="0"/>
                                          </p:stCondLst>
                                        </p:cTn>
                                        <p:tgtEl>
                                          <p:spTgt spid="36"/>
                                        </p:tgtEl>
                                        <p:attrNameLst>
                                          <p:attrName>style.visibility</p:attrName>
                                        </p:attrNameLst>
                                      </p:cBhvr>
                                      <p:to>
                                        <p:strVal val="visible"/>
                                      </p:to>
                                    </p:set>
                                  </p:childTnLst>
                                </p:cTn>
                              </p:par>
                            </p:childTnLst>
                          </p:cTn>
                        </p:par>
                        <p:par>
                          <p:cTn id="39" fill="hold">
                            <p:stCondLst>
                              <p:cond delay="2000"/>
                            </p:stCondLst>
                            <p:childTnLst>
                              <p:par>
                                <p:cTn id="40" presetID="1" presetClass="exit" presetSubtype="0" fill="hold" nodeType="afterEffect">
                                  <p:stCondLst>
                                    <p:cond delay="500"/>
                                  </p:stCondLst>
                                  <p:childTnLst>
                                    <p:set>
                                      <p:cBhvr>
                                        <p:cTn id="41" dur="1" fill="hold">
                                          <p:stCondLst>
                                            <p:cond delay="0"/>
                                          </p:stCondLst>
                                        </p:cTn>
                                        <p:tgtEl>
                                          <p:spTgt spid="12"/>
                                        </p:tgtEl>
                                        <p:attrNameLst>
                                          <p:attrName>style.visibility</p:attrName>
                                        </p:attrNameLst>
                                      </p:cBhvr>
                                      <p:to>
                                        <p:strVal val="hidden"/>
                                      </p:to>
                                    </p:set>
                                  </p:childTnLst>
                                </p:cTn>
                              </p:par>
                              <p:par>
                                <p:cTn id="42" presetID="1" presetClass="entr" presetSubtype="0" fill="hold" nodeType="withEffect">
                                  <p:stCondLst>
                                    <p:cond delay="500"/>
                                  </p:stCondLst>
                                  <p:childTnLst>
                                    <p:set>
                                      <p:cBhvr>
                                        <p:cTn id="43" dur="1" fill="hold">
                                          <p:stCondLst>
                                            <p:cond delay="0"/>
                                          </p:stCondLst>
                                        </p:cTn>
                                        <p:tgtEl>
                                          <p:spTgt spid="13"/>
                                        </p:tgtEl>
                                        <p:attrNameLst>
                                          <p:attrName>style.visibility</p:attrName>
                                        </p:attrNameLst>
                                      </p:cBhvr>
                                      <p:to>
                                        <p:strVal val="visible"/>
                                      </p:to>
                                    </p:set>
                                  </p:childTnLst>
                                </p:cTn>
                              </p:par>
                              <p:par>
                                <p:cTn id="44" presetID="1" presetClass="entr" presetSubtype="0" fill="hold" nodeType="withEffect">
                                  <p:stCondLst>
                                    <p:cond delay="500"/>
                                  </p:stCondLst>
                                  <p:childTnLst>
                                    <p:set>
                                      <p:cBhvr>
                                        <p:cTn id="45" dur="1" fill="hold">
                                          <p:stCondLst>
                                            <p:cond delay="0"/>
                                          </p:stCondLst>
                                        </p:cTn>
                                        <p:tgtEl>
                                          <p:spTgt spid="37"/>
                                        </p:tgtEl>
                                        <p:attrNameLst>
                                          <p:attrName>style.visibility</p:attrName>
                                        </p:attrNameLst>
                                      </p:cBhvr>
                                      <p:to>
                                        <p:strVal val="visible"/>
                                      </p:to>
                                    </p:set>
                                  </p:childTnLst>
                                </p:cTn>
                              </p:par>
                            </p:childTnLst>
                          </p:cTn>
                        </p:par>
                        <p:par>
                          <p:cTn id="46" fill="hold">
                            <p:stCondLst>
                              <p:cond delay="2500"/>
                            </p:stCondLst>
                            <p:childTnLst>
                              <p:par>
                                <p:cTn id="47" presetID="1" presetClass="exit" presetSubtype="0" fill="hold" nodeType="afterEffect">
                                  <p:stCondLst>
                                    <p:cond delay="500"/>
                                  </p:stCondLst>
                                  <p:childTnLst>
                                    <p:set>
                                      <p:cBhvr>
                                        <p:cTn id="48" dur="1" fill="hold">
                                          <p:stCondLst>
                                            <p:cond delay="0"/>
                                          </p:stCondLst>
                                        </p:cTn>
                                        <p:tgtEl>
                                          <p:spTgt spid="13"/>
                                        </p:tgtEl>
                                        <p:attrNameLst>
                                          <p:attrName>style.visibility</p:attrName>
                                        </p:attrNameLst>
                                      </p:cBhvr>
                                      <p:to>
                                        <p:strVal val="hidden"/>
                                      </p:to>
                                    </p:set>
                                  </p:childTnLst>
                                </p:cTn>
                              </p:par>
                              <p:par>
                                <p:cTn id="49" presetID="1" presetClass="entr" presetSubtype="0" fill="hold" nodeType="withEffect">
                                  <p:stCondLst>
                                    <p:cond delay="500"/>
                                  </p:stCondLst>
                                  <p:childTnLst>
                                    <p:set>
                                      <p:cBhvr>
                                        <p:cTn id="50" dur="1" fill="hold">
                                          <p:stCondLst>
                                            <p:cond delay="0"/>
                                          </p:stCondLst>
                                        </p:cTn>
                                        <p:tgtEl>
                                          <p:spTgt spid="14"/>
                                        </p:tgtEl>
                                        <p:attrNameLst>
                                          <p:attrName>style.visibility</p:attrName>
                                        </p:attrNameLst>
                                      </p:cBhvr>
                                      <p:to>
                                        <p:strVal val="visible"/>
                                      </p:to>
                                    </p:set>
                                  </p:childTnLst>
                                </p:cTn>
                              </p:par>
                              <p:par>
                                <p:cTn id="51" presetID="1" presetClass="entr" presetSubtype="0" fill="hold" nodeType="withEffect">
                                  <p:stCondLst>
                                    <p:cond delay="500"/>
                                  </p:stCondLst>
                                  <p:childTnLst>
                                    <p:set>
                                      <p:cBhvr>
                                        <p:cTn id="52" dur="1" fill="hold">
                                          <p:stCondLst>
                                            <p:cond delay="0"/>
                                          </p:stCondLst>
                                        </p:cTn>
                                        <p:tgtEl>
                                          <p:spTgt spid="38"/>
                                        </p:tgtEl>
                                        <p:attrNameLst>
                                          <p:attrName>style.visibility</p:attrName>
                                        </p:attrNameLst>
                                      </p:cBhvr>
                                      <p:to>
                                        <p:strVal val="visible"/>
                                      </p:to>
                                    </p:set>
                                  </p:childTnLst>
                                </p:cTn>
                              </p:par>
                            </p:childTnLst>
                          </p:cTn>
                        </p:par>
                        <p:par>
                          <p:cTn id="53" fill="hold">
                            <p:stCondLst>
                              <p:cond delay="3000"/>
                            </p:stCondLst>
                            <p:childTnLst>
                              <p:par>
                                <p:cTn id="54" presetID="1" presetClass="exit" presetSubtype="0" fill="hold" nodeType="afterEffect">
                                  <p:stCondLst>
                                    <p:cond delay="500"/>
                                  </p:stCondLst>
                                  <p:childTnLst>
                                    <p:set>
                                      <p:cBhvr>
                                        <p:cTn id="55" dur="1" fill="hold">
                                          <p:stCondLst>
                                            <p:cond delay="0"/>
                                          </p:stCondLst>
                                        </p:cTn>
                                        <p:tgtEl>
                                          <p:spTgt spid="14"/>
                                        </p:tgtEl>
                                        <p:attrNameLst>
                                          <p:attrName>style.visibility</p:attrName>
                                        </p:attrNameLst>
                                      </p:cBhvr>
                                      <p:to>
                                        <p:strVal val="hidden"/>
                                      </p:to>
                                    </p:set>
                                  </p:childTnLst>
                                </p:cTn>
                              </p:par>
                              <p:par>
                                <p:cTn id="56" presetID="1" presetClass="entr" presetSubtype="0" fill="hold" nodeType="withEffect">
                                  <p:stCondLst>
                                    <p:cond delay="500"/>
                                  </p:stCondLst>
                                  <p:childTnLst>
                                    <p:set>
                                      <p:cBhvr>
                                        <p:cTn id="57" dur="1" fill="hold">
                                          <p:stCondLst>
                                            <p:cond delay="0"/>
                                          </p:stCondLst>
                                        </p:cTn>
                                        <p:tgtEl>
                                          <p:spTgt spid="15"/>
                                        </p:tgtEl>
                                        <p:attrNameLst>
                                          <p:attrName>style.visibility</p:attrName>
                                        </p:attrNameLst>
                                      </p:cBhvr>
                                      <p:to>
                                        <p:strVal val="visible"/>
                                      </p:to>
                                    </p:set>
                                  </p:childTnLst>
                                </p:cTn>
                              </p:par>
                              <p:par>
                                <p:cTn id="58" presetID="1" presetClass="entr" presetSubtype="0" fill="hold" nodeType="withEffect">
                                  <p:stCondLst>
                                    <p:cond delay="500"/>
                                  </p:stCondLst>
                                  <p:childTnLst>
                                    <p:set>
                                      <p:cBhvr>
                                        <p:cTn id="59" dur="1" fill="hold">
                                          <p:stCondLst>
                                            <p:cond delay="0"/>
                                          </p:stCondLst>
                                        </p:cTn>
                                        <p:tgtEl>
                                          <p:spTgt spid="31"/>
                                        </p:tgtEl>
                                        <p:attrNameLst>
                                          <p:attrName>style.visibility</p:attrName>
                                        </p:attrNameLst>
                                      </p:cBhvr>
                                      <p:to>
                                        <p:strVal val="visible"/>
                                      </p:to>
                                    </p:set>
                                  </p:childTnLst>
                                </p:cTn>
                              </p:par>
                            </p:childTnLst>
                          </p:cTn>
                        </p:par>
                        <p:par>
                          <p:cTn id="60" fill="hold">
                            <p:stCondLst>
                              <p:cond delay="3500"/>
                            </p:stCondLst>
                            <p:childTnLst>
                              <p:par>
                                <p:cTn id="61" presetID="1" presetClass="exit" presetSubtype="0" fill="hold" nodeType="afterEffect">
                                  <p:stCondLst>
                                    <p:cond delay="500"/>
                                  </p:stCondLst>
                                  <p:childTnLst>
                                    <p:set>
                                      <p:cBhvr>
                                        <p:cTn id="62" dur="1" fill="hold">
                                          <p:stCondLst>
                                            <p:cond delay="0"/>
                                          </p:stCondLst>
                                        </p:cTn>
                                        <p:tgtEl>
                                          <p:spTgt spid="15"/>
                                        </p:tgtEl>
                                        <p:attrNameLst>
                                          <p:attrName>style.visibility</p:attrName>
                                        </p:attrNameLst>
                                      </p:cBhvr>
                                      <p:to>
                                        <p:strVal val="hidden"/>
                                      </p:to>
                                    </p:set>
                                  </p:childTnLst>
                                </p:cTn>
                              </p:par>
                              <p:par>
                                <p:cTn id="63" presetID="1" presetClass="entr" presetSubtype="0" fill="hold" nodeType="withEffect">
                                  <p:stCondLst>
                                    <p:cond delay="50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nodeType="withEffect">
                                  <p:stCondLst>
                                    <p:cond delay="500"/>
                                  </p:stCondLst>
                                  <p:childTnLst>
                                    <p:set>
                                      <p:cBhvr>
                                        <p:cTn id="66" dur="1" fill="hold">
                                          <p:stCondLst>
                                            <p:cond delay="0"/>
                                          </p:stCondLst>
                                        </p:cTn>
                                        <p:tgtEl>
                                          <p:spTgt spid="32"/>
                                        </p:tgtEl>
                                        <p:attrNameLst>
                                          <p:attrName>style.visibility</p:attrName>
                                        </p:attrNameLst>
                                      </p:cBhvr>
                                      <p:to>
                                        <p:strVal val="visible"/>
                                      </p:to>
                                    </p:set>
                                  </p:childTnLst>
                                </p:cTn>
                              </p:par>
                            </p:childTnLst>
                          </p:cTn>
                        </p:par>
                        <p:par>
                          <p:cTn id="67" fill="hold">
                            <p:stCondLst>
                              <p:cond delay="4000"/>
                            </p:stCondLst>
                            <p:childTnLst>
                              <p:par>
                                <p:cTn id="68" presetID="1" presetClass="exit" presetSubtype="0" fill="hold" nodeType="afterEffect">
                                  <p:stCondLst>
                                    <p:cond delay="500"/>
                                  </p:stCondLst>
                                  <p:childTnLst>
                                    <p:set>
                                      <p:cBhvr>
                                        <p:cTn id="69" dur="1" fill="hold">
                                          <p:stCondLst>
                                            <p:cond delay="0"/>
                                          </p:stCondLst>
                                        </p:cTn>
                                        <p:tgtEl>
                                          <p:spTgt spid="16"/>
                                        </p:tgtEl>
                                        <p:attrNameLst>
                                          <p:attrName>style.visibility</p:attrName>
                                        </p:attrNameLst>
                                      </p:cBhvr>
                                      <p:to>
                                        <p:strVal val="hidden"/>
                                      </p:to>
                                    </p:set>
                                  </p:childTnLst>
                                </p:cTn>
                              </p:par>
                              <p:par>
                                <p:cTn id="70" presetID="1" presetClass="entr" presetSubtype="0" fill="hold" nodeType="withEffect">
                                  <p:stCondLst>
                                    <p:cond delay="500"/>
                                  </p:stCondLst>
                                  <p:childTnLst>
                                    <p:set>
                                      <p:cBhvr>
                                        <p:cTn id="71" dur="1" fill="hold">
                                          <p:stCondLst>
                                            <p:cond delay="0"/>
                                          </p:stCondLst>
                                        </p:cTn>
                                        <p:tgtEl>
                                          <p:spTgt spid="17"/>
                                        </p:tgtEl>
                                        <p:attrNameLst>
                                          <p:attrName>style.visibility</p:attrName>
                                        </p:attrNameLst>
                                      </p:cBhvr>
                                      <p:to>
                                        <p:strVal val="visible"/>
                                      </p:to>
                                    </p:set>
                                  </p:childTnLst>
                                </p:cTn>
                              </p:par>
                              <p:par>
                                <p:cTn id="72" presetID="1" presetClass="entr" presetSubtype="0" fill="hold" nodeType="withEffect">
                                  <p:stCondLst>
                                    <p:cond delay="500"/>
                                  </p:stCondLst>
                                  <p:childTnLst>
                                    <p:set>
                                      <p:cBhvr>
                                        <p:cTn id="73" dur="1" fill="hold">
                                          <p:stCondLst>
                                            <p:cond delay="0"/>
                                          </p:stCondLst>
                                        </p:cTn>
                                        <p:tgtEl>
                                          <p:spTgt spid="33"/>
                                        </p:tgtEl>
                                        <p:attrNameLst>
                                          <p:attrName>style.visibility</p:attrName>
                                        </p:attrNameLst>
                                      </p:cBhvr>
                                      <p:to>
                                        <p:strVal val="visible"/>
                                      </p:to>
                                    </p:set>
                                  </p:childTnLst>
                                </p:cTn>
                              </p:par>
                            </p:childTnLst>
                          </p:cTn>
                        </p:par>
                        <p:par>
                          <p:cTn id="74" fill="hold">
                            <p:stCondLst>
                              <p:cond delay="4500"/>
                            </p:stCondLst>
                            <p:childTnLst>
                              <p:par>
                                <p:cTn id="75" presetID="1" presetClass="exit" presetSubtype="0" fill="hold" nodeType="afterEffect">
                                  <p:stCondLst>
                                    <p:cond delay="500"/>
                                  </p:stCondLst>
                                  <p:childTnLst>
                                    <p:set>
                                      <p:cBhvr>
                                        <p:cTn id="76" dur="1" fill="hold">
                                          <p:stCondLst>
                                            <p:cond delay="0"/>
                                          </p:stCondLst>
                                        </p:cTn>
                                        <p:tgtEl>
                                          <p:spTgt spid="17"/>
                                        </p:tgtEl>
                                        <p:attrNameLst>
                                          <p:attrName>style.visibility</p:attrName>
                                        </p:attrNameLst>
                                      </p:cBhvr>
                                      <p:to>
                                        <p:strVal val="hidden"/>
                                      </p:to>
                                    </p:set>
                                  </p:childTnLst>
                                </p:cTn>
                              </p:par>
                              <p:par>
                                <p:cTn id="77" presetID="1" presetClass="entr" presetSubtype="0" fill="hold" nodeType="withEffect">
                                  <p:stCondLst>
                                    <p:cond delay="500"/>
                                  </p:stCondLst>
                                  <p:childTnLst>
                                    <p:set>
                                      <p:cBhvr>
                                        <p:cTn id="78" dur="1" fill="hold">
                                          <p:stCondLst>
                                            <p:cond delay="0"/>
                                          </p:stCondLst>
                                        </p:cTn>
                                        <p:tgtEl>
                                          <p:spTgt spid="18"/>
                                        </p:tgtEl>
                                        <p:attrNameLst>
                                          <p:attrName>style.visibility</p:attrName>
                                        </p:attrNameLst>
                                      </p:cBhvr>
                                      <p:to>
                                        <p:strVal val="visible"/>
                                      </p:to>
                                    </p:set>
                                  </p:childTnLst>
                                </p:cTn>
                              </p:par>
                              <p:par>
                                <p:cTn id="79" presetID="1" presetClass="entr" presetSubtype="0" fill="hold" nodeType="withEffect">
                                  <p:stCondLst>
                                    <p:cond delay="500"/>
                                  </p:stCondLst>
                                  <p:childTnLst>
                                    <p:set>
                                      <p:cBhvr>
                                        <p:cTn id="80" dur="1" fill="hold">
                                          <p:stCondLst>
                                            <p:cond delay="0"/>
                                          </p:stCondLst>
                                        </p:cTn>
                                        <p:tgtEl>
                                          <p:spTgt spid="34"/>
                                        </p:tgtEl>
                                        <p:attrNameLst>
                                          <p:attrName>style.visibility</p:attrName>
                                        </p:attrNameLst>
                                      </p:cBhvr>
                                      <p:to>
                                        <p:strVal val="visible"/>
                                      </p:to>
                                    </p:set>
                                  </p:childTnLst>
                                </p:cTn>
                              </p:par>
                            </p:childTnLst>
                          </p:cTn>
                        </p:par>
                        <p:par>
                          <p:cTn id="81" fill="hold">
                            <p:stCondLst>
                              <p:cond delay="5000"/>
                            </p:stCondLst>
                            <p:childTnLst>
                              <p:par>
                                <p:cTn id="82" presetID="1" presetClass="exit" presetSubtype="0" fill="hold" nodeType="afterEffect">
                                  <p:stCondLst>
                                    <p:cond delay="500"/>
                                  </p:stCondLst>
                                  <p:childTnLst>
                                    <p:set>
                                      <p:cBhvr>
                                        <p:cTn id="83" dur="1" fill="hold">
                                          <p:stCondLst>
                                            <p:cond delay="0"/>
                                          </p:stCondLst>
                                        </p:cTn>
                                        <p:tgtEl>
                                          <p:spTgt spid="18"/>
                                        </p:tgtEl>
                                        <p:attrNameLst>
                                          <p:attrName>style.visibility</p:attrName>
                                        </p:attrNameLst>
                                      </p:cBhvr>
                                      <p:to>
                                        <p:strVal val="hidden"/>
                                      </p:to>
                                    </p:set>
                                  </p:childTnLst>
                                </p:cTn>
                              </p:par>
                              <p:par>
                                <p:cTn id="84" presetID="1" presetClass="entr" presetSubtype="0" fill="hold" nodeType="withEffect">
                                  <p:stCondLst>
                                    <p:cond delay="500"/>
                                  </p:stCondLst>
                                  <p:childTnLst>
                                    <p:set>
                                      <p:cBhvr>
                                        <p:cTn id="85" dur="1" fill="hold">
                                          <p:stCondLst>
                                            <p:cond delay="0"/>
                                          </p:stCondLst>
                                        </p:cTn>
                                        <p:tgtEl>
                                          <p:spTgt spid="19"/>
                                        </p:tgtEl>
                                        <p:attrNameLst>
                                          <p:attrName>style.visibility</p:attrName>
                                        </p:attrNameLst>
                                      </p:cBhvr>
                                      <p:to>
                                        <p:strVal val="visible"/>
                                      </p:to>
                                    </p:set>
                                  </p:childTnLst>
                                </p:cTn>
                              </p:par>
                              <p:par>
                                <p:cTn id="86" presetID="1" presetClass="entr" presetSubtype="0" fill="hold" nodeType="withEffect">
                                  <p:stCondLst>
                                    <p:cond delay="500"/>
                                  </p:stCondLst>
                                  <p:childTnLst>
                                    <p:set>
                                      <p:cBhvr>
                                        <p:cTn id="87" dur="1" fill="hold">
                                          <p:stCondLst>
                                            <p:cond delay="0"/>
                                          </p:stCondLst>
                                        </p:cTn>
                                        <p:tgtEl>
                                          <p:spTgt spid="27"/>
                                        </p:tgtEl>
                                        <p:attrNameLst>
                                          <p:attrName>style.visibility</p:attrName>
                                        </p:attrNameLst>
                                      </p:cBhvr>
                                      <p:to>
                                        <p:strVal val="visible"/>
                                      </p:to>
                                    </p:set>
                                  </p:childTnLst>
                                </p:cTn>
                              </p:par>
                            </p:childTnLst>
                          </p:cTn>
                        </p:par>
                        <p:par>
                          <p:cTn id="88" fill="hold">
                            <p:stCondLst>
                              <p:cond delay="5500"/>
                            </p:stCondLst>
                            <p:childTnLst>
                              <p:par>
                                <p:cTn id="89" presetID="1" presetClass="exit" presetSubtype="0" fill="hold" nodeType="afterEffect">
                                  <p:stCondLst>
                                    <p:cond delay="500"/>
                                  </p:stCondLst>
                                  <p:childTnLst>
                                    <p:set>
                                      <p:cBhvr>
                                        <p:cTn id="90" dur="1" fill="hold">
                                          <p:stCondLst>
                                            <p:cond delay="0"/>
                                          </p:stCondLst>
                                        </p:cTn>
                                        <p:tgtEl>
                                          <p:spTgt spid="19"/>
                                        </p:tgtEl>
                                        <p:attrNameLst>
                                          <p:attrName>style.visibility</p:attrName>
                                        </p:attrNameLst>
                                      </p:cBhvr>
                                      <p:to>
                                        <p:strVal val="hidden"/>
                                      </p:to>
                                    </p:set>
                                  </p:childTnLst>
                                </p:cTn>
                              </p:par>
                              <p:par>
                                <p:cTn id="91" presetID="1" presetClass="entr" presetSubtype="0" fill="hold" nodeType="withEffect">
                                  <p:stCondLst>
                                    <p:cond delay="500"/>
                                  </p:stCondLst>
                                  <p:childTnLst>
                                    <p:set>
                                      <p:cBhvr>
                                        <p:cTn id="92" dur="1" fill="hold">
                                          <p:stCondLst>
                                            <p:cond delay="0"/>
                                          </p:stCondLst>
                                        </p:cTn>
                                        <p:tgtEl>
                                          <p:spTgt spid="20"/>
                                        </p:tgtEl>
                                        <p:attrNameLst>
                                          <p:attrName>style.visibility</p:attrName>
                                        </p:attrNameLst>
                                      </p:cBhvr>
                                      <p:to>
                                        <p:strVal val="visible"/>
                                      </p:to>
                                    </p:set>
                                  </p:childTnLst>
                                </p:cTn>
                              </p:par>
                              <p:par>
                                <p:cTn id="93" presetID="1" presetClass="entr" presetSubtype="0" fill="hold" nodeType="withEffect">
                                  <p:stCondLst>
                                    <p:cond delay="500"/>
                                  </p:stCondLst>
                                  <p:childTnLst>
                                    <p:set>
                                      <p:cBhvr>
                                        <p:cTn id="94" dur="1" fill="hold">
                                          <p:stCondLst>
                                            <p:cond delay="0"/>
                                          </p:stCondLst>
                                        </p:cTn>
                                        <p:tgtEl>
                                          <p:spTgt spid="28"/>
                                        </p:tgtEl>
                                        <p:attrNameLst>
                                          <p:attrName>style.visibility</p:attrName>
                                        </p:attrNameLst>
                                      </p:cBhvr>
                                      <p:to>
                                        <p:strVal val="visible"/>
                                      </p:to>
                                    </p:set>
                                  </p:childTnLst>
                                </p:cTn>
                              </p:par>
                            </p:childTnLst>
                          </p:cTn>
                        </p:par>
                        <p:par>
                          <p:cTn id="95" fill="hold">
                            <p:stCondLst>
                              <p:cond delay="6000"/>
                            </p:stCondLst>
                            <p:childTnLst>
                              <p:par>
                                <p:cTn id="96" presetID="1" presetClass="exit" presetSubtype="0" fill="hold" nodeType="afterEffect">
                                  <p:stCondLst>
                                    <p:cond delay="500"/>
                                  </p:stCondLst>
                                  <p:childTnLst>
                                    <p:set>
                                      <p:cBhvr>
                                        <p:cTn id="97" dur="1" fill="hold">
                                          <p:stCondLst>
                                            <p:cond delay="0"/>
                                          </p:stCondLst>
                                        </p:cTn>
                                        <p:tgtEl>
                                          <p:spTgt spid="20"/>
                                        </p:tgtEl>
                                        <p:attrNameLst>
                                          <p:attrName>style.visibility</p:attrName>
                                        </p:attrNameLst>
                                      </p:cBhvr>
                                      <p:to>
                                        <p:strVal val="hidden"/>
                                      </p:to>
                                    </p:set>
                                  </p:childTnLst>
                                </p:cTn>
                              </p:par>
                              <p:par>
                                <p:cTn id="98" presetID="1" presetClass="entr" presetSubtype="0" fill="hold" nodeType="withEffect">
                                  <p:stCondLst>
                                    <p:cond delay="500"/>
                                  </p:stCondLst>
                                  <p:childTnLst>
                                    <p:set>
                                      <p:cBhvr>
                                        <p:cTn id="99" dur="1" fill="hold">
                                          <p:stCondLst>
                                            <p:cond delay="0"/>
                                          </p:stCondLst>
                                        </p:cTn>
                                        <p:tgtEl>
                                          <p:spTgt spid="21"/>
                                        </p:tgtEl>
                                        <p:attrNameLst>
                                          <p:attrName>style.visibility</p:attrName>
                                        </p:attrNameLst>
                                      </p:cBhvr>
                                      <p:to>
                                        <p:strVal val="visible"/>
                                      </p:to>
                                    </p:set>
                                  </p:childTnLst>
                                </p:cTn>
                              </p:par>
                              <p:par>
                                <p:cTn id="100" presetID="1" presetClass="entr" presetSubtype="0" fill="hold" nodeType="withEffect">
                                  <p:stCondLst>
                                    <p:cond delay="500"/>
                                  </p:stCondLst>
                                  <p:childTnLst>
                                    <p:set>
                                      <p:cBhvr>
                                        <p:cTn id="101" dur="1" fill="hold">
                                          <p:stCondLst>
                                            <p:cond delay="0"/>
                                          </p:stCondLst>
                                        </p:cTn>
                                        <p:tgtEl>
                                          <p:spTgt spid="29"/>
                                        </p:tgtEl>
                                        <p:attrNameLst>
                                          <p:attrName>style.visibility</p:attrName>
                                        </p:attrNameLst>
                                      </p:cBhvr>
                                      <p:to>
                                        <p:strVal val="visible"/>
                                      </p:to>
                                    </p:set>
                                  </p:childTnLst>
                                </p:cTn>
                              </p:par>
                            </p:childTnLst>
                          </p:cTn>
                        </p:par>
                        <p:par>
                          <p:cTn id="102" fill="hold">
                            <p:stCondLst>
                              <p:cond delay="6500"/>
                            </p:stCondLst>
                            <p:childTnLst>
                              <p:par>
                                <p:cTn id="103" presetID="1" presetClass="exit" presetSubtype="0" fill="hold" nodeType="afterEffect">
                                  <p:stCondLst>
                                    <p:cond delay="500"/>
                                  </p:stCondLst>
                                  <p:childTnLst>
                                    <p:set>
                                      <p:cBhvr>
                                        <p:cTn id="104" dur="1" fill="hold">
                                          <p:stCondLst>
                                            <p:cond delay="0"/>
                                          </p:stCondLst>
                                        </p:cTn>
                                        <p:tgtEl>
                                          <p:spTgt spid="21"/>
                                        </p:tgtEl>
                                        <p:attrNameLst>
                                          <p:attrName>style.visibility</p:attrName>
                                        </p:attrNameLst>
                                      </p:cBhvr>
                                      <p:to>
                                        <p:strVal val="hidden"/>
                                      </p:to>
                                    </p:set>
                                  </p:childTnLst>
                                </p:cTn>
                              </p:par>
                              <p:par>
                                <p:cTn id="105" presetID="1" presetClass="entr" presetSubtype="0" fill="hold" nodeType="withEffect">
                                  <p:stCondLst>
                                    <p:cond delay="500"/>
                                  </p:stCondLst>
                                  <p:childTnLst>
                                    <p:set>
                                      <p:cBhvr>
                                        <p:cTn id="106" dur="1" fill="hold">
                                          <p:stCondLst>
                                            <p:cond delay="0"/>
                                          </p:stCondLst>
                                        </p:cTn>
                                        <p:tgtEl>
                                          <p:spTgt spid="22"/>
                                        </p:tgtEl>
                                        <p:attrNameLst>
                                          <p:attrName>style.visibility</p:attrName>
                                        </p:attrNameLst>
                                      </p:cBhvr>
                                      <p:to>
                                        <p:strVal val="visible"/>
                                      </p:to>
                                    </p:set>
                                  </p:childTnLst>
                                </p:cTn>
                              </p:par>
                              <p:par>
                                <p:cTn id="107" presetID="1" presetClass="entr" presetSubtype="0" fill="hold" nodeType="withEffect">
                                  <p:stCondLst>
                                    <p:cond delay="500"/>
                                  </p:stCondLst>
                                  <p:childTnLst>
                                    <p:set>
                                      <p:cBhvr>
                                        <p:cTn id="108" dur="1" fill="hold">
                                          <p:stCondLst>
                                            <p:cond delay="0"/>
                                          </p:stCondLst>
                                        </p:cTn>
                                        <p:tgtEl>
                                          <p:spTgt spid="30"/>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nodeType="clickEffect">
                                  <p:stCondLst>
                                    <p:cond delay="0"/>
                                  </p:stCondLst>
                                  <p:childTnLst>
                                    <p:set>
                                      <p:cBhvr>
                                        <p:cTn id="112" dur="1" fill="hold">
                                          <p:stCondLst>
                                            <p:cond delay="0"/>
                                          </p:stCondLst>
                                        </p:cTn>
                                        <p:tgtEl>
                                          <p:spTgt spid="39"/>
                                        </p:tgtEl>
                                        <p:attrNameLst>
                                          <p:attrName>style.visibility</p:attrName>
                                        </p:attrNameLst>
                                      </p:cBhvr>
                                      <p:to>
                                        <p:strVal val="visible"/>
                                      </p:to>
                                    </p:set>
                                  </p:childTnLst>
                                </p:cTn>
                              </p:par>
                              <p:par>
                                <p:cTn id="113" presetID="1" presetClass="entr" presetSubtype="0" fill="hold" nodeType="withEffect">
                                  <p:stCondLst>
                                    <p:cond delay="0"/>
                                  </p:stCondLst>
                                  <p:childTnLst>
                                    <p:set>
                                      <p:cBhvr>
                                        <p:cTn id="114" dur="1" fill="hold">
                                          <p:stCondLst>
                                            <p:cond delay="0"/>
                                          </p:stCondLst>
                                        </p:cTn>
                                        <p:tgtEl>
                                          <p:spTgt spid="43"/>
                                        </p:tgtEl>
                                        <p:attrNameLst>
                                          <p:attrName>style.visibility</p:attrName>
                                        </p:attrNameLst>
                                      </p:cBhvr>
                                      <p:to>
                                        <p:strVal val="visible"/>
                                      </p:to>
                                    </p:set>
                                  </p:childTnLst>
                                </p:cTn>
                              </p:par>
                              <p:par>
                                <p:cTn id="115" presetID="1" presetClass="entr" presetSubtype="0" fill="hold" nodeType="withEffect">
                                  <p:stCondLst>
                                    <p:cond delay="0"/>
                                  </p:stCondLst>
                                  <p:childTnLst>
                                    <p:set>
                                      <p:cBhvr>
                                        <p:cTn id="116" dur="1" fill="hold">
                                          <p:stCondLst>
                                            <p:cond delay="0"/>
                                          </p:stCondLst>
                                        </p:cTn>
                                        <p:tgtEl>
                                          <p:spTgt spid="40"/>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44"/>
                                        </p:tgtEl>
                                        <p:attrNameLst>
                                          <p:attrName>style.visibility</p:attrName>
                                        </p:attrNameLst>
                                      </p:cBhvr>
                                      <p:to>
                                        <p:strVal val="visible"/>
                                      </p:to>
                                    </p:set>
                                  </p:childTnLst>
                                </p:cTn>
                              </p:par>
                              <p:par>
                                <p:cTn id="119" presetID="1" presetClass="entr" presetSubtype="0" fill="hold" nodeType="withEffect">
                                  <p:stCondLst>
                                    <p:cond delay="0"/>
                                  </p:stCondLst>
                                  <p:childTnLst>
                                    <p:set>
                                      <p:cBhvr>
                                        <p:cTn id="120" dur="1" fill="hold">
                                          <p:stCondLst>
                                            <p:cond delay="0"/>
                                          </p:stCondLst>
                                        </p:cTn>
                                        <p:tgtEl>
                                          <p:spTgt spid="41"/>
                                        </p:tgtEl>
                                        <p:attrNameLst>
                                          <p:attrName>style.visibility</p:attrName>
                                        </p:attrNameLst>
                                      </p:cBhvr>
                                      <p:to>
                                        <p:strVal val="visible"/>
                                      </p:to>
                                    </p:set>
                                  </p:childTnLst>
                                </p:cTn>
                              </p:par>
                              <p:par>
                                <p:cTn id="121" presetID="1" presetClass="entr" presetSubtype="0" fill="hold" nodeType="withEffect">
                                  <p:stCondLst>
                                    <p:cond delay="0"/>
                                  </p:stCondLst>
                                  <p:childTnLst>
                                    <p:set>
                                      <p:cBhvr>
                                        <p:cTn id="122" dur="1" fill="hold">
                                          <p:stCondLst>
                                            <p:cond delay="0"/>
                                          </p:stCondLst>
                                        </p:cTn>
                                        <p:tgtEl>
                                          <p:spTgt spid="45"/>
                                        </p:tgtEl>
                                        <p:attrNameLst>
                                          <p:attrName>style.visibility</p:attrName>
                                        </p:attrNameLst>
                                      </p:cBhvr>
                                      <p:to>
                                        <p:strVal val="visible"/>
                                      </p:to>
                                    </p:set>
                                  </p:childTnLst>
                                </p:cTn>
                              </p:par>
                              <p:par>
                                <p:cTn id="123" presetID="1" presetClass="entr" presetSubtype="0" fill="hold" nodeType="withEffect">
                                  <p:stCondLst>
                                    <p:cond delay="0"/>
                                  </p:stCondLst>
                                  <p:childTnLst>
                                    <p:set>
                                      <p:cBhvr>
                                        <p:cTn id="124" dur="1" fill="hold">
                                          <p:stCondLst>
                                            <p:cond delay="0"/>
                                          </p:stCondLst>
                                        </p:cTn>
                                        <p:tgtEl>
                                          <p:spTgt spid="42"/>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46"/>
                                        </p:tgtEl>
                                        <p:attrNameLst>
                                          <p:attrName>style.visibility</p:attrName>
                                        </p:attrNameLst>
                                      </p:cBhvr>
                                      <p:to>
                                        <p:strVal val="visible"/>
                                      </p:to>
                                    </p:set>
                                  </p:childTnLst>
                                </p:cTn>
                              </p:par>
                              <p:par>
                                <p:cTn id="127" presetID="1" presetClass="exit" presetSubtype="0" fill="hold" nodeType="withEffect">
                                  <p:stCondLst>
                                    <p:cond delay="0"/>
                                  </p:stCondLst>
                                  <p:childTnLst>
                                    <p:set>
                                      <p:cBhvr>
                                        <p:cTn id="128" dur="1" fill="hold">
                                          <p:stCondLst>
                                            <p:cond delay="0"/>
                                          </p:stCondLst>
                                        </p:cTn>
                                        <p:tgtEl>
                                          <p:spTgt spid="22"/>
                                        </p:tgtEl>
                                        <p:attrNameLst>
                                          <p:attrName>style.visibility</p:attrName>
                                        </p:attrNameLst>
                                      </p:cBhvr>
                                      <p:to>
                                        <p:strVal val="hidden"/>
                                      </p:to>
                                    </p:set>
                                  </p:childTnLst>
                                </p:cTn>
                              </p:par>
                              <p:par>
                                <p:cTn id="129" presetID="1" presetClass="entr" presetSubtype="0" fill="hold" nodeType="withEffect">
                                  <p:stCondLst>
                                    <p:cond delay="0"/>
                                  </p:stCondLst>
                                  <p:childTnLst>
                                    <p:set>
                                      <p:cBhvr>
                                        <p:cTn id="130" dur="1" fill="hold">
                                          <p:stCondLst>
                                            <p:cond delay="0"/>
                                          </p:stCondLst>
                                        </p:cTn>
                                        <p:tgtEl>
                                          <p:spTgt spid="8"/>
                                        </p:tgtEl>
                                        <p:attrNameLst>
                                          <p:attrName>style.visibility</p:attrName>
                                        </p:attrNameLst>
                                      </p:cBhvr>
                                      <p:to>
                                        <p:strVal val="visible"/>
                                      </p:to>
                                    </p:set>
                                  </p:childTnLst>
                                </p:cTn>
                              </p:par>
                              <p:par>
                                <p:cTn id="131" presetID="1" presetClass="entr" presetSubtype="0" fill="hold" nodeType="withEffect">
                                  <p:stCondLst>
                                    <p:cond delay="0"/>
                                  </p:stCondLst>
                                  <p:childTnLst>
                                    <p:set>
                                      <p:cBhvr>
                                        <p:cTn id="132" dur="1" fill="hold">
                                          <p:stCondLst>
                                            <p:cond delay="0"/>
                                          </p:stCondLst>
                                        </p:cTn>
                                        <p:tgtEl>
                                          <p:spTgt spid="52"/>
                                        </p:tgtEl>
                                        <p:attrNameLst>
                                          <p:attrName>style.visibility</p:attrName>
                                        </p:attrNameLst>
                                      </p:cBhvr>
                                      <p:to>
                                        <p:strVal val="visible"/>
                                      </p:to>
                                    </p:set>
                                  </p:childTnLst>
                                </p:cTn>
                              </p:par>
                            </p:childTnLst>
                          </p:cTn>
                        </p:par>
                        <p:par>
                          <p:cTn id="133" fill="hold">
                            <p:stCondLst>
                              <p:cond delay="0"/>
                            </p:stCondLst>
                            <p:childTnLst>
                              <p:par>
                                <p:cTn id="134" presetID="1" presetClass="exit" presetSubtype="0" fill="hold" nodeType="afterEffect">
                                  <p:stCondLst>
                                    <p:cond delay="500"/>
                                  </p:stCondLst>
                                  <p:childTnLst>
                                    <p:set>
                                      <p:cBhvr>
                                        <p:cTn id="135" dur="1" fill="hold">
                                          <p:stCondLst>
                                            <p:cond delay="0"/>
                                          </p:stCondLst>
                                        </p:cTn>
                                        <p:tgtEl>
                                          <p:spTgt spid="8"/>
                                        </p:tgtEl>
                                        <p:attrNameLst>
                                          <p:attrName>style.visibility</p:attrName>
                                        </p:attrNameLst>
                                      </p:cBhvr>
                                      <p:to>
                                        <p:strVal val="hidden"/>
                                      </p:to>
                                    </p:set>
                                  </p:childTnLst>
                                </p:cTn>
                              </p:par>
                              <p:par>
                                <p:cTn id="136" presetID="1" presetClass="entr" presetSubtype="0" fill="hold" nodeType="withEffect">
                                  <p:stCondLst>
                                    <p:cond delay="500"/>
                                  </p:stCondLst>
                                  <p:childTnLst>
                                    <p:set>
                                      <p:cBhvr>
                                        <p:cTn id="137" dur="1" fill="hold">
                                          <p:stCondLst>
                                            <p:cond delay="0"/>
                                          </p:stCondLst>
                                        </p:cTn>
                                        <p:tgtEl>
                                          <p:spTgt spid="9"/>
                                        </p:tgtEl>
                                        <p:attrNameLst>
                                          <p:attrName>style.visibility</p:attrName>
                                        </p:attrNameLst>
                                      </p:cBhvr>
                                      <p:to>
                                        <p:strVal val="visible"/>
                                      </p:to>
                                    </p:set>
                                  </p:childTnLst>
                                </p:cTn>
                              </p:par>
                              <p:par>
                                <p:cTn id="138" presetID="1" presetClass="entr" presetSubtype="0" fill="hold" nodeType="withEffect">
                                  <p:stCondLst>
                                    <p:cond delay="500"/>
                                  </p:stCondLst>
                                  <p:childTnLst>
                                    <p:set>
                                      <p:cBhvr>
                                        <p:cTn id="139" dur="1" fill="hold">
                                          <p:stCondLst>
                                            <p:cond delay="0"/>
                                          </p:stCondLst>
                                        </p:cTn>
                                        <p:tgtEl>
                                          <p:spTgt spid="53"/>
                                        </p:tgtEl>
                                        <p:attrNameLst>
                                          <p:attrName>style.visibility</p:attrName>
                                        </p:attrNameLst>
                                      </p:cBhvr>
                                      <p:to>
                                        <p:strVal val="visible"/>
                                      </p:to>
                                    </p:set>
                                  </p:childTnLst>
                                </p:cTn>
                              </p:par>
                            </p:childTnLst>
                          </p:cTn>
                        </p:par>
                        <p:par>
                          <p:cTn id="140" fill="hold">
                            <p:stCondLst>
                              <p:cond delay="500"/>
                            </p:stCondLst>
                            <p:childTnLst>
                              <p:par>
                                <p:cTn id="141" presetID="1" presetClass="exit" presetSubtype="0" fill="hold" nodeType="afterEffect">
                                  <p:stCondLst>
                                    <p:cond delay="500"/>
                                  </p:stCondLst>
                                  <p:childTnLst>
                                    <p:set>
                                      <p:cBhvr>
                                        <p:cTn id="142" dur="1" fill="hold">
                                          <p:stCondLst>
                                            <p:cond delay="0"/>
                                          </p:stCondLst>
                                        </p:cTn>
                                        <p:tgtEl>
                                          <p:spTgt spid="9"/>
                                        </p:tgtEl>
                                        <p:attrNameLst>
                                          <p:attrName>style.visibility</p:attrName>
                                        </p:attrNameLst>
                                      </p:cBhvr>
                                      <p:to>
                                        <p:strVal val="hidden"/>
                                      </p:to>
                                    </p:set>
                                  </p:childTnLst>
                                </p:cTn>
                              </p:par>
                              <p:par>
                                <p:cTn id="143" presetID="1" presetClass="entr" presetSubtype="0" fill="hold" nodeType="withEffect">
                                  <p:stCondLst>
                                    <p:cond delay="500"/>
                                  </p:stCondLst>
                                  <p:childTnLst>
                                    <p:set>
                                      <p:cBhvr>
                                        <p:cTn id="144" dur="1" fill="hold">
                                          <p:stCondLst>
                                            <p:cond delay="0"/>
                                          </p:stCondLst>
                                        </p:cTn>
                                        <p:tgtEl>
                                          <p:spTgt spid="10"/>
                                        </p:tgtEl>
                                        <p:attrNameLst>
                                          <p:attrName>style.visibility</p:attrName>
                                        </p:attrNameLst>
                                      </p:cBhvr>
                                      <p:to>
                                        <p:strVal val="visible"/>
                                      </p:to>
                                    </p:set>
                                  </p:childTnLst>
                                </p:cTn>
                              </p:par>
                              <p:par>
                                <p:cTn id="145" presetID="1" presetClass="entr" presetSubtype="0" fill="hold" nodeType="withEffect">
                                  <p:stCondLst>
                                    <p:cond delay="500"/>
                                  </p:stCondLst>
                                  <p:childTnLst>
                                    <p:set>
                                      <p:cBhvr>
                                        <p:cTn id="146" dur="1" fill="hold">
                                          <p:stCondLst>
                                            <p:cond delay="0"/>
                                          </p:stCondLst>
                                        </p:cTn>
                                        <p:tgtEl>
                                          <p:spTgt spid="54"/>
                                        </p:tgtEl>
                                        <p:attrNameLst>
                                          <p:attrName>style.visibility</p:attrName>
                                        </p:attrNameLst>
                                      </p:cBhvr>
                                      <p:to>
                                        <p:strVal val="visible"/>
                                      </p:to>
                                    </p:set>
                                  </p:childTnLst>
                                </p:cTn>
                              </p:par>
                            </p:childTnLst>
                          </p:cTn>
                        </p:par>
                        <p:par>
                          <p:cTn id="147" fill="hold">
                            <p:stCondLst>
                              <p:cond delay="1000"/>
                            </p:stCondLst>
                            <p:childTnLst>
                              <p:par>
                                <p:cTn id="148" presetID="1" presetClass="exit" presetSubtype="0" fill="hold" nodeType="afterEffect">
                                  <p:stCondLst>
                                    <p:cond delay="500"/>
                                  </p:stCondLst>
                                  <p:childTnLst>
                                    <p:set>
                                      <p:cBhvr>
                                        <p:cTn id="149" dur="1" fill="hold">
                                          <p:stCondLst>
                                            <p:cond delay="0"/>
                                          </p:stCondLst>
                                        </p:cTn>
                                        <p:tgtEl>
                                          <p:spTgt spid="10"/>
                                        </p:tgtEl>
                                        <p:attrNameLst>
                                          <p:attrName>style.visibility</p:attrName>
                                        </p:attrNameLst>
                                      </p:cBhvr>
                                      <p:to>
                                        <p:strVal val="hidden"/>
                                      </p:to>
                                    </p:set>
                                  </p:childTnLst>
                                </p:cTn>
                              </p:par>
                              <p:par>
                                <p:cTn id="150" presetID="1" presetClass="entr" presetSubtype="0" fill="hold" nodeType="withEffect">
                                  <p:stCondLst>
                                    <p:cond delay="500"/>
                                  </p:stCondLst>
                                  <p:childTnLst>
                                    <p:set>
                                      <p:cBhvr>
                                        <p:cTn id="151" dur="1" fill="hold">
                                          <p:stCondLst>
                                            <p:cond delay="0"/>
                                          </p:stCondLst>
                                        </p:cTn>
                                        <p:tgtEl>
                                          <p:spTgt spid="23"/>
                                        </p:tgtEl>
                                        <p:attrNameLst>
                                          <p:attrName>style.visibility</p:attrName>
                                        </p:attrNameLst>
                                      </p:cBhvr>
                                      <p:to>
                                        <p:strVal val="visible"/>
                                      </p:to>
                                    </p:set>
                                  </p:childTnLst>
                                </p:cTn>
                              </p:par>
                              <p:par>
                                <p:cTn id="152" presetID="1" presetClass="entr" presetSubtype="0" fill="hold" nodeType="withEffect">
                                  <p:stCondLst>
                                    <p:cond delay="500"/>
                                  </p:stCondLst>
                                  <p:childTnLst>
                                    <p:set>
                                      <p:cBhvr>
                                        <p:cTn id="153" dur="1" fill="hold">
                                          <p:stCondLst>
                                            <p:cond delay="0"/>
                                          </p:stCondLst>
                                        </p:cTn>
                                        <p:tgtEl>
                                          <p:spTgt spid="55"/>
                                        </p:tgtEl>
                                        <p:attrNameLst>
                                          <p:attrName>style.visibility</p:attrName>
                                        </p:attrNameLst>
                                      </p:cBhvr>
                                      <p:to>
                                        <p:strVal val="visible"/>
                                      </p:to>
                                    </p:set>
                                  </p:childTnLst>
                                </p:cTn>
                              </p:par>
                            </p:childTnLst>
                          </p:cTn>
                        </p:par>
                        <p:par>
                          <p:cTn id="154" fill="hold">
                            <p:stCondLst>
                              <p:cond delay="1500"/>
                            </p:stCondLst>
                            <p:childTnLst>
                              <p:par>
                                <p:cTn id="155" presetID="1" presetClass="exit" presetSubtype="0" fill="hold" nodeType="afterEffect">
                                  <p:stCondLst>
                                    <p:cond delay="500"/>
                                  </p:stCondLst>
                                  <p:childTnLst>
                                    <p:set>
                                      <p:cBhvr>
                                        <p:cTn id="156" dur="1" fill="hold">
                                          <p:stCondLst>
                                            <p:cond delay="0"/>
                                          </p:stCondLst>
                                        </p:cTn>
                                        <p:tgtEl>
                                          <p:spTgt spid="23"/>
                                        </p:tgtEl>
                                        <p:attrNameLst>
                                          <p:attrName>style.visibility</p:attrName>
                                        </p:attrNameLst>
                                      </p:cBhvr>
                                      <p:to>
                                        <p:strVal val="hidden"/>
                                      </p:to>
                                    </p:set>
                                  </p:childTnLst>
                                </p:cTn>
                              </p:par>
                              <p:par>
                                <p:cTn id="157" presetID="1" presetClass="entr" presetSubtype="0" fill="hold" nodeType="withEffect">
                                  <p:stCondLst>
                                    <p:cond delay="500"/>
                                  </p:stCondLst>
                                  <p:childTnLst>
                                    <p:set>
                                      <p:cBhvr>
                                        <p:cTn id="158" dur="1" fill="hold">
                                          <p:stCondLst>
                                            <p:cond delay="0"/>
                                          </p:stCondLst>
                                        </p:cTn>
                                        <p:tgtEl>
                                          <p:spTgt spid="12"/>
                                        </p:tgtEl>
                                        <p:attrNameLst>
                                          <p:attrName>style.visibility</p:attrName>
                                        </p:attrNameLst>
                                      </p:cBhvr>
                                      <p:to>
                                        <p:strVal val="visible"/>
                                      </p:to>
                                    </p:set>
                                  </p:childTnLst>
                                </p:cTn>
                              </p:par>
                              <p:par>
                                <p:cTn id="159" presetID="1" presetClass="entr" presetSubtype="0" fill="hold" nodeType="withEffect">
                                  <p:stCondLst>
                                    <p:cond delay="500"/>
                                  </p:stCondLst>
                                  <p:childTnLst>
                                    <p:set>
                                      <p:cBhvr>
                                        <p:cTn id="160" dur="1" fill="hold">
                                          <p:stCondLst>
                                            <p:cond delay="0"/>
                                          </p:stCondLst>
                                        </p:cTn>
                                        <p:tgtEl>
                                          <p:spTgt spid="56"/>
                                        </p:tgtEl>
                                        <p:attrNameLst>
                                          <p:attrName>style.visibility</p:attrName>
                                        </p:attrNameLst>
                                      </p:cBhvr>
                                      <p:to>
                                        <p:strVal val="visible"/>
                                      </p:to>
                                    </p:set>
                                  </p:childTnLst>
                                </p:cTn>
                              </p:par>
                            </p:childTnLst>
                          </p:cTn>
                        </p:par>
                        <p:par>
                          <p:cTn id="161" fill="hold">
                            <p:stCondLst>
                              <p:cond delay="2000"/>
                            </p:stCondLst>
                            <p:childTnLst>
                              <p:par>
                                <p:cTn id="162" presetID="1" presetClass="exit" presetSubtype="0" fill="hold" nodeType="afterEffect">
                                  <p:stCondLst>
                                    <p:cond delay="500"/>
                                  </p:stCondLst>
                                  <p:childTnLst>
                                    <p:set>
                                      <p:cBhvr>
                                        <p:cTn id="163" dur="1" fill="hold">
                                          <p:stCondLst>
                                            <p:cond delay="0"/>
                                          </p:stCondLst>
                                        </p:cTn>
                                        <p:tgtEl>
                                          <p:spTgt spid="12"/>
                                        </p:tgtEl>
                                        <p:attrNameLst>
                                          <p:attrName>style.visibility</p:attrName>
                                        </p:attrNameLst>
                                      </p:cBhvr>
                                      <p:to>
                                        <p:strVal val="hidden"/>
                                      </p:to>
                                    </p:set>
                                  </p:childTnLst>
                                </p:cTn>
                              </p:par>
                              <p:par>
                                <p:cTn id="164" presetID="1" presetClass="entr" presetSubtype="0" fill="hold" nodeType="withEffect">
                                  <p:stCondLst>
                                    <p:cond delay="500"/>
                                  </p:stCondLst>
                                  <p:childTnLst>
                                    <p:set>
                                      <p:cBhvr>
                                        <p:cTn id="165" dur="1" fill="hold">
                                          <p:stCondLst>
                                            <p:cond delay="0"/>
                                          </p:stCondLst>
                                        </p:cTn>
                                        <p:tgtEl>
                                          <p:spTgt spid="13"/>
                                        </p:tgtEl>
                                        <p:attrNameLst>
                                          <p:attrName>style.visibility</p:attrName>
                                        </p:attrNameLst>
                                      </p:cBhvr>
                                      <p:to>
                                        <p:strVal val="visible"/>
                                      </p:to>
                                    </p:set>
                                  </p:childTnLst>
                                </p:cTn>
                              </p:par>
                              <p:par>
                                <p:cTn id="166" presetID="1" presetClass="entr" presetSubtype="0" fill="hold" nodeType="withEffect">
                                  <p:stCondLst>
                                    <p:cond delay="500"/>
                                  </p:stCondLst>
                                  <p:childTnLst>
                                    <p:set>
                                      <p:cBhvr>
                                        <p:cTn id="167" dur="1" fill="hold">
                                          <p:stCondLst>
                                            <p:cond delay="0"/>
                                          </p:stCondLst>
                                        </p:cTn>
                                        <p:tgtEl>
                                          <p:spTgt spid="57"/>
                                        </p:tgtEl>
                                        <p:attrNameLst>
                                          <p:attrName>style.visibility</p:attrName>
                                        </p:attrNameLst>
                                      </p:cBhvr>
                                      <p:to>
                                        <p:strVal val="visible"/>
                                      </p:to>
                                    </p:set>
                                  </p:childTnLst>
                                </p:cTn>
                              </p:par>
                            </p:childTnLst>
                          </p:cTn>
                        </p:par>
                        <p:par>
                          <p:cTn id="168" fill="hold">
                            <p:stCondLst>
                              <p:cond delay="2500"/>
                            </p:stCondLst>
                            <p:childTnLst>
                              <p:par>
                                <p:cTn id="169" presetID="1" presetClass="exit" presetSubtype="0" fill="hold" nodeType="afterEffect">
                                  <p:stCondLst>
                                    <p:cond delay="500"/>
                                  </p:stCondLst>
                                  <p:childTnLst>
                                    <p:set>
                                      <p:cBhvr>
                                        <p:cTn id="170" dur="1" fill="hold">
                                          <p:stCondLst>
                                            <p:cond delay="0"/>
                                          </p:stCondLst>
                                        </p:cTn>
                                        <p:tgtEl>
                                          <p:spTgt spid="13"/>
                                        </p:tgtEl>
                                        <p:attrNameLst>
                                          <p:attrName>style.visibility</p:attrName>
                                        </p:attrNameLst>
                                      </p:cBhvr>
                                      <p:to>
                                        <p:strVal val="hidden"/>
                                      </p:to>
                                    </p:set>
                                  </p:childTnLst>
                                </p:cTn>
                              </p:par>
                              <p:par>
                                <p:cTn id="171" presetID="1" presetClass="entr" presetSubtype="0" fill="hold" nodeType="withEffect">
                                  <p:stCondLst>
                                    <p:cond delay="500"/>
                                  </p:stCondLst>
                                  <p:childTnLst>
                                    <p:set>
                                      <p:cBhvr>
                                        <p:cTn id="172" dur="1" fill="hold">
                                          <p:stCondLst>
                                            <p:cond delay="0"/>
                                          </p:stCondLst>
                                        </p:cTn>
                                        <p:tgtEl>
                                          <p:spTgt spid="14"/>
                                        </p:tgtEl>
                                        <p:attrNameLst>
                                          <p:attrName>style.visibility</p:attrName>
                                        </p:attrNameLst>
                                      </p:cBhvr>
                                      <p:to>
                                        <p:strVal val="visible"/>
                                      </p:to>
                                    </p:set>
                                  </p:childTnLst>
                                </p:cTn>
                              </p:par>
                              <p:par>
                                <p:cTn id="173" presetID="1" presetClass="entr" presetSubtype="0" fill="hold" nodeType="withEffect">
                                  <p:stCondLst>
                                    <p:cond delay="500"/>
                                  </p:stCondLst>
                                  <p:childTnLst>
                                    <p:set>
                                      <p:cBhvr>
                                        <p:cTn id="174" dur="1" fill="hold">
                                          <p:stCondLst>
                                            <p:cond delay="0"/>
                                          </p:stCondLst>
                                        </p:cTn>
                                        <p:tgtEl>
                                          <p:spTgt spid="58"/>
                                        </p:tgtEl>
                                        <p:attrNameLst>
                                          <p:attrName>style.visibility</p:attrName>
                                        </p:attrNameLst>
                                      </p:cBhvr>
                                      <p:to>
                                        <p:strVal val="visible"/>
                                      </p:to>
                                    </p:set>
                                  </p:childTnLst>
                                </p:cTn>
                              </p:par>
                            </p:childTnLst>
                          </p:cTn>
                        </p:par>
                        <p:par>
                          <p:cTn id="175" fill="hold">
                            <p:stCondLst>
                              <p:cond delay="3000"/>
                            </p:stCondLst>
                            <p:childTnLst>
                              <p:par>
                                <p:cTn id="176" presetID="1" presetClass="exit" presetSubtype="0" fill="hold" nodeType="afterEffect">
                                  <p:stCondLst>
                                    <p:cond delay="500"/>
                                  </p:stCondLst>
                                  <p:childTnLst>
                                    <p:set>
                                      <p:cBhvr>
                                        <p:cTn id="177" dur="1" fill="hold">
                                          <p:stCondLst>
                                            <p:cond delay="0"/>
                                          </p:stCondLst>
                                        </p:cTn>
                                        <p:tgtEl>
                                          <p:spTgt spid="14"/>
                                        </p:tgtEl>
                                        <p:attrNameLst>
                                          <p:attrName>style.visibility</p:attrName>
                                        </p:attrNameLst>
                                      </p:cBhvr>
                                      <p:to>
                                        <p:strVal val="hidden"/>
                                      </p:to>
                                    </p:set>
                                  </p:childTnLst>
                                </p:cTn>
                              </p:par>
                              <p:par>
                                <p:cTn id="178" presetID="1" presetClass="entr" presetSubtype="0" fill="hold" nodeType="withEffect">
                                  <p:stCondLst>
                                    <p:cond delay="500"/>
                                  </p:stCondLst>
                                  <p:childTnLst>
                                    <p:set>
                                      <p:cBhvr>
                                        <p:cTn id="179" dur="1" fill="hold">
                                          <p:stCondLst>
                                            <p:cond delay="0"/>
                                          </p:stCondLst>
                                        </p:cTn>
                                        <p:tgtEl>
                                          <p:spTgt spid="24"/>
                                        </p:tgtEl>
                                        <p:attrNameLst>
                                          <p:attrName>style.visibility</p:attrName>
                                        </p:attrNameLst>
                                      </p:cBhvr>
                                      <p:to>
                                        <p:strVal val="visible"/>
                                      </p:to>
                                    </p:set>
                                  </p:childTnLst>
                                </p:cTn>
                              </p:par>
                              <p:par>
                                <p:cTn id="180" presetID="1" presetClass="entr" presetSubtype="0" fill="hold" nodeType="withEffect">
                                  <p:stCondLst>
                                    <p:cond delay="500"/>
                                  </p:stCondLst>
                                  <p:childTnLst>
                                    <p:set>
                                      <p:cBhvr>
                                        <p:cTn id="181" dur="1" fill="hold">
                                          <p:stCondLst>
                                            <p:cond delay="0"/>
                                          </p:stCondLst>
                                        </p:cTn>
                                        <p:tgtEl>
                                          <p:spTgt spid="59"/>
                                        </p:tgtEl>
                                        <p:attrNameLst>
                                          <p:attrName>style.visibility</p:attrName>
                                        </p:attrNameLst>
                                      </p:cBhvr>
                                      <p:to>
                                        <p:strVal val="visible"/>
                                      </p:to>
                                    </p:set>
                                  </p:childTnLst>
                                </p:cTn>
                              </p:par>
                            </p:childTnLst>
                          </p:cTn>
                        </p:par>
                        <p:par>
                          <p:cTn id="182" fill="hold">
                            <p:stCondLst>
                              <p:cond delay="3500"/>
                            </p:stCondLst>
                            <p:childTnLst>
                              <p:par>
                                <p:cTn id="183" presetID="1" presetClass="exit" presetSubtype="0" fill="hold" nodeType="afterEffect">
                                  <p:stCondLst>
                                    <p:cond delay="500"/>
                                  </p:stCondLst>
                                  <p:childTnLst>
                                    <p:set>
                                      <p:cBhvr>
                                        <p:cTn id="184" dur="1" fill="hold">
                                          <p:stCondLst>
                                            <p:cond delay="0"/>
                                          </p:stCondLst>
                                        </p:cTn>
                                        <p:tgtEl>
                                          <p:spTgt spid="24"/>
                                        </p:tgtEl>
                                        <p:attrNameLst>
                                          <p:attrName>style.visibility</p:attrName>
                                        </p:attrNameLst>
                                      </p:cBhvr>
                                      <p:to>
                                        <p:strVal val="hidden"/>
                                      </p:to>
                                    </p:set>
                                  </p:childTnLst>
                                </p:cTn>
                              </p:par>
                              <p:par>
                                <p:cTn id="185" presetID="1" presetClass="entr" presetSubtype="0" fill="hold" nodeType="withEffect">
                                  <p:stCondLst>
                                    <p:cond delay="500"/>
                                  </p:stCondLst>
                                  <p:childTnLst>
                                    <p:set>
                                      <p:cBhvr>
                                        <p:cTn id="186" dur="1" fill="hold">
                                          <p:stCondLst>
                                            <p:cond delay="0"/>
                                          </p:stCondLst>
                                        </p:cTn>
                                        <p:tgtEl>
                                          <p:spTgt spid="16"/>
                                        </p:tgtEl>
                                        <p:attrNameLst>
                                          <p:attrName>style.visibility</p:attrName>
                                        </p:attrNameLst>
                                      </p:cBhvr>
                                      <p:to>
                                        <p:strVal val="visible"/>
                                      </p:to>
                                    </p:set>
                                  </p:childTnLst>
                                </p:cTn>
                              </p:par>
                              <p:par>
                                <p:cTn id="187" presetID="1" presetClass="entr" presetSubtype="0" fill="hold" nodeType="withEffect">
                                  <p:stCondLst>
                                    <p:cond delay="500"/>
                                  </p:stCondLst>
                                  <p:childTnLst>
                                    <p:set>
                                      <p:cBhvr>
                                        <p:cTn id="188" dur="1" fill="hold">
                                          <p:stCondLst>
                                            <p:cond delay="0"/>
                                          </p:stCondLst>
                                        </p:cTn>
                                        <p:tgtEl>
                                          <p:spTgt spid="60"/>
                                        </p:tgtEl>
                                        <p:attrNameLst>
                                          <p:attrName>style.visibility</p:attrName>
                                        </p:attrNameLst>
                                      </p:cBhvr>
                                      <p:to>
                                        <p:strVal val="visible"/>
                                      </p:to>
                                    </p:set>
                                  </p:childTnLst>
                                </p:cTn>
                              </p:par>
                            </p:childTnLst>
                          </p:cTn>
                        </p:par>
                        <p:par>
                          <p:cTn id="189" fill="hold">
                            <p:stCondLst>
                              <p:cond delay="4000"/>
                            </p:stCondLst>
                            <p:childTnLst>
                              <p:par>
                                <p:cTn id="190" presetID="1" presetClass="exit" presetSubtype="0" fill="hold" nodeType="afterEffect">
                                  <p:stCondLst>
                                    <p:cond delay="500"/>
                                  </p:stCondLst>
                                  <p:childTnLst>
                                    <p:set>
                                      <p:cBhvr>
                                        <p:cTn id="191" dur="1" fill="hold">
                                          <p:stCondLst>
                                            <p:cond delay="0"/>
                                          </p:stCondLst>
                                        </p:cTn>
                                        <p:tgtEl>
                                          <p:spTgt spid="16"/>
                                        </p:tgtEl>
                                        <p:attrNameLst>
                                          <p:attrName>style.visibility</p:attrName>
                                        </p:attrNameLst>
                                      </p:cBhvr>
                                      <p:to>
                                        <p:strVal val="hidden"/>
                                      </p:to>
                                    </p:set>
                                  </p:childTnLst>
                                </p:cTn>
                              </p:par>
                              <p:par>
                                <p:cTn id="192" presetID="1" presetClass="entr" presetSubtype="0" fill="hold" nodeType="withEffect">
                                  <p:stCondLst>
                                    <p:cond delay="500"/>
                                  </p:stCondLst>
                                  <p:childTnLst>
                                    <p:set>
                                      <p:cBhvr>
                                        <p:cTn id="193" dur="1" fill="hold">
                                          <p:stCondLst>
                                            <p:cond delay="0"/>
                                          </p:stCondLst>
                                        </p:cTn>
                                        <p:tgtEl>
                                          <p:spTgt spid="17"/>
                                        </p:tgtEl>
                                        <p:attrNameLst>
                                          <p:attrName>style.visibility</p:attrName>
                                        </p:attrNameLst>
                                      </p:cBhvr>
                                      <p:to>
                                        <p:strVal val="visible"/>
                                      </p:to>
                                    </p:set>
                                  </p:childTnLst>
                                </p:cTn>
                              </p:par>
                              <p:par>
                                <p:cTn id="194" presetID="1" presetClass="entr" presetSubtype="0" fill="hold" nodeType="withEffect">
                                  <p:stCondLst>
                                    <p:cond delay="500"/>
                                  </p:stCondLst>
                                  <p:childTnLst>
                                    <p:set>
                                      <p:cBhvr>
                                        <p:cTn id="195" dur="1" fill="hold">
                                          <p:stCondLst>
                                            <p:cond delay="0"/>
                                          </p:stCondLst>
                                        </p:cTn>
                                        <p:tgtEl>
                                          <p:spTgt spid="61"/>
                                        </p:tgtEl>
                                        <p:attrNameLst>
                                          <p:attrName>style.visibility</p:attrName>
                                        </p:attrNameLst>
                                      </p:cBhvr>
                                      <p:to>
                                        <p:strVal val="visible"/>
                                      </p:to>
                                    </p:set>
                                  </p:childTnLst>
                                </p:cTn>
                              </p:par>
                            </p:childTnLst>
                          </p:cTn>
                        </p:par>
                        <p:par>
                          <p:cTn id="196" fill="hold">
                            <p:stCondLst>
                              <p:cond delay="4500"/>
                            </p:stCondLst>
                            <p:childTnLst>
                              <p:par>
                                <p:cTn id="197" presetID="1" presetClass="exit" presetSubtype="0" fill="hold" nodeType="afterEffect">
                                  <p:stCondLst>
                                    <p:cond delay="500"/>
                                  </p:stCondLst>
                                  <p:childTnLst>
                                    <p:set>
                                      <p:cBhvr>
                                        <p:cTn id="198" dur="1" fill="hold">
                                          <p:stCondLst>
                                            <p:cond delay="0"/>
                                          </p:stCondLst>
                                        </p:cTn>
                                        <p:tgtEl>
                                          <p:spTgt spid="17"/>
                                        </p:tgtEl>
                                        <p:attrNameLst>
                                          <p:attrName>style.visibility</p:attrName>
                                        </p:attrNameLst>
                                      </p:cBhvr>
                                      <p:to>
                                        <p:strVal val="hidden"/>
                                      </p:to>
                                    </p:set>
                                  </p:childTnLst>
                                </p:cTn>
                              </p:par>
                              <p:par>
                                <p:cTn id="199" presetID="1" presetClass="entr" presetSubtype="0" fill="hold" nodeType="withEffect">
                                  <p:stCondLst>
                                    <p:cond delay="500"/>
                                  </p:stCondLst>
                                  <p:childTnLst>
                                    <p:set>
                                      <p:cBhvr>
                                        <p:cTn id="200" dur="1" fill="hold">
                                          <p:stCondLst>
                                            <p:cond delay="0"/>
                                          </p:stCondLst>
                                        </p:cTn>
                                        <p:tgtEl>
                                          <p:spTgt spid="18"/>
                                        </p:tgtEl>
                                        <p:attrNameLst>
                                          <p:attrName>style.visibility</p:attrName>
                                        </p:attrNameLst>
                                      </p:cBhvr>
                                      <p:to>
                                        <p:strVal val="visible"/>
                                      </p:to>
                                    </p:set>
                                  </p:childTnLst>
                                </p:cTn>
                              </p:par>
                              <p:par>
                                <p:cTn id="201" presetID="1" presetClass="entr" presetSubtype="0" fill="hold" nodeType="withEffect">
                                  <p:stCondLst>
                                    <p:cond delay="500"/>
                                  </p:stCondLst>
                                  <p:childTnLst>
                                    <p:set>
                                      <p:cBhvr>
                                        <p:cTn id="202" dur="1" fill="hold">
                                          <p:stCondLst>
                                            <p:cond delay="0"/>
                                          </p:stCondLst>
                                        </p:cTn>
                                        <p:tgtEl>
                                          <p:spTgt spid="62"/>
                                        </p:tgtEl>
                                        <p:attrNameLst>
                                          <p:attrName>style.visibility</p:attrName>
                                        </p:attrNameLst>
                                      </p:cBhvr>
                                      <p:to>
                                        <p:strVal val="visible"/>
                                      </p:to>
                                    </p:set>
                                  </p:childTnLst>
                                </p:cTn>
                              </p:par>
                            </p:childTnLst>
                          </p:cTn>
                        </p:par>
                        <p:par>
                          <p:cTn id="203" fill="hold">
                            <p:stCondLst>
                              <p:cond delay="5000"/>
                            </p:stCondLst>
                            <p:childTnLst>
                              <p:par>
                                <p:cTn id="204" presetID="1" presetClass="exit" presetSubtype="0" fill="hold" nodeType="afterEffect">
                                  <p:stCondLst>
                                    <p:cond delay="500"/>
                                  </p:stCondLst>
                                  <p:childTnLst>
                                    <p:set>
                                      <p:cBhvr>
                                        <p:cTn id="205" dur="1" fill="hold">
                                          <p:stCondLst>
                                            <p:cond delay="0"/>
                                          </p:stCondLst>
                                        </p:cTn>
                                        <p:tgtEl>
                                          <p:spTgt spid="18"/>
                                        </p:tgtEl>
                                        <p:attrNameLst>
                                          <p:attrName>style.visibility</p:attrName>
                                        </p:attrNameLst>
                                      </p:cBhvr>
                                      <p:to>
                                        <p:strVal val="hidden"/>
                                      </p:to>
                                    </p:set>
                                  </p:childTnLst>
                                </p:cTn>
                              </p:par>
                              <p:par>
                                <p:cTn id="206" presetID="1" presetClass="entr" presetSubtype="0" fill="hold" nodeType="withEffect">
                                  <p:stCondLst>
                                    <p:cond delay="500"/>
                                  </p:stCondLst>
                                  <p:childTnLst>
                                    <p:set>
                                      <p:cBhvr>
                                        <p:cTn id="207" dur="1" fill="hold">
                                          <p:stCondLst>
                                            <p:cond delay="0"/>
                                          </p:stCondLst>
                                        </p:cTn>
                                        <p:tgtEl>
                                          <p:spTgt spid="25"/>
                                        </p:tgtEl>
                                        <p:attrNameLst>
                                          <p:attrName>style.visibility</p:attrName>
                                        </p:attrNameLst>
                                      </p:cBhvr>
                                      <p:to>
                                        <p:strVal val="visible"/>
                                      </p:to>
                                    </p:set>
                                  </p:childTnLst>
                                </p:cTn>
                              </p:par>
                              <p:par>
                                <p:cTn id="208" presetID="1" presetClass="entr" presetSubtype="0" fill="hold" nodeType="withEffect">
                                  <p:stCondLst>
                                    <p:cond delay="500"/>
                                  </p:stCondLst>
                                  <p:childTnLst>
                                    <p:set>
                                      <p:cBhvr>
                                        <p:cTn id="209" dur="1" fill="hold">
                                          <p:stCondLst>
                                            <p:cond delay="0"/>
                                          </p:stCondLst>
                                        </p:cTn>
                                        <p:tgtEl>
                                          <p:spTgt spid="63"/>
                                        </p:tgtEl>
                                        <p:attrNameLst>
                                          <p:attrName>style.visibility</p:attrName>
                                        </p:attrNameLst>
                                      </p:cBhvr>
                                      <p:to>
                                        <p:strVal val="visible"/>
                                      </p:to>
                                    </p:set>
                                  </p:childTnLst>
                                </p:cTn>
                              </p:par>
                            </p:childTnLst>
                          </p:cTn>
                        </p:par>
                        <p:par>
                          <p:cTn id="210" fill="hold">
                            <p:stCondLst>
                              <p:cond delay="5500"/>
                            </p:stCondLst>
                            <p:childTnLst>
                              <p:par>
                                <p:cTn id="211" presetID="1" presetClass="exit" presetSubtype="0" fill="hold" nodeType="afterEffect">
                                  <p:stCondLst>
                                    <p:cond delay="500"/>
                                  </p:stCondLst>
                                  <p:childTnLst>
                                    <p:set>
                                      <p:cBhvr>
                                        <p:cTn id="212" dur="1" fill="hold">
                                          <p:stCondLst>
                                            <p:cond delay="0"/>
                                          </p:stCondLst>
                                        </p:cTn>
                                        <p:tgtEl>
                                          <p:spTgt spid="25"/>
                                        </p:tgtEl>
                                        <p:attrNameLst>
                                          <p:attrName>style.visibility</p:attrName>
                                        </p:attrNameLst>
                                      </p:cBhvr>
                                      <p:to>
                                        <p:strVal val="hidden"/>
                                      </p:to>
                                    </p:set>
                                  </p:childTnLst>
                                </p:cTn>
                              </p:par>
                              <p:par>
                                <p:cTn id="213" presetID="1" presetClass="entr" presetSubtype="0" fill="hold" nodeType="withEffect">
                                  <p:stCondLst>
                                    <p:cond delay="500"/>
                                  </p:stCondLst>
                                  <p:childTnLst>
                                    <p:set>
                                      <p:cBhvr>
                                        <p:cTn id="214" dur="1" fill="hold">
                                          <p:stCondLst>
                                            <p:cond delay="0"/>
                                          </p:stCondLst>
                                        </p:cTn>
                                        <p:tgtEl>
                                          <p:spTgt spid="20"/>
                                        </p:tgtEl>
                                        <p:attrNameLst>
                                          <p:attrName>style.visibility</p:attrName>
                                        </p:attrNameLst>
                                      </p:cBhvr>
                                      <p:to>
                                        <p:strVal val="visible"/>
                                      </p:to>
                                    </p:set>
                                  </p:childTnLst>
                                </p:cTn>
                              </p:par>
                              <p:par>
                                <p:cTn id="215" presetID="1" presetClass="entr" presetSubtype="0" fill="hold" nodeType="withEffect">
                                  <p:stCondLst>
                                    <p:cond delay="500"/>
                                  </p:stCondLst>
                                  <p:childTnLst>
                                    <p:set>
                                      <p:cBhvr>
                                        <p:cTn id="216" dur="1" fill="hold">
                                          <p:stCondLst>
                                            <p:cond delay="0"/>
                                          </p:stCondLst>
                                        </p:cTn>
                                        <p:tgtEl>
                                          <p:spTgt spid="64"/>
                                        </p:tgtEl>
                                        <p:attrNameLst>
                                          <p:attrName>style.visibility</p:attrName>
                                        </p:attrNameLst>
                                      </p:cBhvr>
                                      <p:to>
                                        <p:strVal val="visible"/>
                                      </p:to>
                                    </p:set>
                                  </p:childTnLst>
                                </p:cTn>
                              </p:par>
                            </p:childTnLst>
                          </p:cTn>
                        </p:par>
                        <p:par>
                          <p:cTn id="217" fill="hold">
                            <p:stCondLst>
                              <p:cond delay="6000"/>
                            </p:stCondLst>
                            <p:childTnLst>
                              <p:par>
                                <p:cTn id="218" presetID="1" presetClass="exit" presetSubtype="0" fill="hold" nodeType="afterEffect">
                                  <p:stCondLst>
                                    <p:cond delay="500"/>
                                  </p:stCondLst>
                                  <p:childTnLst>
                                    <p:set>
                                      <p:cBhvr>
                                        <p:cTn id="219" dur="1" fill="hold">
                                          <p:stCondLst>
                                            <p:cond delay="0"/>
                                          </p:stCondLst>
                                        </p:cTn>
                                        <p:tgtEl>
                                          <p:spTgt spid="20"/>
                                        </p:tgtEl>
                                        <p:attrNameLst>
                                          <p:attrName>style.visibility</p:attrName>
                                        </p:attrNameLst>
                                      </p:cBhvr>
                                      <p:to>
                                        <p:strVal val="hidden"/>
                                      </p:to>
                                    </p:set>
                                  </p:childTnLst>
                                </p:cTn>
                              </p:par>
                              <p:par>
                                <p:cTn id="220" presetID="1" presetClass="entr" presetSubtype="0" fill="hold" nodeType="withEffect">
                                  <p:stCondLst>
                                    <p:cond delay="500"/>
                                  </p:stCondLst>
                                  <p:childTnLst>
                                    <p:set>
                                      <p:cBhvr>
                                        <p:cTn id="221" dur="1" fill="hold">
                                          <p:stCondLst>
                                            <p:cond delay="0"/>
                                          </p:stCondLst>
                                        </p:cTn>
                                        <p:tgtEl>
                                          <p:spTgt spid="21"/>
                                        </p:tgtEl>
                                        <p:attrNameLst>
                                          <p:attrName>style.visibility</p:attrName>
                                        </p:attrNameLst>
                                      </p:cBhvr>
                                      <p:to>
                                        <p:strVal val="visible"/>
                                      </p:to>
                                    </p:set>
                                  </p:childTnLst>
                                </p:cTn>
                              </p:par>
                              <p:par>
                                <p:cTn id="222" presetID="1" presetClass="entr" presetSubtype="0" fill="hold" nodeType="withEffect">
                                  <p:stCondLst>
                                    <p:cond delay="500"/>
                                  </p:stCondLst>
                                  <p:childTnLst>
                                    <p:set>
                                      <p:cBhvr>
                                        <p:cTn id="223" dur="1" fill="hold">
                                          <p:stCondLst>
                                            <p:cond delay="0"/>
                                          </p:stCondLst>
                                        </p:cTn>
                                        <p:tgtEl>
                                          <p:spTgt spid="65"/>
                                        </p:tgtEl>
                                        <p:attrNameLst>
                                          <p:attrName>style.visibility</p:attrName>
                                        </p:attrNameLst>
                                      </p:cBhvr>
                                      <p:to>
                                        <p:strVal val="visible"/>
                                      </p:to>
                                    </p:set>
                                  </p:childTnLst>
                                </p:cTn>
                              </p:par>
                            </p:childTnLst>
                          </p:cTn>
                        </p:par>
                        <p:par>
                          <p:cTn id="224" fill="hold">
                            <p:stCondLst>
                              <p:cond delay="6500"/>
                            </p:stCondLst>
                            <p:childTnLst>
                              <p:par>
                                <p:cTn id="225" presetID="1" presetClass="exit" presetSubtype="0" fill="hold" nodeType="afterEffect">
                                  <p:stCondLst>
                                    <p:cond delay="500"/>
                                  </p:stCondLst>
                                  <p:childTnLst>
                                    <p:set>
                                      <p:cBhvr>
                                        <p:cTn id="226" dur="1" fill="hold">
                                          <p:stCondLst>
                                            <p:cond delay="0"/>
                                          </p:stCondLst>
                                        </p:cTn>
                                        <p:tgtEl>
                                          <p:spTgt spid="21"/>
                                        </p:tgtEl>
                                        <p:attrNameLst>
                                          <p:attrName>style.visibility</p:attrName>
                                        </p:attrNameLst>
                                      </p:cBhvr>
                                      <p:to>
                                        <p:strVal val="hidden"/>
                                      </p:to>
                                    </p:set>
                                  </p:childTnLst>
                                </p:cTn>
                              </p:par>
                              <p:par>
                                <p:cTn id="227" presetID="1" presetClass="entr" presetSubtype="0" fill="hold" nodeType="withEffect">
                                  <p:stCondLst>
                                    <p:cond delay="500"/>
                                  </p:stCondLst>
                                  <p:childTnLst>
                                    <p:set>
                                      <p:cBhvr>
                                        <p:cTn id="228" dur="1" fill="hold">
                                          <p:stCondLst>
                                            <p:cond delay="0"/>
                                          </p:stCondLst>
                                        </p:cTn>
                                        <p:tgtEl>
                                          <p:spTgt spid="22"/>
                                        </p:tgtEl>
                                        <p:attrNameLst>
                                          <p:attrName>style.visibility</p:attrName>
                                        </p:attrNameLst>
                                      </p:cBhvr>
                                      <p:to>
                                        <p:strVal val="visible"/>
                                      </p:to>
                                    </p:set>
                                  </p:childTnLst>
                                </p:cTn>
                              </p:par>
                              <p:par>
                                <p:cTn id="229" presetID="1" presetClass="entr" presetSubtype="0" fill="hold" nodeType="withEffect">
                                  <p:stCondLst>
                                    <p:cond delay="500"/>
                                  </p:stCondLst>
                                  <p:childTnLst>
                                    <p:set>
                                      <p:cBhvr>
                                        <p:cTn id="230" dur="1" fill="hold">
                                          <p:stCondLst>
                                            <p:cond delay="0"/>
                                          </p:stCondLst>
                                        </p:cTn>
                                        <p:tgtEl>
                                          <p:spTgt spid="66"/>
                                        </p:tgtEl>
                                        <p:attrNameLst>
                                          <p:attrName>style.visibility</p:attrName>
                                        </p:attrNameLst>
                                      </p:cBhvr>
                                      <p:to>
                                        <p:strVal val="visible"/>
                                      </p:to>
                                    </p:set>
                                  </p:childTnLst>
                                </p:cTn>
                              </p:par>
                            </p:childTnLst>
                          </p:cTn>
                        </p:par>
                        <p:par>
                          <p:cTn id="231" fill="hold">
                            <p:stCondLst>
                              <p:cond delay="7000"/>
                            </p:stCondLst>
                            <p:childTnLst>
                              <p:par>
                                <p:cTn id="232" presetID="1" presetClass="exit" presetSubtype="0" fill="hold" nodeType="afterEffect">
                                  <p:stCondLst>
                                    <p:cond delay="500"/>
                                  </p:stCondLst>
                                  <p:childTnLst>
                                    <p:set>
                                      <p:cBhvr>
                                        <p:cTn id="233" dur="1" fill="hold">
                                          <p:stCondLst>
                                            <p:cond delay="0"/>
                                          </p:stCondLst>
                                        </p:cTn>
                                        <p:tgtEl>
                                          <p:spTgt spid="22"/>
                                        </p:tgtEl>
                                        <p:attrNameLst>
                                          <p:attrName>style.visibility</p:attrName>
                                        </p:attrNameLst>
                                      </p:cBhvr>
                                      <p:to>
                                        <p:strVal val="hidden"/>
                                      </p:to>
                                    </p:set>
                                  </p:childTnLst>
                                </p:cTn>
                              </p:par>
                              <p:par>
                                <p:cTn id="234" presetID="1" presetClass="entr" presetSubtype="0" fill="hold" nodeType="withEffect">
                                  <p:stCondLst>
                                    <p:cond delay="500"/>
                                  </p:stCondLst>
                                  <p:childTnLst>
                                    <p:set>
                                      <p:cBhvr>
                                        <p:cTn id="235" dur="1" fill="hold">
                                          <p:stCondLst>
                                            <p:cond delay="0"/>
                                          </p:stCondLst>
                                        </p:cTn>
                                        <p:tgtEl>
                                          <p:spTgt spid="26"/>
                                        </p:tgtEl>
                                        <p:attrNameLst>
                                          <p:attrName>style.visibility</p:attrName>
                                        </p:attrNameLst>
                                      </p:cBhvr>
                                      <p:to>
                                        <p:strVal val="visible"/>
                                      </p:to>
                                    </p:set>
                                  </p:childTnLst>
                                </p:cTn>
                              </p:par>
                              <p:par>
                                <p:cTn id="236" presetID="1" presetClass="entr" presetSubtype="0" fill="hold" nodeType="withEffect">
                                  <p:stCondLst>
                                    <p:cond delay="500"/>
                                  </p:stCondLst>
                                  <p:childTnLst>
                                    <p:set>
                                      <p:cBhvr>
                                        <p:cTn id="237"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A89D56-3F73-974E-5F4A-8F3AD1FB055C}"/>
              </a:ext>
            </a:extLst>
          </p:cNvPr>
          <p:cNvSpPr>
            <a:spLocks noGrp="1"/>
          </p:cNvSpPr>
          <p:nvPr>
            <p:ph type="title"/>
          </p:nvPr>
        </p:nvSpPr>
        <p:spPr/>
        <p:txBody>
          <a:bodyPr/>
          <a:lstStyle/>
          <a:p>
            <a:r>
              <a:rPr lang="zh-CN" altLang="en-US" dirty="0"/>
              <a:t>缓存友好的卷积</a:t>
            </a:r>
          </a:p>
        </p:txBody>
      </p:sp>
      <p:sp>
        <p:nvSpPr>
          <p:cNvPr id="3" name="内容占位符 2">
            <a:extLst>
              <a:ext uri="{FF2B5EF4-FFF2-40B4-BE49-F238E27FC236}">
                <a16:creationId xmlns:a16="http://schemas.microsoft.com/office/drawing/2014/main" id="{BE57B4B4-3930-2FD9-CB56-D7507BCC734E}"/>
              </a:ext>
            </a:extLst>
          </p:cNvPr>
          <p:cNvSpPr>
            <a:spLocks noGrp="1"/>
          </p:cNvSpPr>
          <p:nvPr>
            <p:ph idx="1"/>
          </p:nvPr>
        </p:nvSpPr>
        <p:spPr>
          <a:xfrm>
            <a:off x="396876" y="1296188"/>
            <a:ext cx="4290386" cy="2307691"/>
          </a:xfrm>
        </p:spPr>
        <p:txBody>
          <a:bodyPr/>
          <a:lstStyle/>
          <a:p>
            <a:r>
              <a:rPr lang="en-US" altLang="zh-CN" dirty="0"/>
              <a:t>2015</a:t>
            </a:r>
            <a:r>
              <a:rPr lang="zh-CN" altLang="en-US" dirty="0"/>
              <a:t>年</a:t>
            </a:r>
            <a:r>
              <a:rPr lang="en-US" altLang="zh-CN" dirty="0"/>
              <a:t>UCLA</a:t>
            </a:r>
          </a:p>
          <a:p>
            <a:r>
              <a:rPr lang="zh-CN" altLang="en-US" dirty="0"/>
              <a:t>引用</a:t>
            </a:r>
            <a:r>
              <a:rPr lang="en-US" altLang="zh-CN" dirty="0"/>
              <a:t>2010</a:t>
            </a:r>
            <a:r>
              <a:rPr lang="zh-CN" altLang="en-US" dirty="0"/>
              <a:t>次</a:t>
            </a:r>
          </a:p>
        </p:txBody>
      </p:sp>
      <p:pic>
        <p:nvPicPr>
          <p:cNvPr id="1026" name="Picture 2">
            <a:extLst>
              <a:ext uri="{FF2B5EF4-FFF2-40B4-BE49-F238E27FC236}">
                <a16:creationId xmlns:a16="http://schemas.microsoft.com/office/drawing/2014/main" id="{3F3AF063-BF97-C213-1CC4-CCC326A5AA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509" y="3989013"/>
            <a:ext cx="6384652" cy="340158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g">
            <a:extLst>
              <a:ext uri="{FF2B5EF4-FFF2-40B4-BE49-F238E27FC236}">
                <a16:creationId xmlns:a16="http://schemas.microsoft.com/office/drawing/2014/main" id="{9E409092-59AF-0F66-C68B-70C70D1B64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7262" y="337168"/>
            <a:ext cx="4546493" cy="3984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728257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EXPOINTINIT" val=""/>
  <p:tag name="USEAMSFONTS" val="True"/>
  <p:tag name="EMBEDFONTS" val="False"/>
  <p:tag name="USEBOLDAMS" val="False"/>
  <p:tag name="DEFAULTDISPLAYSOURCE" val="\documentclass{slides}\pagestyle{empty}&#10;\begin{document}&#10;&#10;\end{document}&#10;"/>
  <p:tag name="TEX2PS" val="latex $(base).tex; dvips -D $(res) -E -o $(base).ps $(base).dvi"/>
  <p:tag name="EXTERNALEDITCOMMAND" val="notepad %"/>
  <p:tag name="GHOSTSCRIPTCOMMAND" val="gswin32c"/>
  <p:tag name="DEFAULTBITMAP" val="pngmono"/>
  <p:tag name="DEFAULTBLEND" val="False"/>
  <p:tag name="DEFAULTTRANSPARENT" val="False"/>
  <p:tag name="DEFAULTWORKAROUNDTRANSPARENCYBUG" val="False"/>
  <p:tag name="DEFAULTRESOLUTION" val="1200"/>
  <p:tag name="DEFAULTMAGNIFICATION" val="0.8"/>
  <p:tag name="DEFAULTFONTSIZE" val="10"/>
  <p:tag name="DEFAULTWIDTH" val="418"/>
  <p:tag name="DEFAULTHEIGHT" val="316"/>
</p:tagLst>
</file>

<file path=ppt/tags/tag1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1.xml><?xml version="1.0" encoding="utf-8"?>
<p:tagLst xmlns:a="http://schemas.openxmlformats.org/drawingml/2006/main" xmlns:r="http://schemas.openxmlformats.org/officeDocument/2006/relationships" xmlns:p="http://schemas.openxmlformats.org/presentationml/2006/main">
  <p:tag name="RAINPROBLEM" val="FillBlank"/>
  <p:tag name="PROBLEMBLANK" val="[{&quot;num&quot;:1,&quot;caseSensitive&quot;:false,&quot;fuzzyMatch&quot;:false,&quot;Score&quot;:1.0,&quot;answers&quot;:[&quot;m&quot;]},{&quot;num&quot;:2,&quot;caseSensitive&quot;:false,&quot;fuzzyMatch&quot;:false,&quot;Score&quot;:1.0,&quot;answers&quot;:[&quot;h&quot;]},{&quot;num&quot;:3,&quot;caseSensitive&quot;:false,&quot;fuzzyMatch&quot;:false,&quot;Score&quot;:1.0,&quot;answers&quot;:[&quot;m&quot;]},{&quot;num&quot;:4,&quot;caseSensitive&quot;:false,&quot;fuzzyMatch&quot;:false,&quot;Score&quot;:1.0,&quot;answers&quot;:[&quot;m&quot;]},{&quot;num&quot;:5,&quot;caseSensitive&quot;:false,&quot;fuzzyMatch&quot;:false,&quot;Score&quot;:1.0,&quot;answers&quot;:[&quot;h&quot;]}]"/>
  <p:tag name="PROBLEMSCORE" val="5.0"/>
</p:tagLst>
</file>

<file path=ppt/tags/tag12.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3.xml><?xml version="1.0" encoding="utf-8"?>
<p:tagLst xmlns:a="http://schemas.openxmlformats.org/drawingml/2006/main" xmlns:r="http://schemas.openxmlformats.org/officeDocument/2006/relationships" xmlns:p="http://schemas.openxmlformats.org/presentationml/2006/main">
  <p:tag name="RAINPROBLEM" val="ProblemSubmit"/>
  <p:tag name="RAINPROBLEMTYPE" val="FillBlank"/>
</p:tagLst>
</file>

<file path=ppt/tags/tag14.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FillBlank"/>
</p:tagLst>
</file>

<file path=ppt/tags/tag1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xml><?xml version="1.0" encoding="utf-8"?>
<p:tagLst xmlns:a="http://schemas.openxmlformats.org/drawingml/2006/main" xmlns:r="http://schemas.openxmlformats.org/officeDocument/2006/relationships" xmlns:p="http://schemas.openxmlformats.org/presentationml/2006/main">
  <p:tag name="RAINPROBLEM" val="FillBlank"/>
  <p:tag name="PROBLEMBLANKKEYWORD" val="填空"/>
  <p:tag name="PROBLEMBLANK" val="[{&quot;num&quot;:1,&quot;caseSensitive&quot;:false,&quot;fuzzyMatch&quot;:false,&quot;Score&quot;:1.0,&quot;answers&quot;:[&quot;M&quot;]},{&quot;num&quot;:2,&quot;caseSensitive&quot;:false,&quot;fuzzyMatch&quot;:false,&quot;Score&quot;:1.0,&quot;answers&quot;:[&quot;H&quot;]},{&quot;num&quot;:3,&quot;caseSensitive&quot;:false,&quot;fuzzyMatch&quot;:false,&quot;Score&quot;:1.0,&quot;answers&quot;:[&quot;M&quot;]},{&quot;num&quot;:4,&quot;caseSensitive&quot;:false,&quot;fuzzyMatch&quot;:false,&quot;Score&quot;:1.0,&quot;answers&quot;:[&quot;M&quot;]},{&quot;num&quot;:5,&quot;caseSensitive&quot;:false,&quot;fuzzyMatch&quot;:false,&quot;Score&quot;:1.0,&quot;answers&quot;:[&quot;M&quot;]}]"/>
  <p:tag name="PROBLEMSCORE" val="5.0"/>
</p:tagLst>
</file>

<file path=ppt/tags/tag2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1.xml><?xml version="1.0" encoding="utf-8"?>
<p:tagLst xmlns:a="http://schemas.openxmlformats.org/drawingml/2006/main" xmlns:r="http://schemas.openxmlformats.org/officeDocument/2006/relationships" xmlns:p="http://schemas.openxmlformats.org/presentationml/2006/main">
  <p:tag name="RAINPROBLEM" val="FillBlank"/>
  <p:tag name="PROBLEMBLANKORDER" val="false"/>
  <p:tag name="PROBLEMBLANKKEYWORD" val="填空"/>
  <p:tag name="PROBLEMBLANK" val="[{&quot;num&quot;:1,&quot;caseSensitive&quot;:false,&quot;fuzzyMatch&quot;:false,&quot;Score&quot;:1.0,&quot;answers&quot;:[&quot;213&quot;]}]"/>
  <p:tag name="PROBLEMSCORE" val="1.0"/>
</p:tagLst>
</file>

<file path=ppt/tags/tag22.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3.xml><?xml version="1.0" encoding="utf-8"?>
<p:tagLst xmlns:a="http://schemas.openxmlformats.org/drawingml/2006/main" xmlns:r="http://schemas.openxmlformats.org/officeDocument/2006/relationships" xmlns:p="http://schemas.openxmlformats.org/presentationml/2006/main">
  <p:tag name="RAINPROBLEM" val="ProblemSubmit"/>
  <p:tag name="RAINPROBLEMTYPE" val="FillBlank"/>
</p:tagLst>
</file>

<file path=ppt/tags/tag2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5.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FillBlank"/>
</p:tagLst>
</file>

<file path=ppt/tags/tag2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0.xml><?xml version="1.0" encoding="utf-8"?>
<p:tagLst xmlns:a="http://schemas.openxmlformats.org/drawingml/2006/main" xmlns:r="http://schemas.openxmlformats.org/officeDocument/2006/relationships" xmlns:p="http://schemas.openxmlformats.org/presentationml/2006/main">
  <p:tag name="RAINPROBLEM" val="ShortAnswer"/>
  <p:tag name="PROBLEMSCORE" val="10.0"/>
  <p:tag name="PROBLEMVOICEALLOWED" val="False"/>
</p:tagLst>
</file>

<file path=ppt/tags/tag31.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ShortAnswer"/>
</p:tagLst>
</file>

<file path=ppt/tags/tag3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ShortAnswer"/>
</p:tagLst>
</file>

<file path=ppt/tags/tag3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9.xml><?xml version="1.0" encoding="utf-8"?>
<p:tagLst xmlns:a="http://schemas.openxmlformats.org/drawingml/2006/main" xmlns:r="http://schemas.openxmlformats.org/officeDocument/2006/relationships" xmlns:p="http://schemas.openxmlformats.org/presentationml/2006/main">
  <p:tag name="RAINPROBLEM" val="ShortAnswer"/>
  <p:tag name="PROBLEMSCORE" val="10.0"/>
  <p:tag name="PROBLEMVOICEALLOWED" val="False"/>
</p:tagLst>
</file>

<file path=ppt/tags/tag4.xml><?xml version="1.0" encoding="utf-8"?>
<p:tagLst xmlns:a="http://schemas.openxmlformats.org/drawingml/2006/main" xmlns:r="http://schemas.openxmlformats.org/officeDocument/2006/relationships" xmlns:p="http://schemas.openxmlformats.org/presentationml/2006/main">
  <p:tag name="RAINPROBLEM" val="ProblemSubmit"/>
  <p:tag name="RAINPROBLEMTYPE" val="FillBlank"/>
</p:tagLst>
</file>

<file path=ppt/tags/tag40.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41.xml><?xml version="1.0" encoding="utf-8"?>
<p:tagLst xmlns:a="http://schemas.openxmlformats.org/drawingml/2006/main" xmlns:r="http://schemas.openxmlformats.org/officeDocument/2006/relationships" xmlns:p="http://schemas.openxmlformats.org/presentationml/2006/main">
  <p:tag name="RAINPROBLEM" val="ProblemSubmit"/>
  <p:tag name="RAINPROBLEMTYPE" val="ShortAnswer"/>
</p:tagLst>
</file>

<file path=ppt/tags/tag4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3.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ShortAnswer"/>
</p:tagLst>
</file>

<file path=ppt/tags/tag4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FillBlank"/>
</p:tagLst>
</file>

<file path=ppt/tags/tag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heme/theme1.xml><?xml version="1.0" encoding="utf-8"?>
<a:theme xmlns:a="http://schemas.openxmlformats.org/drawingml/2006/main" name="00-template">
  <a:themeElements>
    <a:clrScheme name="Custom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00000"/>
      </a:hlink>
      <a:folHlink>
        <a:srgbClr val="C00000"/>
      </a:folHlink>
    </a:clrScheme>
    <a:fontScheme name="Custom 1">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25400" cap="flat" cmpd="sng" algn="ctr">
          <a:solidFill>
            <a:srgbClr val="CC0000"/>
          </a:solidFill>
          <a:prstDash val="solid"/>
          <a:round/>
          <a:headEnd type="none" w="med" len="med"/>
          <a:tailEnd type="triangl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1" i="0" u="none" strike="noStrike" cap="none" normalizeH="0" baseline="0" smtClean="0">
            <a:ln>
              <a:noFill/>
            </a:ln>
            <a:solidFill>
              <a:schemeClr val="tx1"/>
            </a:solidFill>
            <a:effectLst/>
            <a:latin typeface="Arial Narrow" pitchFamily="34" charset="0"/>
          </a:defRPr>
        </a:defPPr>
      </a:lstStyle>
    </a:spDef>
    <a:lnDef>
      <a:spPr bwMode="auto">
        <a:xfrm>
          <a:off x="0" y="0"/>
          <a:ext cx="1" cy="1"/>
        </a:xfrm>
        <a:custGeom>
          <a:avLst/>
          <a:gdLst/>
          <a:ahLst/>
          <a:cxnLst/>
          <a:rect l="0" t="0" r="0" b="0"/>
          <a:pathLst/>
        </a:custGeom>
        <a:noFill/>
        <a:ln w="25400" cap="flat" cmpd="sng" algn="ctr">
          <a:solidFill>
            <a:srgbClr val="CC0000"/>
          </a:solidFill>
          <a:prstDash val="solid"/>
          <a:round/>
          <a:headEnd type="none" w="med" len="med"/>
          <a:tailEnd type="triangl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1" i="0" u="none" strike="noStrike" cap="none" normalizeH="0" baseline="0" smtClean="0">
            <a:ln>
              <a:noFill/>
            </a:ln>
            <a:solidFill>
              <a:schemeClr val="tx1"/>
            </a:solidFill>
            <a:effectLst/>
            <a:latin typeface="Arial Narrow" pitchFamily="34" charset="0"/>
          </a:defRPr>
        </a:defPPr>
      </a:lstStyle>
    </a:lnDef>
    <a:txDef>
      <a:spPr>
        <a:noFill/>
      </a:spPr>
      <a:bodyPr wrap="none" rtlCol="0">
        <a:spAutoFit/>
      </a:bodyPr>
      <a:lstStyle>
        <a:defPPr>
          <a:defRPr dirty="0" smtClean="0">
            <a:latin typeface="Calibri" pitchFamily="34" charset="0"/>
          </a:defRPr>
        </a:defPPr>
      </a:lstStyle>
    </a:txDef>
  </a:objectDefaults>
  <a:extraClrSchemeLst>
    <a:extraClrScheme>
      <a:clrScheme name="class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lass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lass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lass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lass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lass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lass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课程讲义">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经典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chemeClr val="accent1"/>
            </a:gs>
            <a:gs pos="100000">
              <a:schemeClr val="bg1">
                <a:alpha val="98000"/>
              </a:schemeClr>
            </a:gs>
          </a:gsLst>
          <a:lin ang="5400000" scaled="1"/>
        </a:gradFill>
        <a:ln w="25400" cap="flat" cmpd="sng" algn="ctr">
          <a:solidFill>
            <a:schemeClr val="tx1"/>
          </a:solidFill>
          <a:prstDash val="solid"/>
          <a:round/>
          <a:headEnd type="none" w="med" len="med"/>
          <a:tailEnd type="none" w="med" len="med"/>
        </a:ln>
        <a:effectLst/>
      </a:spPr>
      <a:bodyPr vert="horz" wrap="none" lIns="0" tIns="0" rIns="0" bIns="0" numCol="1" anchor="ctr" anchorCtr="0" compatLnSpc="1">
        <a:prstTxWarp prst="textNoShape">
          <a:avLst/>
        </a:prstTxWarp>
        <a:spAutoFit/>
      </a:bodyPr>
      <a:lstStyle>
        <a:defPPr marL="0" marR="0" indent="0" algn="ctr" defTabSz="914400" rtl="0" eaLnBrk="0" fontAlgn="base" latinLnBrk="0" hangingPunct="0">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bg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gradFill rotWithShape="1">
          <a:gsLst>
            <a:gs pos="0">
              <a:schemeClr val="accent1"/>
            </a:gs>
            <a:gs pos="100000">
              <a:schemeClr val="bg1">
                <a:alpha val="98000"/>
              </a:schemeClr>
            </a:gs>
          </a:gsLst>
          <a:lin ang="5400000" scaled="1"/>
        </a:gradFill>
        <a:ln w="25400" cap="flat" cmpd="sng" algn="ctr">
          <a:solidFill>
            <a:schemeClr val="tx1"/>
          </a:solidFill>
          <a:prstDash val="solid"/>
          <a:round/>
          <a:headEnd type="none" w="med" len="med"/>
          <a:tailEnd type="none" w="med" len="med"/>
        </a:ln>
        <a:effectLst/>
      </a:spPr>
      <a:bodyPr vert="horz" wrap="none" lIns="0" tIns="0" rIns="0" bIns="0" numCol="1" anchor="ctr" anchorCtr="0" compatLnSpc="1">
        <a:prstTxWarp prst="textNoShape">
          <a:avLst/>
        </a:prstTxWarp>
        <a:spAutoFit/>
      </a:bodyPr>
      <a:lstStyle>
        <a:defPPr marL="0" marR="0" indent="0" algn="ctr" defTabSz="914400" rtl="0" eaLnBrk="0" fontAlgn="base" latinLnBrk="0" hangingPunct="0">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bg1"/>
            </a:solidFill>
            <a:effectLst/>
            <a:latin typeface="Arial" pitchFamily="34" charset="0"/>
            <a:ea typeface="宋体" pitchFamily="2" charset="-122"/>
          </a:defRPr>
        </a:defPPr>
      </a:lstStyle>
    </a:lnDef>
  </a:objectDefaults>
  <a:extraClrSchemeLst>
    <a:extraClrScheme>
      <a:clrScheme name="MPRC_PKU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MPRC_PKU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MPRC_PKU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MPRC_PKU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MPRC_PKU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MPRC_PKU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MPRC_PKU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MPRC_PKU 8">
        <a:dk1>
          <a:srgbClr val="000000"/>
        </a:dk1>
        <a:lt1>
          <a:srgbClr val="FFFFFF"/>
        </a:lt1>
        <a:dk2>
          <a:srgbClr val="000066"/>
        </a:dk2>
        <a:lt2>
          <a:srgbClr val="808080"/>
        </a:lt2>
        <a:accent1>
          <a:srgbClr val="663300"/>
        </a:accent1>
        <a:accent2>
          <a:srgbClr val="3333CC"/>
        </a:accent2>
        <a:accent3>
          <a:srgbClr val="FFFFFF"/>
        </a:accent3>
        <a:accent4>
          <a:srgbClr val="000000"/>
        </a:accent4>
        <a:accent5>
          <a:srgbClr val="B8ADA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MPRC_PKU 9">
        <a:dk1>
          <a:srgbClr val="000000"/>
        </a:dk1>
        <a:lt1>
          <a:srgbClr val="FFFFFF"/>
        </a:lt1>
        <a:dk2>
          <a:srgbClr val="000066"/>
        </a:dk2>
        <a:lt2>
          <a:srgbClr val="808080"/>
        </a:lt2>
        <a:accent1>
          <a:srgbClr val="2E1700"/>
        </a:accent1>
        <a:accent2>
          <a:srgbClr val="3333CC"/>
        </a:accent2>
        <a:accent3>
          <a:srgbClr val="FFFFFF"/>
        </a:accent3>
        <a:accent4>
          <a:srgbClr val="000000"/>
        </a:accent4>
        <a:accent5>
          <a:srgbClr val="ADABA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MPRC_PKU 10">
        <a:dk1>
          <a:srgbClr val="000000"/>
        </a:dk1>
        <a:lt1>
          <a:srgbClr val="FFFFFF"/>
        </a:lt1>
        <a:dk2>
          <a:srgbClr val="000066"/>
        </a:dk2>
        <a:lt2>
          <a:srgbClr val="FF9900"/>
        </a:lt2>
        <a:accent1>
          <a:srgbClr val="FFFFFF"/>
        </a:accent1>
        <a:accent2>
          <a:srgbClr val="3333CC"/>
        </a:accent2>
        <a:accent3>
          <a:srgbClr val="FFFFFF"/>
        </a:accent3>
        <a:accent4>
          <a:srgbClr val="000000"/>
        </a:accent4>
        <a:accent5>
          <a:srgbClr val="FFFFFF"/>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MPRC_PKU 11">
        <a:dk1>
          <a:srgbClr val="000000"/>
        </a:dk1>
        <a:lt1>
          <a:srgbClr val="FFFFFF"/>
        </a:lt1>
        <a:dk2>
          <a:srgbClr val="000066"/>
        </a:dk2>
        <a:lt2>
          <a:srgbClr val="FF9900"/>
        </a:lt2>
        <a:accent1>
          <a:srgbClr val="FFFFFF"/>
        </a:accent1>
        <a:accent2>
          <a:srgbClr val="B2D2DE"/>
        </a:accent2>
        <a:accent3>
          <a:srgbClr val="FFFFFF"/>
        </a:accent3>
        <a:accent4>
          <a:srgbClr val="000000"/>
        </a:accent4>
        <a:accent5>
          <a:srgbClr val="FFFFFF"/>
        </a:accent5>
        <a:accent6>
          <a:srgbClr val="A1BEC9"/>
        </a:accent6>
        <a:hlink>
          <a:srgbClr val="366B7E"/>
        </a:hlink>
        <a:folHlink>
          <a:srgbClr val="6CAAC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00-template</Template>
  <TotalTime>18581</TotalTime>
  <Words>16437</Words>
  <Application>Microsoft Office PowerPoint</Application>
  <PresentationFormat>全屏显示(4:3)</PresentationFormat>
  <Paragraphs>4865</Paragraphs>
  <Slides>122</Slides>
  <Notes>57</Notes>
  <HiddenSlides>3</HiddenSlides>
  <MMClips>0</MMClips>
  <ScaleCrop>false</ScaleCrop>
  <HeadingPairs>
    <vt:vector size="8" baseType="variant">
      <vt:variant>
        <vt:lpstr>已用的字体</vt:lpstr>
      </vt:variant>
      <vt:variant>
        <vt:i4>17</vt:i4>
      </vt:variant>
      <vt:variant>
        <vt:lpstr>主题</vt:lpstr>
      </vt:variant>
      <vt:variant>
        <vt:i4>2</vt:i4>
      </vt:variant>
      <vt:variant>
        <vt:lpstr>嵌入 OLE 服务器</vt:lpstr>
      </vt:variant>
      <vt:variant>
        <vt:i4>1</vt:i4>
      </vt:variant>
      <vt:variant>
        <vt:lpstr>幻灯片标题</vt:lpstr>
      </vt:variant>
      <vt:variant>
        <vt:i4>122</vt:i4>
      </vt:variant>
    </vt:vector>
  </HeadingPairs>
  <TitlesOfParts>
    <vt:vector size="142" baseType="lpstr">
      <vt:lpstr>Menlo-Regular</vt:lpstr>
      <vt:lpstr>黑体</vt:lpstr>
      <vt:lpstr>楷体_GB2312</vt:lpstr>
      <vt:lpstr>宋体</vt:lpstr>
      <vt:lpstr>微软雅黑</vt:lpstr>
      <vt:lpstr>微软雅黑</vt:lpstr>
      <vt:lpstr>Arial</vt:lpstr>
      <vt:lpstr>Arial Narrow</vt:lpstr>
      <vt:lpstr>Calibri</vt:lpstr>
      <vt:lpstr>Comic Sans MS</vt:lpstr>
      <vt:lpstr>Courier New</vt:lpstr>
      <vt:lpstr>Helvetica</vt:lpstr>
      <vt:lpstr>Monotype Sorts</vt:lpstr>
      <vt:lpstr>Times New Roman</vt:lpstr>
      <vt:lpstr>Trebuchet MS</vt:lpstr>
      <vt:lpstr>Wingdings</vt:lpstr>
      <vt:lpstr>Wingdings 2</vt:lpstr>
      <vt:lpstr>00-template</vt:lpstr>
      <vt:lpstr>2_课程讲义</vt:lpstr>
      <vt:lpstr>Microsoft Excel 图表</vt:lpstr>
      <vt:lpstr>PowerPoint 演示文稿</vt:lpstr>
      <vt:lpstr>Today</vt:lpstr>
      <vt:lpstr>局部性原理</vt:lpstr>
      <vt:lpstr>多维数组引用局部性</vt:lpstr>
      <vt:lpstr>Locality Example</vt:lpstr>
      <vt:lpstr>取指令的局部性</vt:lpstr>
      <vt:lpstr>Summary</vt:lpstr>
      <vt:lpstr>Memory Hierarchies</vt:lpstr>
      <vt:lpstr>存储器层次结构</vt:lpstr>
      <vt:lpstr>Today</vt:lpstr>
      <vt:lpstr>Examples of Caching in the Mem. Hierarchy</vt:lpstr>
      <vt:lpstr>Caches</vt:lpstr>
      <vt:lpstr>General Cache Concepts</vt:lpstr>
      <vt:lpstr>General Cache Concepts: Hit</vt:lpstr>
      <vt:lpstr>General Cache Concepts: Miss</vt:lpstr>
      <vt:lpstr>PowerPoint 演示文稿</vt:lpstr>
      <vt:lpstr>Types of Cache Misses</vt:lpstr>
      <vt:lpstr>Cache Memories</vt:lpstr>
      <vt:lpstr>General Cache Organization (S, E, B)</vt:lpstr>
      <vt:lpstr>Cache的块</vt:lpstr>
      <vt:lpstr>PowerPoint 演示文稿</vt:lpstr>
      <vt:lpstr>直接映射高速缓存</vt:lpstr>
      <vt:lpstr>直接映象方式</vt:lpstr>
      <vt:lpstr>Cache缓存示例</vt:lpstr>
      <vt:lpstr>Cache缓存示例</vt:lpstr>
      <vt:lpstr>Cache缓存示例</vt:lpstr>
      <vt:lpstr>Cache缓存示例</vt:lpstr>
      <vt:lpstr>Cache缓存示例</vt:lpstr>
      <vt:lpstr>Cache缓存示例</vt:lpstr>
      <vt:lpstr>Cache缓存示例</vt:lpstr>
      <vt:lpstr>Cache缓存示例</vt:lpstr>
      <vt:lpstr>Cache缓存示例</vt:lpstr>
      <vt:lpstr>Example: Direct Mapped Cache (E = 1)</vt:lpstr>
      <vt:lpstr>Example: Direct Mapped Cache (E = 1)</vt:lpstr>
      <vt:lpstr>Example: Direct Mapped Cache (E = 1)</vt:lpstr>
      <vt:lpstr>PowerPoint 演示文稿</vt:lpstr>
      <vt:lpstr>Direct-Mapped Cache Simulation</vt:lpstr>
      <vt:lpstr>优缺点分析</vt:lpstr>
      <vt:lpstr>直接映射高速缓存中的冲突不命中</vt:lpstr>
      <vt:lpstr>内存与cache地址分布</vt:lpstr>
      <vt:lpstr>内存与cache地址分布</vt:lpstr>
      <vt:lpstr>内存与cache地址分布</vt:lpstr>
      <vt:lpstr>内存与cache地址分布</vt:lpstr>
      <vt:lpstr>内存与cache地址分布</vt:lpstr>
      <vt:lpstr>内存与cache地址分布</vt:lpstr>
      <vt:lpstr>内存与cache地址分布</vt:lpstr>
      <vt:lpstr>内存与cache地址分布</vt:lpstr>
      <vt:lpstr>Cache thrashing原因分析</vt:lpstr>
      <vt:lpstr>填充解决Cache thrashing</vt:lpstr>
      <vt:lpstr>优缺点分析</vt:lpstr>
      <vt:lpstr>E-way Set Associative Cache (Here: E = 2)</vt:lpstr>
      <vt:lpstr>E-way Set Associative Cache (Here: E = 2)</vt:lpstr>
      <vt:lpstr>E-way Set Associative Cache (Here: E = 2)</vt:lpstr>
      <vt:lpstr>PowerPoint 演示文稿</vt:lpstr>
      <vt:lpstr>2-Way Set Associative Cache Simulation</vt:lpstr>
      <vt:lpstr>General Cache Organization (S, E, B)</vt:lpstr>
      <vt:lpstr>Cache Read</vt:lpstr>
      <vt:lpstr>What about writes?</vt:lpstr>
      <vt:lpstr>Practical Write-back Write-allocate</vt:lpstr>
      <vt:lpstr>Why Index Using Middle Bits? </vt:lpstr>
      <vt:lpstr>Illustration of Indexing Approaches</vt:lpstr>
      <vt:lpstr>Middle Bit Indexing</vt:lpstr>
      <vt:lpstr>High Bit Indexing</vt:lpstr>
      <vt:lpstr>Intel Core i7 Cache Hierarchy</vt:lpstr>
      <vt:lpstr>Example: Core i7 L1 Data Cache</vt:lpstr>
      <vt:lpstr>Example: Core i7 L1 Data Cache</vt:lpstr>
      <vt:lpstr>Cache Performance Metrics</vt:lpstr>
      <vt:lpstr>Let’s think about those numbers</vt:lpstr>
      <vt:lpstr>Writing Cache Friendly Code</vt:lpstr>
      <vt:lpstr>PowerPoint 演示文稿</vt:lpstr>
      <vt:lpstr>练习题  分析三个函数的空间局部性</vt:lpstr>
      <vt:lpstr>Today</vt:lpstr>
      <vt:lpstr>The Memory Mountain</vt:lpstr>
      <vt:lpstr>Memory Mountain Test Function</vt:lpstr>
      <vt:lpstr>The Memory Mountain</vt:lpstr>
      <vt:lpstr>Today</vt:lpstr>
      <vt:lpstr>Matrix Multiplication Example</vt:lpstr>
      <vt:lpstr>Miss Rate Analysis for Matrix Multiply</vt:lpstr>
      <vt:lpstr>Layout of C Arrays in Memory (review)</vt:lpstr>
      <vt:lpstr>Matrix Multiplication (ijk)</vt:lpstr>
      <vt:lpstr>Matrix Multiplication (jik)</vt:lpstr>
      <vt:lpstr>Matrix Multiplication (kij)</vt:lpstr>
      <vt:lpstr>Matrix Multiplication (ikj)</vt:lpstr>
      <vt:lpstr>Matrix Multiplication (jki)</vt:lpstr>
      <vt:lpstr>Matrix Multiplication (kji)</vt:lpstr>
      <vt:lpstr>Summary of Matrix Multiplication</vt:lpstr>
      <vt:lpstr>Core i7 Matrix Multiply Performance</vt:lpstr>
      <vt:lpstr>Today</vt:lpstr>
      <vt:lpstr>Example: Matrix Multiplication</vt:lpstr>
      <vt:lpstr>Cache Miss Analysis</vt:lpstr>
      <vt:lpstr>Cache Miss Analysis</vt:lpstr>
      <vt:lpstr>Blocked Matrix Multiplication</vt:lpstr>
      <vt:lpstr>Cache Miss Analysis</vt:lpstr>
      <vt:lpstr>Cache Miss Analysis</vt:lpstr>
      <vt:lpstr>Blocking Summary</vt:lpstr>
      <vt:lpstr>卷积神经网络</vt:lpstr>
      <vt:lpstr>PowerPoint 演示文稿</vt:lpstr>
      <vt:lpstr>英伟达开源AI加速器NVDLA</vt:lpstr>
      <vt:lpstr>缓存友好的卷积</vt:lpstr>
      <vt:lpstr>PowerPoint 演示文稿</vt:lpstr>
      <vt:lpstr>练习题</vt:lpstr>
      <vt:lpstr>练习题</vt:lpstr>
      <vt:lpstr>练习题： 理解cache工作原理</vt:lpstr>
      <vt:lpstr>练习题</vt:lpstr>
      <vt:lpstr>练习题</vt:lpstr>
      <vt:lpstr>练习题</vt:lpstr>
      <vt:lpstr>练习题</vt:lpstr>
      <vt:lpstr>练习题： 转置矩阵</vt:lpstr>
      <vt:lpstr>练习题：转置矩阵</vt:lpstr>
      <vt:lpstr>练习题： 转置矩阵</vt:lpstr>
      <vt:lpstr>练习题： 转置矩阵</vt:lpstr>
      <vt:lpstr>练习题：转置矩阵</vt:lpstr>
      <vt:lpstr>PowerPoint 演示文稿</vt:lpstr>
      <vt:lpstr>PowerPoint 演示文稿</vt:lpstr>
      <vt:lpstr>直接映象Cache命中率与块大小分析</vt:lpstr>
      <vt:lpstr>直接映象Cache命中率与块大小分析</vt:lpstr>
      <vt:lpstr>替换策略</vt:lpstr>
      <vt:lpstr>PowerPoint 演示文稿</vt:lpstr>
      <vt:lpstr>练习题： 紧密循环cache命中率计算</vt:lpstr>
      <vt:lpstr>练习题</vt:lpstr>
      <vt:lpstr>练习题</vt:lpstr>
      <vt:lpstr>Cache Summary </vt:lpstr>
    </vt:vector>
  </TitlesOfParts>
  <Company>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Computer Systems 15-213/18-243, spring 2009</dc:title>
  <dc:creator>Markus Pueschel</dc:creator>
  <dc:description>Redesign of slides created by Randal E. Bryant and David R. O'Hallaron</dc:description>
  <cp:lastModifiedBy>晶 王</cp:lastModifiedBy>
  <cp:revision>681</cp:revision>
  <cp:lastPrinted>1999-09-20T15:19:18Z</cp:lastPrinted>
  <dcterms:created xsi:type="dcterms:W3CDTF">2011-09-29T14:59:56Z</dcterms:created>
  <dcterms:modified xsi:type="dcterms:W3CDTF">2023-12-12T05:32:24Z</dcterms:modified>
</cp:coreProperties>
</file>

<file path=docProps/thumbnail.jpeg>
</file>